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74"/>
  </p:notesMasterIdLst>
  <p:sldIdLst>
    <p:sldId id="256" r:id="rId2"/>
    <p:sldId id="360" r:id="rId3"/>
    <p:sldId id="286" r:id="rId4"/>
    <p:sldId id="358" r:id="rId5"/>
    <p:sldId id="287" r:id="rId6"/>
    <p:sldId id="288" r:id="rId7"/>
    <p:sldId id="289" r:id="rId8"/>
    <p:sldId id="290" r:id="rId9"/>
    <p:sldId id="293" r:id="rId10"/>
    <p:sldId id="294" r:id="rId11"/>
    <p:sldId id="295" r:id="rId12"/>
    <p:sldId id="296" r:id="rId13"/>
    <p:sldId id="305" r:id="rId14"/>
    <p:sldId id="306" r:id="rId15"/>
    <p:sldId id="307" r:id="rId16"/>
    <p:sldId id="362" r:id="rId17"/>
    <p:sldId id="363" r:id="rId18"/>
    <p:sldId id="321" r:id="rId19"/>
    <p:sldId id="322" r:id="rId20"/>
    <p:sldId id="323" r:id="rId21"/>
    <p:sldId id="324" r:id="rId22"/>
    <p:sldId id="325" r:id="rId23"/>
    <p:sldId id="326" r:id="rId24"/>
    <p:sldId id="327" r:id="rId25"/>
    <p:sldId id="333" r:id="rId26"/>
    <p:sldId id="364" r:id="rId27"/>
    <p:sldId id="365" r:id="rId28"/>
    <p:sldId id="366" r:id="rId29"/>
    <p:sldId id="367" r:id="rId30"/>
    <p:sldId id="368" r:id="rId31"/>
    <p:sldId id="369" r:id="rId32"/>
    <p:sldId id="370" r:id="rId33"/>
    <p:sldId id="371" r:id="rId34"/>
    <p:sldId id="372" r:id="rId35"/>
    <p:sldId id="373" r:id="rId36"/>
    <p:sldId id="374" r:id="rId37"/>
    <p:sldId id="375" r:id="rId38"/>
    <p:sldId id="377" r:id="rId39"/>
    <p:sldId id="378" r:id="rId40"/>
    <p:sldId id="383" r:id="rId41"/>
    <p:sldId id="384" r:id="rId42"/>
    <p:sldId id="379" r:id="rId43"/>
    <p:sldId id="380" r:id="rId44"/>
    <p:sldId id="382" r:id="rId45"/>
    <p:sldId id="385" r:id="rId46"/>
    <p:sldId id="386" r:id="rId47"/>
    <p:sldId id="387" r:id="rId48"/>
    <p:sldId id="388" r:id="rId49"/>
    <p:sldId id="389" r:id="rId50"/>
    <p:sldId id="390" r:id="rId51"/>
    <p:sldId id="391" r:id="rId52"/>
    <p:sldId id="392" r:id="rId53"/>
    <p:sldId id="393" r:id="rId54"/>
    <p:sldId id="394" r:id="rId55"/>
    <p:sldId id="395" r:id="rId56"/>
    <p:sldId id="396" r:id="rId57"/>
    <p:sldId id="357" r:id="rId58"/>
    <p:sldId id="304" r:id="rId59"/>
    <p:sldId id="259" r:id="rId60"/>
    <p:sldId id="260" r:id="rId61"/>
    <p:sldId id="300" r:id="rId62"/>
    <p:sldId id="302" r:id="rId63"/>
    <p:sldId id="303" r:id="rId64"/>
    <p:sldId id="262" r:id="rId65"/>
    <p:sldId id="263" r:id="rId66"/>
    <p:sldId id="264" r:id="rId67"/>
    <p:sldId id="265" r:id="rId68"/>
    <p:sldId id="266" r:id="rId69"/>
    <p:sldId id="267" r:id="rId70"/>
    <p:sldId id="297" r:id="rId71"/>
    <p:sldId id="341" r:id="rId72"/>
    <p:sldId id="397"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7"/>
  </p:normalViewPr>
  <p:slideViewPr>
    <p:cSldViewPr snapToGrid="0" snapToObjects="1">
      <p:cViewPr varScale="1">
        <p:scale>
          <a:sx n="103" d="100"/>
          <a:sy n="103" d="100"/>
        </p:scale>
        <p:origin x="1688"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D30DE9-09F6-F142-B9B4-E95913383DDA}" type="datetimeFigureOut">
              <a:rPr lang="en-US" smtClean="0"/>
              <a:t>7/11/26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256D25-C0D9-3947-B6B6-4E230C4A1035}" type="slidenum">
              <a:rPr lang="en-US" smtClean="0"/>
              <a:t>‹#›</a:t>
            </a:fld>
            <a:endParaRPr lang="en-US"/>
          </a:p>
        </p:txBody>
      </p:sp>
    </p:spTree>
    <p:extLst>
      <p:ext uri="{BB962C8B-B14F-4D97-AF65-F5344CB8AC3E}">
        <p14:creationId xmlns:p14="http://schemas.microsoft.com/office/powerpoint/2010/main" val="372154423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2</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63</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dt" sz="quarter" idx="1"/>
          </p:nvPr>
        </p:nvSpPr>
        <p:spPr bwMode="auto">
          <a:noFill/>
          <a:ln>
            <a:miter lim="800000"/>
            <a:headEnd/>
            <a:tailEnd/>
          </a:ln>
        </p:spPr>
        <p:txBody>
          <a:bodyPr/>
          <a:lstStyle/>
          <a:p>
            <a:fld id="{7155B24F-5EE2-7F44-A9F8-A79447EFBDF9}" type="datetime1">
              <a:rPr lang="en-GB">
                <a:solidFill>
                  <a:srgbClr val="000000"/>
                </a:solidFill>
                <a:latin typeface="Arial" pitchFamily="-107" charset="0"/>
                <a:ea typeface="ＭＳ Ｐゴシック" pitchFamily="-107" charset="-128"/>
                <a:cs typeface="ＭＳ Ｐゴシック" pitchFamily="-107" charset="-128"/>
              </a:rPr>
              <a:pPr/>
              <a:t>11/07/2026</a:t>
            </a:fld>
            <a:endParaRPr lang="en-GB">
              <a:solidFill>
                <a:srgbClr val="000000"/>
              </a:solidFill>
              <a:latin typeface="Arial" pitchFamily="-107" charset="0"/>
              <a:ea typeface="ＭＳ Ｐゴシック" pitchFamily="-107" charset="-128"/>
              <a:cs typeface="ＭＳ Ｐゴシック" pitchFamily="-107" charset="-128"/>
            </a:endParaRPr>
          </a:p>
        </p:txBody>
      </p:sp>
      <p:sp>
        <p:nvSpPr>
          <p:cNvPr id="70659" name="Rectangle 7"/>
          <p:cNvSpPr>
            <a:spLocks noGrp="1" noChangeArrowheads="1"/>
          </p:cNvSpPr>
          <p:nvPr>
            <p:ph type="sldNum" sz="quarter" idx="5"/>
          </p:nvPr>
        </p:nvSpPr>
        <p:spPr bwMode="auto">
          <a:noFill/>
          <a:ln>
            <a:miter lim="800000"/>
            <a:headEnd/>
            <a:tailEnd/>
          </a:ln>
        </p:spPr>
        <p:txBody>
          <a:bodyPr/>
          <a:lstStyle/>
          <a:p>
            <a:fld id="{D507A275-467E-2A44-A18B-1DAD27A5A7A6}" type="slidenum">
              <a:rPr lang="en-GB">
                <a:solidFill>
                  <a:srgbClr val="000000"/>
                </a:solidFill>
                <a:latin typeface="Arial" pitchFamily="-107" charset="0"/>
                <a:ea typeface="ＭＳ Ｐゴシック" pitchFamily="-107" charset="-128"/>
                <a:cs typeface="ＭＳ Ｐゴシック" pitchFamily="-107" charset="-128"/>
              </a:rPr>
              <a:pPr/>
              <a:t>69</a:t>
            </a:fld>
            <a:endParaRPr lang="en-GB">
              <a:solidFill>
                <a:srgbClr val="000000"/>
              </a:solidFill>
              <a:latin typeface="Arial" pitchFamily="-107" charset="0"/>
              <a:ea typeface="ＭＳ Ｐゴシック" pitchFamily="-107" charset="-128"/>
              <a:cs typeface="ＭＳ Ｐゴシック" pitchFamily="-107" charset="-128"/>
            </a:endParaRPr>
          </a:p>
        </p:txBody>
      </p:sp>
      <p:sp>
        <p:nvSpPr>
          <p:cNvPr id="70660"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p:spPr>
      </p:sp>
      <p:sp>
        <p:nvSpPr>
          <p:cNvPr id="70661" name="Rectangle 3"/>
          <p:cNvSpPr>
            <a:spLocks noGrp="1" noChangeArrowheads="1"/>
          </p:cNvSpPr>
          <p:nvPr>
            <p:ph type="body" idx="1"/>
          </p:nvPr>
        </p:nvSpPr>
        <p:spPr bwMode="auto">
          <a:noFill/>
        </p:spPr>
        <p:txBody>
          <a:bodyPr/>
          <a:lstStyle/>
          <a:p>
            <a:pPr algn="r" eaLnBrk="1" hangingPunct="1">
              <a:spcBef>
                <a:spcPct val="0"/>
              </a:spcBef>
            </a:pPr>
            <a:endParaRPr lang="id-ID" sz="2000">
              <a:solidFill>
                <a:srgbClr val="003366"/>
              </a:solidFill>
              <a:latin typeface="Arial Narrow" pitchFamily="-107" charset="0"/>
              <a:ea typeface="ＭＳ Ｐゴシック" pitchFamily="-107" charset="-128"/>
              <a:cs typeface="ＭＳ Ｐゴシック" pitchFamily="-107"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71</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dt" sz="quarter" idx="1"/>
          </p:nvPr>
        </p:nvSpPr>
        <p:spPr bwMode="auto">
          <a:noFill/>
          <a:ln>
            <a:miter lim="800000"/>
            <a:headEnd/>
            <a:tailEnd/>
          </a:ln>
        </p:spPr>
        <p:txBody>
          <a:bodyPr/>
          <a:lstStyle/>
          <a:p>
            <a:fld id="{7155B24F-5EE2-7F44-A9F8-A79447EFBDF9}" type="datetime1">
              <a:rPr lang="en-GB">
                <a:solidFill>
                  <a:srgbClr val="000000"/>
                </a:solidFill>
                <a:latin typeface="Arial" pitchFamily="-107" charset="0"/>
                <a:ea typeface="ＭＳ Ｐゴシック" pitchFamily="-107" charset="-128"/>
                <a:cs typeface="ＭＳ Ｐゴシック" pitchFamily="-107" charset="-128"/>
              </a:rPr>
              <a:pPr/>
              <a:t>11/07/2026</a:t>
            </a:fld>
            <a:endParaRPr lang="en-GB">
              <a:solidFill>
                <a:srgbClr val="000000"/>
              </a:solidFill>
              <a:latin typeface="Arial" pitchFamily="-107" charset="0"/>
              <a:ea typeface="ＭＳ Ｐゴシック" pitchFamily="-107" charset="-128"/>
              <a:cs typeface="ＭＳ Ｐゴシック" pitchFamily="-107" charset="-128"/>
            </a:endParaRPr>
          </a:p>
        </p:txBody>
      </p:sp>
      <p:sp>
        <p:nvSpPr>
          <p:cNvPr id="70659" name="Rectangle 7"/>
          <p:cNvSpPr>
            <a:spLocks noGrp="1" noChangeArrowheads="1"/>
          </p:cNvSpPr>
          <p:nvPr>
            <p:ph type="sldNum" sz="quarter" idx="5"/>
          </p:nvPr>
        </p:nvSpPr>
        <p:spPr bwMode="auto">
          <a:noFill/>
          <a:ln>
            <a:miter lim="800000"/>
            <a:headEnd/>
            <a:tailEnd/>
          </a:ln>
        </p:spPr>
        <p:txBody>
          <a:bodyPr/>
          <a:lstStyle/>
          <a:p>
            <a:fld id="{D507A275-467E-2A44-A18B-1DAD27A5A7A6}" type="slidenum">
              <a:rPr lang="en-GB">
                <a:solidFill>
                  <a:srgbClr val="000000"/>
                </a:solidFill>
                <a:latin typeface="Arial" pitchFamily="-107" charset="0"/>
                <a:ea typeface="ＭＳ Ｐゴシック" pitchFamily="-107" charset="-128"/>
                <a:cs typeface="ＭＳ Ｐゴシック" pitchFamily="-107" charset="-128"/>
              </a:rPr>
              <a:pPr/>
              <a:t>72</a:t>
            </a:fld>
            <a:endParaRPr lang="en-GB">
              <a:solidFill>
                <a:srgbClr val="000000"/>
              </a:solidFill>
              <a:latin typeface="Arial" pitchFamily="-107" charset="0"/>
              <a:ea typeface="ＭＳ Ｐゴシック" pitchFamily="-107" charset="-128"/>
              <a:cs typeface="ＭＳ Ｐゴシック" pitchFamily="-107" charset="-128"/>
            </a:endParaRPr>
          </a:p>
        </p:txBody>
      </p:sp>
      <p:sp>
        <p:nvSpPr>
          <p:cNvPr id="70660"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p:spPr>
      </p:sp>
      <p:sp>
        <p:nvSpPr>
          <p:cNvPr id="70661" name="Rectangle 3"/>
          <p:cNvSpPr>
            <a:spLocks noGrp="1" noChangeArrowheads="1"/>
          </p:cNvSpPr>
          <p:nvPr>
            <p:ph type="body" idx="1"/>
          </p:nvPr>
        </p:nvSpPr>
        <p:spPr bwMode="auto">
          <a:noFill/>
        </p:spPr>
        <p:txBody>
          <a:bodyPr/>
          <a:lstStyle/>
          <a:p>
            <a:pPr algn="r" eaLnBrk="1" hangingPunct="1">
              <a:spcBef>
                <a:spcPct val="0"/>
              </a:spcBef>
            </a:pPr>
            <a:endParaRPr lang="id-ID" sz="2000">
              <a:solidFill>
                <a:srgbClr val="003366"/>
              </a:solidFill>
              <a:latin typeface="Arial Narrow" pitchFamily="-107" charset="0"/>
              <a:ea typeface="ＭＳ Ｐゴシック" pitchFamily="-107" charset="-128"/>
              <a:cs typeface="ＭＳ Ｐゴシック" pitchFamily="-107"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3</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4</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5</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12</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17</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58</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61</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pPr eaLnBrk="1" hangingPunct="1">
              <a:spcBef>
                <a:spcPct val="0"/>
              </a:spcBef>
            </a:pPr>
            <a:endParaRPr lang="id-ID">
              <a:ea typeface="ＭＳ Ｐゴシック" pitchFamily="-107" charset="-128"/>
              <a:cs typeface="ＭＳ Ｐゴシック" pitchFamily="-107" charset="-128"/>
            </a:endParaRPr>
          </a:p>
        </p:txBody>
      </p:sp>
      <p:sp>
        <p:nvSpPr>
          <p:cNvPr id="37892" name="Slide Number Placeholder 3"/>
          <p:cNvSpPr>
            <a:spLocks noGrp="1"/>
          </p:cNvSpPr>
          <p:nvPr>
            <p:ph type="sldNum" sz="quarter" idx="5"/>
          </p:nvPr>
        </p:nvSpPr>
        <p:spPr bwMode="auto">
          <a:noFill/>
          <a:ln>
            <a:miter lim="800000"/>
            <a:headEnd/>
            <a:tailEnd/>
          </a:ln>
        </p:spPr>
        <p:txBody>
          <a:bodyPr/>
          <a:lstStyle/>
          <a:p>
            <a:fld id="{D42ABC28-726E-7C4C-B760-934392FBB915}" type="slidenum">
              <a:rPr lang="en-US">
                <a:latin typeface="Arial" pitchFamily="-107" charset="0"/>
                <a:ea typeface="ＭＳ Ｐゴシック" pitchFamily="-107" charset="-128"/>
                <a:cs typeface="ＭＳ Ｐゴシック" pitchFamily="-107" charset="-128"/>
              </a:rPr>
              <a:pPr/>
              <a:t>62</a:t>
            </a:fld>
            <a:endParaRPr lang="en-US">
              <a:latin typeface="Arial" pitchFamily="-107" charset="0"/>
              <a:ea typeface="ＭＳ Ｐゴシック" pitchFamily="-107" charset="-128"/>
              <a:cs typeface="ＭＳ Ｐゴシック" pitchFamily="-107"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0E2307-1E40-4E12-8716-25BFDA8E7013}" type="datetime1">
              <a:rPr lang="en-US" smtClean="0"/>
              <a:pPr/>
              <a:t>7/11/26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CFCF5A-EA79-452C-A52C-1A2668C2E7DF}" type="datetime1">
              <a:rPr lang="en-US" smtClean="0"/>
              <a:pPr/>
              <a:t>7/11/26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E5C4C28-BD4B-4892-9A2D-6E19BD753A9A}" type="datetime1">
              <a:rPr lang="en-US" smtClean="0"/>
              <a:pPr/>
              <a:t>7/11/26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106C55B4-A96C-9E40-BC00-69E8938C0FA6}" type="slidenum">
              <a:rPr lang="en-US"/>
              <a:pPr/>
              <a:t>‹#›</a:t>
            </a:fld>
            <a:endParaRPr lang="en-US"/>
          </a:p>
        </p:txBody>
      </p:sp>
    </p:spTree>
    <p:extLst>
      <p:ext uri="{BB962C8B-B14F-4D97-AF65-F5344CB8AC3E}">
        <p14:creationId xmlns:p14="http://schemas.microsoft.com/office/powerpoint/2010/main" val="1832874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FD9D02-426E-46C9-9EE9-0DE1EF8B2838}" type="datetime1">
              <a:rPr lang="en-US" smtClean="0"/>
              <a:pPr/>
              <a:t>7/11/26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pPr/>
              <a:t>7/11/26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1FAA6B6-10E5-4810-BC9F-DA72D8452E73}" type="datetime1">
              <a:rPr lang="en-US" smtClean="0"/>
              <a:pPr/>
              <a:t>7/11/26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18D072-EF12-4AA2-BD71-ABC68B06D0E2}" type="datetime1">
              <a:rPr lang="en-US" smtClean="0"/>
              <a:pPr/>
              <a:t>7/11/26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CDBF60-6CC3-4B74-A60D-3486985E4346}" type="datetime1">
              <a:rPr lang="en-US" smtClean="0"/>
              <a:pPr/>
              <a:t>7/11/26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2714818-984F-4759-BF72-A33BDC1963BD}" type="datetime1">
              <a:rPr lang="en-US" smtClean="0"/>
              <a:pPr/>
              <a:t>7/11/26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EA7E191-5F94-4FC1-B823-BD7CABF7FA06}" type="datetime1">
              <a:rPr lang="en-US" smtClean="0"/>
              <a:pPr/>
              <a:t>7/11/26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pPr/>
              <a:t>7/11/26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D1D110F-3F4E-48D9-B8AA-5D0E825AFDBA}" type="datetime1">
              <a:rPr lang="en-US" smtClean="0"/>
              <a:pPr/>
              <a:t>7/11/26</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87D7A59-36E2-48B9-B146-C1E59501F63F}"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hf sldNum="0"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g"/><Relationship Id="rId2" Type="http://schemas.openxmlformats.org/officeDocument/2006/relationships/image" Target="../media/image25.jp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g"/><Relationship Id="rId4" Type="http://schemas.openxmlformats.org/officeDocument/2006/relationships/image" Target="../media/image27.jpg"/></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3.jp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g"/><Relationship Id="rId1" Type="http://schemas.openxmlformats.org/officeDocument/2006/relationships/slideLayout" Target="../slideLayouts/slideLayout4.xml"/><Relationship Id="rId5" Type="http://schemas.openxmlformats.org/officeDocument/2006/relationships/image" Target="../media/image43.jpg"/><Relationship Id="rId4" Type="http://schemas.openxmlformats.org/officeDocument/2006/relationships/image" Target="../media/image4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gif"/></Relationships>
</file>

<file path=ppt/slides/_rels/slide3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7.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g"/></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6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4.jpg"/><Relationship Id="rId4" Type="http://schemas.openxmlformats.org/officeDocument/2006/relationships/image" Target="../media/image73.jp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7.jpg"/><Relationship Id="rId4" Type="http://schemas.openxmlformats.org/officeDocument/2006/relationships/image" Target="../media/image76.jpg"/></Relationships>
</file>

<file path=ppt/slides/_rels/slide6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4.xml"/><Relationship Id="rId5" Type="http://schemas.openxmlformats.org/officeDocument/2006/relationships/image" Target="../media/image83.jpg"/><Relationship Id="rId4" Type="http://schemas.openxmlformats.org/officeDocument/2006/relationships/image" Target="../media/image82.jpg"/></Relationships>
</file>

<file path=ppt/slides/_rels/slide6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5" Type="http://schemas.openxmlformats.org/officeDocument/2006/relationships/image" Target="../media/image86.jpg"/><Relationship Id="rId4" Type="http://schemas.openxmlformats.org/officeDocument/2006/relationships/image" Target="file://localhost/http/::www.12stepsahead.com:wp-content:uploads:2012:06:krokodil-drug.jpg"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93.jpg"/><Relationship Id="rId3" Type="http://schemas.openxmlformats.org/officeDocument/2006/relationships/image" Target="../media/image3.png"/><Relationship Id="rId7" Type="http://schemas.openxmlformats.org/officeDocument/2006/relationships/image" Target="../media/image92.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1.jpg"/><Relationship Id="rId5" Type="http://schemas.openxmlformats.org/officeDocument/2006/relationships/image" Target="../media/image90.jpg"/><Relationship Id="rId4" Type="http://schemas.openxmlformats.org/officeDocument/2006/relationships/image" Target="../media/image89.jpg"/><Relationship Id="rId9" Type="http://schemas.openxmlformats.org/officeDocument/2006/relationships/image" Target="../media/image94.jpg"/></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70.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95.jpg"/><Relationship Id="rId1" Type="http://schemas.openxmlformats.org/officeDocument/2006/relationships/slideLayout" Target="../slideLayouts/slideLayout2.xml"/><Relationship Id="rId5" Type="http://schemas.openxmlformats.org/officeDocument/2006/relationships/image" Target="../media/image97.JPG"/><Relationship Id="rId4" Type="http://schemas.openxmlformats.org/officeDocument/2006/relationships/image" Target="../media/image96.jpg"/></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8.jpeg"/></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jp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470288"/>
            <a:ext cx="8229600" cy="1252728"/>
          </a:xfrm>
        </p:spPr>
        <p:txBody>
          <a:bodyPr>
            <a:noAutofit/>
          </a:bodyPr>
          <a:lstStyle/>
          <a:p>
            <a:r>
              <a:rPr lang="en-US" sz="4000" b="1" dirty="0">
                <a:solidFill>
                  <a:schemeClr val="bg1"/>
                </a:solidFill>
              </a:rPr>
              <a:t>PERMASALAHAN NARKOBA</a:t>
            </a:r>
            <a:br>
              <a:rPr lang="en-US" sz="4000" b="1" dirty="0">
                <a:solidFill>
                  <a:schemeClr val="bg1"/>
                </a:solidFill>
              </a:rPr>
            </a:br>
            <a:r>
              <a:rPr lang="en-US" sz="4000" b="1" dirty="0">
                <a:solidFill>
                  <a:schemeClr val="bg1"/>
                </a:solidFill>
              </a:rPr>
              <a:t>DAN UPAYA PENCEGAHAN</a:t>
            </a:r>
          </a:p>
        </p:txBody>
      </p:sp>
      <p:sp>
        <p:nvSpPr>
          <p:cNvPr id="3" name="Subtitle 2"/>
          <p:cNvSpPr>
            <a:spLocks noGrp="1"/>
          </p:cNvSpPr>
          <p:nvPr>
            <p:ph type="body" orient="vert" idx="1"/>
          </p:nvPr>
        </p:nvSpPr>
        <p:spPr/>
        <p:txBody>
          <a:bodyPr>
            <a:normAutofit/>
          </a:bodyPr>
          <a:lstStyle/>
          <a:p>
            <a:endParaRPr lang="en-US" sz="2400" b="1" dirty="0">
              <a:solidFill>
                <a:schemeClr val="tx1"/>
              </a:solidFill>
            </a:endParaRPr>
          </a:p>
          <a:p>
            <a:endParaRPr lang="en-US" sz="2800" b="1" dirty="0">
              <a:solidFill>
                <a:schemeClr val="tx1"/>
              </a:solidFill>
            </a:endParaRPr>
          </a:p>
        </p:txBody>
      </p:sp>
      <p:pic>
        <p:nvPicPr>
          <p:cNvPr id="9" name="Picture 8" descr="0,,16344952_303,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30" y="1798008"/>
            <a:ext cx="8758446" cy="4886793"/>
          </a:xfrm>
          <a:prstGeom prst="rect">
            <a:avLst/>
          </a:prstGeom>
        </p:spPr>
      </p:pic>
      <p:sp>
        <p:nvSpPr>
          <p:cNvPr id="11" name="TextBox 10"/>
          <p:cNvSpPr txBox="1"/>
          <p:nvPr/>
        </p:nvSpPr>
        <p:spPr>
          <a:xfrm>
            <a:off x="2259706" y="5737077"/>
            <a:ext cx="4618390" cy="830997"/>
          </a:xfrm>
          <a:prstGeom prst="rect">
            <a:avLst/>
          </a:prstGeom>
          <a:solidFill>
            <a:srgbClr val="008000"/>
          </a:solidFill>
          <a:ln>
            <a:solidFill>
              <a:srgbClr val="873624"/>
            </a:solidFill>
          </a:ln>
        </p:spPr>
        <p:txBody>
          <a:bodyPr wrap="square" rtlCol="0">
            <a:spAutoFit/>
          </a:bodyPr>
          <a:lstStyle/>
          <a:p>
            <a:pPr algn="ctr"/>
            <a:r>
              <a:rPr lang="en-US" sz="2400" dirty="0" err="1">
                <a:solidFill>
                  <a:schemeClr val="bg1"/>
                </a:solidFill>
              </a:rPr>
              <a:t>Oleh</a:t>
            </a:r>
            <a:r>
              <a:rPr lang="en-US" sz="2400" dirty="0">
                <a:solidFill>
                  <a:schemeClr val="bg1"/>
                </a:solidFill>
              </a:rPr>
              <a:t>: Yappi Manafe</a:t>
            </a:r>
          </a:p>
          <a:p>
            <a:pPr algn="ctr"/>
            <a:r>
              <a:rPr lang="en-US" sz="2400" dirty="0">
                <a:solidFill>
                  <a:schemeClr val="bg1"/>
                </a:solidFill>
              </a:rPr>
              <a:t>Jakarta, 2 September 2014</a:t>
            </a:r>
          </a:p>
        </p:txBody>
      </p:sp>
    </p:spTree>
    <p:extLst>
      <p:ext uri="{BB962C8B-B14F-4D97-AF65-F5344CB8AC3E}">
        <p14:creationId xmlns:p14="http://schemas.microsoft.com/office/powerpoint/2010/main" val="1424788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51353"/>
            <a:ext cx="8229600" cy="1252728"/>
          </a:xfrm>
        </p:spPr>
        <p:txBody>
          <a:bodyPr>
            <a:normAutofit/>
          </a:bodyPr>
          <a:lstStyle/>
          <a:p>
            <a:r>
              <a:rPr lang="en-US" sz="3600" b="1" dirty="0"/>
              <a:t>WAJAH PENGGUNA NPS (BATH SALTS)</a:t>
            </a:r>
          </a:p>
        </p:txBody>
      </p:sp>
      <p:pic>
        <p:nvPicPr>
          <p:cNvPr id="5" name="Picture 4" descr="bathsalts-zombiegir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4382" y="1678031"/>
            <a:ext cx="3026973" cy="2792496"/>
          </a:xfrm>
          <a:prstGeom prst="rect">
            <a:avLst/>
          </a:prstGeom>
        </p:spPr>
      </p:pic>
      <p:pic>
        <p:nvPicPr>
          <p:cNvPr id="6" name="Picture 5" descr="Drug-Withdrawal-Symptom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052" y="1660637"/>
            <a:ext cx="2795934" cy="2792496"/>
          </a:xfrm>
          <a:prstGeom prst="rect">
            <a:avLst/>
          </a:prstGeom>
        </p:spPr>
      </p:pic>
      <p:pic>
        <p:nvPicPr>
          <p:cNvPr id="8" name="Picture 7" descr="7062002_f26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1355" y="1695426"/>
            <a:ext cx="2870412" cy="2792497"/>
          </a:xfrm>
          <a:prstGeom prst="rect">
            <a:avLst/>
          </a:prstGeom>
        </p:spPr>
      </p:pic>
      <p:pic>
        <p:nvPicPr>
          <p:cNvPr id="9" name="Content Placeholder 3" descr="535.jpg"/>
          <p:cNvPicPr>
            <a:picLocks noGrp="1" noChangeAspect="1"/>
          </p:cNvPicPr>
          <p:nvPr>
            <p:ph idx="1"/>
          </p:nvPr>
        </p:nvPicPr>
        <p:blipFill>
          <a:blip r:embed="rId5">
            <a:extLst>
              <a:ext uri="{28A0092B-C50C-407E-A947-70E740481C1C}">
                <a14:useLocalDpi xmlns:a14="http://schemas.microsoft.com/office/drawing/2010/main" val="0"/>
              </a:ext>
            </a:extLst>
          </a:blip>
          <a:srcRect t="15063" b="15063"/>
          <a:stretch>
            <a:fillRect/>
          </a:stretch>
        </p:blipFill>
        <p:spPr>
          <a:xfrm>
            <a:off x="6071355" y="4487923"/>
            <a:ext cx="2870412" cy="2139593"/>
          </a:xfrm>
        </p:spPr>
      </p:pic>
      <p:pic>
        <p:nvPicPr>
          <p:cNvPr id="10" name="Picture 9" descr="139789229.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4382" y="4470527"/>
            <a:ext cx="3026973" cy="2156989"/>
          </a:xfrm>
          <a:prstGeom prst="rect">
            <a:avLst/>
          </a:prstGeom>
        </p:spPr>
      </p:pic>
      <p:pic>
        <p:nvPicPr>
          <p:cNvPr id="11" name="Picture 10" descr="US-Navy-Bath-Salts-Video.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1052" y="4453132"/>
            <a:ext cx="2813330" cy="2174384"/>
          </a:xfrm>
          <a:prstGeom prst="rect">
            <a:avLst/>
          </a:prstGeom>
        </p:spPr>
      </p:pic>
    </p:spTree>
    <p:extLst>
      <p:ext uri="{BB962C8B-B14F-4D97-AF65-F5344CB8AC3E}">
        <p14:creationId xmlns:p14="http://schemas.microsoft.com/office/powerpoint/2010/main" val="1973214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8961" y="269648"/>
            <a:ext cx="8671971" cy="1252728"/>
          </a:xfrm>
        </p:spPr>
        <p:txBody>
          <a:bodyPr>
            <a:normAutofit/>
          </a:bodyPr>
          <a:lstStyle/>
          <a:p>
            <a:r>
              <a:rPr lang="en-US" sz="3600" b="1" dirty="0"/>
              <a:t>PENYALAH-GUNAAN OBAT-OBATAN BERDASARKAN RESEP DOKTER</a:t>
            </a:r>
          </a:p>
        </p:txBody>
      </p:sp>
      <p:pic>
        <p:nvPicPr>
          <p:cNvPr id="4" name="Content Placeholder 3" descr="header5.jpg"/>
          <p:cNvPicPr>
            <a:picLocks noGrp="1" noChangeAspect="1"/>
          </p:cNvPicPr>
          <p:nvPr>
            <p:ph idx="1"/>
          </p:nvPr>
        </p:nvPicPr>
        <p:blipFill>
          <a:blip r:embed="rId2">
            <a:extLst>
              <a:ext uri="{28A0092B-C50C-407E-A947-70E740481C1C}">
                <a14:useLocalDpi xmlns:a14="http://schemas.microsoft.com/office/drawing/2010/main" val="0"/>
              </a:ext>
            </a:extLst>
          </a:blip>
          <a:srcRect t="3117" b="3117"/>
          <a:stretch>
            <a:fillRect/>
          </a:stretch>
        </p:blipFill>
        <p:spPr>
          <a:xfrm>
            <a:off x="418188" y="1591056"/>
            <a:ext cx="3190623" cy="4893023"/>
          </a:xfrm>
          <a:prstGeom prst="rect">
            <a:avLst/>
          </a:prstGeom>
        </p:spPr>
      </p:pic>
      <p:pic>
        <p:nvPicPr>
          <p:cNvPr id="2" name="Picture 1" descr="image-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8812" y="4157417"/>
            <a:ext cx="5126680" cy="2326661"/>
          </a:xfrm>
          <a:prstGeom prst="rect">
            <a:avLst/>
          </a:prstGeom>
        </p:spPr>
      </p:pic>
      <p:pic>
        <p:nvPicPr>
          <p:cNvPr id="7" name="Picture 6" descr="discussing-prescription-drug-abuse-to-kids-200x3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8812" y="1591055"/>
            <a:ext cx="2775680" cy="2566362"/>
          </a:xfrm>
          <a:prstGeom prst="rect">
            <a:avLst/>
          </a:prstGeom>
        </p:spPr>
      </p:pic>
      <p:pic>
        <p:nvPicPr>
          <p:cNvPr id="5" name="Picture 4" descr="drug_addiction_0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7568" y="1591055"/>
            <a:ext cx="2787923" cy="2566361"/>
          </a:xfrm>
          <a:prstGeom prst="rect">
            <a:avLst/>
          </a:prstGeom>
        </p:spPr>
      </p:pic>
    </p:spTree>
    <p:extLst>
      <p:ext uri="{BB962C8B-B14F-4D97-AF65-F5344CB8AC3E}">
        <p14:creationId xmlns:p14="http://schemas.microsoft.com/office/powerpoint/2010/main" val="2617628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0" y="4986"/>
            <a:ext cx="9144000" cy="6858000"/>
          </a:xfrm>
          <a:prstGeom prst="rect">
            <a:avLst/>
          </a:prstGeom>
          <a:ln>
            <a:no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36873" name="TextBox 11"/>
          <p:cNvSpPr txBox="1">
            <a:spLocks noChangeArrowheads="1"/>
          </p:cNvSpPr>
          <p:nvPr/>
        </p:nvSpPr>
        <p:spPr bwMode="auto">
          <a:xfrm>
            <a:off x="5940425" y="6453188"/>
            <a:ext cx="3224213" cy="369887"/>
          </a:xfrm>
          <a:prstGeom prst="rect">
            <a:avLst/>
          </a:prstGeom>
          <a:noFill/>
          <a:ln w="9525">
            <a:noFill/>
            <a:miter lim="800000"/>
            <a:headEnd/>
            <a:tailEnd/>
          </a:ln>
        </p:spPr>
        <p:txBody>
          <a:bodyPr wrap="none">
            <a:prstTxWarp prst="textNoShape">
              <a:avLst/>
            </a:prstTxWarp>
            <a:spAutoFit/>
          </a:bodyPr>
          <a:lstStyle/>
          <a:p>
            <a:r>
              <a:rPr lang="en-US" sz="1800" u="sng">
                <a:latin typeface="Century" pitchFamily="-107" charset="0"/>
                <a:ea typeface="Century" pitchFamily="-107" charset="0"/>
                <a:cs typeface="Century" pitchFamily="-107" charset="0"/>
              </a:rPr>
              <a:t>www.</a:t>
            </a:r>
            <a:r>
              <a:rPr lang="en-US" sz="1800" u="sng">
                <a:solidFill>
                  <a:srgbClr val="FF0000"/>
                </a:solidFill>
                <a:latin typeface="Century" pitchFamily="-107" charset="0"/>
                <a:ea typeface="Century" pitchFamily="-107" charset="0"/>
                <a:cs typeface="Century" pitchFamily="-107" charset="0"/>
              </a:rPr>
              <a:t>indonesia</a:t>
            </a:r>
            <a:r>
              <a:rPr lang="en-US" sz="1800" u="sng">
                <a:latin typeface="Century" pitchFamily="-107" charset="0"/>
                <a:ea typeface="Century" pitchFamily="-107" charset="0"/>
                <a:cs typeface="Century" pitchFamily="-107" charset="0"/>
              </a:rPr>
              <a:t>bergegas.com</a:t>
            </a:r>
          </a:p>
        </p:txBody>
      </p:sp>
      <p:sp>
        <p:nvSpPr>
          <p:cNvPr id="3" name="Title 2"/>
          <p:cNvSpPr>
            <a:spLocks noGrp="1"/>
          </p:cNvSpPr>
          <p:nvPr>
            <p:ph type="title"/>
          </p:nvPr>
        </p:nvSpPr>
        <p:spPr>
          <a:xfrm>
            <a:off x="150381" y="150401"/>
            <a:ext cx="8822352" cy="2356328"/>
          </a:xfrm>
        </p:spPr>
        <p:txBody>
          <a:bodyPr>
            <a:normAutofit/>
          </a:bodyPr>
          <a:lstStyle/>
          <a:p>
            <a:r>
              <a:rPr lang="en-US" sz="2800" b="1" dirty="0"/>
              <a:t>Heath Ledger, </a:t>
            </a:r>
            <a:r>
              <a:rPr lang="en-US" sz="2800" b="1" dirty="0" err="1"/>
              <a:t>berperan</a:t>
            </a:r>
            <a:r>
              <a:rPr lang="en-US" sz="2800" b="1" dirty="0"/>
              <a:t> </a:t>
            </a:r>
            <a:r>
              <a:rPr lang="en-US" sz="2800" b="1" dirty="0" err="1"/>
              <a:t>sebagai</a:t>
            </a:r>
            <a:r>
              <a:rPr lang="en-US" sz="2800" b="1" dirty="0"/>
              <a:t> </a:t>
            </a:r>
            <a:r>
              <a:rPr lang="en-US" sz="2800" b="1" dirty="0" err="1"/>
              <a:t>penjahat</a:t>
            </a:r>
            <a:r>
              <a:rPr lang="en-US" sz="2800" b="1" dirty="0"/>
              <a:t> (The Joker) </a:t>
            </a:r>
            <a:r>
              <a:rPr lang="en-US" sz="2800" b="1" dirty="0" err="1"/>
              <a:t>dalam</a:t>
            </a:r>
            <a:r>
              <a:rPr lang="en-US" sz="2800" b="1" dirty="0"/>
              <a:t> </a:t>
            </a:r>
            <a:r>
              <a:rPr lang="en-US" sz="2800" b="1" dirty="0" err="1"/>
              <a:t>filem</a:t>
            </a:r>
            <a:r>
              <a:rPr lang="en-US" sz="2800" b="1" dirty="0"/>
              <a:t> BATMAN, The Dark Knight, </a:t>
            </a:r>
            <a:r>
              <a:rPr lang="en-US" sz="2800" b="1" dirty="0" err="1"/>
              <a:t>meninggal</a:t>
            </a:r>
            <a:r>
              <a:rPr lang="en-US" sz="2800" b="1" dirty="0"/>
              <a:t>   </a:t>
            </a:r>
            <a:r>
              <a:rPr lang="en-US" sz="2800" b="1" dirty="0" err="1"/>
              <a:t>tanggal</a:t>
            </a:r>
            <a:r>
              <a:rPr lang="en-US" sz="2800" b="1" dirty="0"/>
              <a:t> 22 </a:t>
            </a:r>
            <a:r>
              <a:rPr lang="en-US" sz="2800" b="1" dirty="0" err="1"/>
              <a:t>Januari</a:t>
            </a:r>
            <a:r>
              <a:rPr lang="en-US" sz="2800" b="1" dirty="0"/>
              <a:t> 2008 di New York, </a:t>
            </a:r>
            <a:r>
              <a:rPr lang="en-US" sz="2800" b="1" dirty="0" err="1"/>
              <a:t>karena</a:t>
            </a:r>
            <a:r>
              <a:rPr lang="en-US" sz="2800" b="1" dirty="0"/>
              <a:t> </a:t>
            </a:r>
            <a:r>
              <a:rPr lang="en-US" sz="2800" b="1" dirty="0" err="1"/>
              <a:t>keracunan</a:t>
            </a:r>
            <a:r>
              <a:rPr lang="en-US" sz="2800" b="1" dirty="0"/>
              <a:t> </a:t>
            </a:r>
            <a:r>
              <a:rPr lang="en-US" sz="2800" b="1" dirty="0" err="1"/>
              <a:t>akibat</a:t>
            </a:r>
            <a:r>
              <a:rPr lang="en-US" sz="2800" b="1" dirty="0"/>
              <a:t> </a:t>
            </a:r>
            <a:r>
              <a:rPr lang="en-US" sz="2800" b="1" dirty="0" err="1"/>
              <a:t>penyalah-gunaan</a:t>
            </a:r>
            <a:r>
              <a:rPr lang="en-US" sz="2800" b="1" dirty="0"/>
              <a:t> </a:t>
            </a:r>
            <a:r>
              <a:rPr lang="en-US" sz="2800" b="1" dirty="0" err="1"/>
              <a:t>obat-obatan</a:t>
            </a:r>
            <a:r>
              <a:rPr lang="en-US" sz="2800" b="1" dirty="0"/>
              <a:t> </a:t>
            </a:r>
            <a:br>
              <a:rPr lang="en-US" sz="2800" b="1" dirty="0"/>
            </a:br>
            <a:r>
              <a:rPr lang="en-US" sz="2800" b="1" dirty="0" err="1"/>
              <a:t>berdasarkan</a:t>
            </a:r>
            <a:r>
              <a:rPr lang="en-US" sz="2800" b="1" dirty="0"/>
              <a:t> </a:t>
            </a:r>
            <a:r>
              <a:rPr lang="en-US" sz="2800" b="1" dirty="0" err="1"/>
              <a:t>resep</a:t>
            </a:r>
            <a:r>
              <a:rPr lang="en-US" sz="2800" b="1" dirty="0"/>
              <a:t> </a:t>
            </a:r>
            <a:r>
              <a:rPr lang="en-US" sz="2800" b="1" dirty="0" err="1"/>
              <a:t>dokter</a:t>
            </a:r>
            <a:endParaRPr lang="en-US" sz="2800" b="1" dirty="0"/>
          </a:p>
        </p:txBody>
      </p:sp>
      <p:pic>
        <p:nvPicPr>
          <p:cNvPr id="13" name="Picture 12" descr="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1431" y="2573577"/>
            <a:ext cx="4632570" cy="4249498"/>
          </a:xfrm>
          <a:prstGeom prst="rect">
            <a:avLst/>
          </a:prstGeom>
        </p:spPr>
      </p:pic>
      <p:pic>
        <p:nvPicPr>
          <p:cNvPr id="4" name="Picture 3" descr="H.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573577"/>
            <a:ext cx="4511431" cy="4249497"/>
          </a:xfrm>
          <a:prstGeom prst="rect">
            <a:avLst/>
          </a:prstGeom>
        </p:spPr>
      </p:pic>
    </p:spTree>
    <p:extLst>
      <p:ext uri="{BB962C8B-B14F-4D97-AF65-F5344CB8AC3E}">
        <p14:creationId xmlns:p14="http://schemas.microsoft.com/office/powerpoint/2010/main" val="2817974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a:t>MASYARAKAT TAKUT MELAPOR KE IPWL</a:t>
            </a:r>
          </a:p>
        </p:txBody>
      </p:sp>
      <p:sp>
        <p:nvSpPr>
          <p:cNvPr id="5" name="Content Placeholder 4"/>
          <p:cNvSpPr>
            <a:spLocks noGrp="1"/>
          </p:cNvSpPr>
          <p:nvPr>
            <p:ph sz="quarter" idx="13"/>
          </p:nvPr>
        </p:nvSpPr>
        <p:spPr>
          <a:xfrm>
            <a:off x="405727" y="1837636"/>
            <a:ext cx="3822192" cy="4153379"/>
          </a:xfrm>
          <a:solidFill>
            <a:schemeClr val="accent3"/>
          </a:solidFill>
        </p:spPr>
        <p:txBody>
          <a:bodyPr>
            <a:noAutofit/>
          </a:bodyPr>
          <a:lstStyle/>
          <a:p>
            <a:r>
              <a:rPr lang="en-US" sz="2800" b="1" dirty="0" err="1">
                <a:solidFill>
                  <a:srgbClr val="660066"/>
                </a:solidFill>
              </a:rPr>
              <a:t>Masyarakat</a:t>
            </a:r>
            <a:r>
              <a:rPr lang="en-US" sz="2800" b="1" dirty="0">
                <a:solidFill>
                  <a:srgbClr val="660066"/>
                </a:solidFill>
              </a:rPr>
              <a:t> </a:t>
            </a:r>
            <a:r>
              <a:rPr lang="en-US" sz="2800" b="1" dirty="0" err="1">
                <a:solidFill>
                  <a:srgbClr val="660066"/>
                </a:solidFill>
              </a:rPr>
              <a:t>takut</a:t>
            </a:r>
            <a:r>
              <a:rPr lang="en-US" sz="2800" b="1" dirty="0">
                <a:solidFill>
                  <a:srgbClr val="660066"/>
                </a:solidFill>
              </a:rPr>
              <a:t> </a:t>
            </a:r>
            <a:r>
              <a:rPr lang="en-US" sz="2800" b="1" dirty="0" err="1">
                <a:solidFill>
                  <a:srgbClr val="660066"/>
                </a:solidFill>
              </a:rPr>
              <a:t>melaporkan</a:t>
            </a:r>
            <a:r>
              <a:rPr lang="en-US" sz="2800" b="1" dirty="0">
                <a:solidFill>
                  <a:srgbClr val="660066"/>
                </a:solidFill>
              </a:rPr>
              <a:t> </a:t>
            </a:r>
            <a:r>
              <a:rPr lang="en-US" sz="2800" b="1" dirty="0" err="1">
                <a:solidFill>
                  <a:srgbClr val="660066"/>
                </a:solidFill>
              </a:rPr>
              <a:t>diri</a:t>
            </a:r>
            <a:r>
              <a:rPr lang="en-US" sz="2800" b="1" dirty="0">
                <a:solidFill>
                  <a:srgbClr val="660066"/>
                </a:solidFill>
              </a:rPr>
              <a:t> </a:t>
            </a:r>
            <a:r>
              <a:rPr lang="en-US" sz="2800" b="1" dirty="0" err="1">
                <a:solidFill>
                  <a:srgbClr val="660066"/>
                </a:solidFill>
              </a:rPr>
              <a:t>ke</a:t>
            </a:r>
            <a:r>
              <a:rPr lang="en-US" sz="2800" b="1" dirty="0">
                <a:solidFill>
                  <a:srgbClr val="660066"/>
                </a:solidFill>
              </a:rPr>
              <a:t> </a:t>
            </a:r>
            <a:r>
              <a:rPr lang="en-US" sz="2800" b="1" dirty="0" err="1">
                <a:solidFill>
                  <a:srgbClr val="660066"/>
                </a:solidFill>
              </a:rPr>
              <a:t>Institusi</a:t>
            </a:r>
            <a:r>
              <a:rPr lang="en-US" sz="2800" b="1" dirty="0">
                <a:solidFill>
                  <a:srgbClr val="660066"/>
                </a:solidFill>
              </a:rPr>
              <a:t> </a:t>
            </a:r>
            <a:r>
              <a:rPr lang="en-US" sz="2800" b="1" dirty="0" err="1">
                <a:solidFill>
                  <a:srgbClr val="660066"/>
                </a:solidFill>
              </a:rPr>
              <a:t>Penerima</a:t>
            </a:r>
            <a:r>
              <a:rPr lang="en-US" sz="2800" b="1" dirty="0">
                <a:solidFill>
                  <a:srgbClr val="660066"/>
                </a:solidFill>
              </a:rPr>
              <a:t> </a:t>
            </a:r>
            <a:r>
              <a:rPr lang="en-US" sz="2800" b="1" dirty="0" err="1">
                <a:solidFill>
                  <a:srgbClr val="660066"/>
                </a:solidFill>
              </a:rPr>
              <a:t>Wajib</a:t>
            </a:r>
            <a:r>
              <a:rPr lang="en-US" sz="2800" b="1" dirty="0">
                <a:solidFill>
                  <a:srgbClr val="660066"/>
                </a:solidFill>
              </a:rPr>
              <a:t> </a:t>
            </a:r>
            <a:r>
              <a:rPr lang="en-US" sz="2800" b="1" dirty="0" err="1">
                <a:solidFill>
                  <a:srgbClr val="660066"/>
                </a:solidFill>
              </a:rPr>
              <a:t>Lapor</a:t>
            </a:r>
            <a:r>
              <a:rPr lang="en-US" sz="2800" b="1" dirty="0">
                <a:solidFill>
                  <a:srgbClr val="660066"/>
                </a:solidFill>
              </a:rPr>
              <a:t> (IPWL), </a:t>
            </a:r>
            <a:r>
              <a:rPr lang="en-US" sz="2800" b="1" dirty="0" err="1">
                <a:solidFill>
                  <a:srgbClr val="660066"/>
                </a:solidFill>
              </a:rPr>
              <a:t>meskipun</a:t>
            </a:r>
            <a:r>
              <a:rPr lang="en-US" sz="2800" b="1" dirty="0">
                <a:solidFill>
                  <a:srgbClr val="660066"/>
                </a:solidFill>
              </a:rPr>
              <a:t> </a:t>
            </a:r>
            <a:r>
              <a:rPr lang="en-US" sz="2800" b="1" dirty="0" err="1">
                <a:solidFill>
                  <a:srgbClr val="660066"/>
                </a:solidFill>
              </a:rPr>
              <a:t>secara</a:t>
            </a:r>
            <a:r>
              <a:rPr lang="en-US" sz="2800" b="1" dirty="0">
                <a:solidFill>
                  <a:srgbClr val="660066"/>
                </a:solidFill>
              </a:rPr>
              <a:t> </a:t>
            </a:r>
            <a:r>
              <a:rPr lang="en-US" sz="2800" b="1" dirty="0" err="1">
                <a:solidFill>
                  <a:srgbClr val="660066"/>
                </a:solidFill>
              </a:rPr>
              <a:t>hukum</a:t>
            </a:r>
            <a:r>
              <a:rPr lang="en-US" sz="2800" b="1" dirty="0">
                <a:solidFill>
                  <a:srgbClr val="660066"/>
                </a:solidFill>
              </a:rPr>
              <a:t> </a:t>
            </a:r>
            <a:r>
              <a:rPr lang="en-US" sz="2800" b="1" dirty="0" err="1">
                <a:solidFill>
                  <a:srgbClr val="660066"/>
                </a:solidFill>
              </a:rPr>
              <a:t>tidak</a:t>
            </a:r>
            <a:r>
              <a:rPr lang="en-US" sz="2800" b="1" dirty="0">
                <a:solidFill>
                  <a:srgbClr val="660066"/>
                </a:solidFill>
              </a:rPr>
              <a:t> </a:t>
            </a:r>
            <a:r>
              <a:rPr lang="en-US" sz="2800" b="1" dirty="0" err="1">
                <a:solidFill>
                  <a:srgbClr val="660066"/>
                </a:solidFill>
              </a:rPr>
              <a:t>dipidana</a:t>
            </a:r>
            <a:r>
              <a:rPr lang="en-US" sz="2800" b="1" dirty="0">
                <a:solidFill>
                  <a:srgbClr val="660066"/>
                </a:solidFill>
              </a:rPr>
              <a:t>, </a:t>
            </a:r>
            <a:r>
              <a:rPr lang="en-US" sz="2800" b="1" dirty="0" err="1">
                <a:solidFill>
                  <a:srgbClr val="660066"/>
                </a:solidFill>
              </a:rPr>
              <a:t>dan</a:t>
            </a:r>
            <a:r>
              <a:rPr lang="en-US" sz="2800" b="1" dirty="0">
                <a:solidFill>
                  <a:srgbClr val="660066"/>
                </a:solidFill>
              </a:rPr>
              <a:t> </a:t>
            </a:r>
            <a:r>
              <a:rPr lang="en-US" sz="2800" b="1" dirty="0" err="1">
                <a:solidFill>
                  <a:srgbClr val="660066"/>
                </a:solidFill>
              </a:rPr>
              <a:t>mendapatkan</a:t>
            </a:r>
            <a:r>
              <a:rPr lang="en-US" sz="2800" b="1" dirty="0">
                <a:solidFill>
                  <a:srgbClr val="660066"/>
                </a:solidFill>
              </a:rPr>
              <a:t> </a:t>
            </a:r>
            <a:r>
              <a:rPr lang="en-US" sz="2800" b="1" dirty="0" err="1">
                <a:solidFill>
                  <a:srgbClr val="660066"/>
                </a:solidFill>
              </a:rPr>
              <a:t>perawatan</a:t>
            </a:r>
            <a:r>
              <a:rPr lang="en-US" sz="2800" b="1" dirty="0">
                <a:solidFill>
                  <a:srgbClr val="660066"/>
                </a:solidFill>
              </a:rPr>
              <a:t>.</a:t>
            </a:r>
          </a:p>
        </p:txBody>
      </p:sp>
      <p:pic>
        <p:nvPicPr>
          <p:cNvPr id="8" name="Picture 4" descr="droppedImage.png"/>
          <p:cNvPicPr>
            <a:picLocks noGrp="1" noChangeAspect="1"/>
          </p:cNvPicPr>
          <p:nvPr>
            <p:ph sz="quarter" idx="14"/>
          </p:nvPr>
        </p:nvPicPr>
        <p:blipFill>
          <a:blip r:embed="rId2">
            <a:extLst>
              <a:ext uri="{28A0092B-C50C-407E-A947-70E740481C1C}">
                <a14:useLocalDpi xmlns:a14="http://schemas.microsoft.com/office/drawing/2010/main" val="0"/>
              </a:ext>
            </a:extLst>
          </a:blip>
          <a:srcRect l="17555" r="17555"/>
          <a:stretch>
            <a:fillRect/>
          </a:stretch>
        </p:blipFill>
        <p:spPr bwMode="auto">
          <a:xfrm>
            <a:off x="4645152" y="1827767"/>
            <a:ext cx="4167782" cy="42987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94295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68304" y="493506"/>
            <a:ext cx="8229600" cy="1035313"/>
          </a:xfrm>
        </p:spPr>
        <p:txBody>
          <a:bodyPr>
            <a:normAutofit fontScale="90000"/>
          </a:bodyPr>
          <a:lstStyle/>
          <a:p>
            <a:pPr algn="l"/>
            <a:r>
              <a:rPr lang="en-US" sz="3200" b="1" dirty="0"/>
              <a:t>PECANDU NARKOBA</a:t>
            </a:r>
            <a:br>
              <a:rPr lang="en-US" sz="3200" b="1" dirty="0"/>
            </a:br>
            <a:r>
              <a:rPr lang="en-US" sz="3200" b="1" dirty="0"/>
              <a:t>DIANGGAP SEBAGAI</a:t>
            </a:r>
            <a:br>
              <a:rPr lang="en-US" sz="3200" b="1" dirty="0"/>
            </a:br>
            <a:r>
              <a:rPr lang="en-US" sz="3200" b="1" dirty="0"/>
              <a:t>RESIDIVIS</a:t>
            </a:r>
          </a:p>
        </p:txBody>
      </p:sp>
      <p:sp>
        <p:nvSpPr>
          <p:cNvPr id="5" name="Content Placeholder 4"/>
          <p:cNvSpPr>
            <a:spLocks noGrp="1"/>
          </p:cNvSpPr>
          <p:nvPr>
            <p:ph sz="quarter" idx="13"/>
          </p:nvPr>
        </p:nvSpPr>
        <p:spPr>
          <a:xfrm>
            <a:off x="480142" y="1967160"/>
            <a:ext cx="4259327" cy="4383557"/>
          </a:xfrm>
          <a:solidFill>
            <a:schemeClr val="accent5">
              <a:lumMod val="20000"/>
              <a:lumOff val="80000"/>
            </a:schemeClr>
          </a:solidFill>
        </p:spPr>
        <p:txBody>
          <a:bodyPr>
            <a:noAutofit/>
          </a:bodyPr>
          <a:lstStyle/>
          <a:p>
            <a:r>
              <a:rPr lang="en-US" sz="2800" b="1" dirty="0" err="1">
                <a:solidFill>
                  <a:srgbClr val="660066"/>
                </a:solidFill>
              </a:rPr>
              <a:t>Masyarakat</a:t>
            </a:r>
            <a:r>
              <a:rPr lang="en-US" sz="2800" b="1" dirty="0">
                <a:solidFill>
                  <a:srgbClr val="660066"/>
                </a:solidFill>
              </a:rPr>
              <a:t> </a:t>
            </a:r>
            <a:r>
              <a:rPr lang="en-US" sz="2800" b="1" dirty="0" err="1">
                <a:solidFill>
                  <a:srgbClr val="660066"/>
                </a:solidFill>
              </a:rPr>
              <a:t>kurang</a:t>
            </a:r>
            <a:r>
              <a:rPr lang="en-US" sz="2800" b="1" dirty="0">
                <a:solidFill>
                  <a:srgbClr val="660066"/>
                </a:solidFill>
              </a:rPr>
              <a:t> </a:t>
            </a:r>
            <a:r>
              <a:rPr lang="en-US" sz="2800" b="1" dirty="0" err="1">
                <a:solidFill>
                  <a:srgbClr val="660066"/>
                </a:solidFill>
              </a:rPr>
              <a:t>memahami</a:t>
            </a:r>
            <a:r>
              <a:rPr lang="en-US" sz="2800" b="1" dirty="0">
                <a:solidFill>
                  <a:srgbClr val="660066"/>
                </a:solidFill>
              </a:rPr>
              <a:t> </a:t>
            </a:r>
            <a:r>
              <a:rPr lang="en-US" sz="2800" b="1" dirty="0" err="1">
                <a:solidFill>
                  <a:srgbClr val="660066"/>
                </a:solidFill>
              </a:rPr>
              <a:t>kekhususan</a:t>
            </a:r>
            <a:r>
              <a:rPr lang="en-US" sz="2800" b="1" dirty="0">
                <a:solidFill>
                  <a:srgbClr val="660066"/>
                </a:solidFill>
              </a:rPr>
              <a:t> </a:t>
            </a:r>
            <a:r>
              <a:rPr lang="en-US" sz="2800" b="1" dirty="0" err="1">
                <a:solidFill>
                  <a:srgbClr val="660066"/>
                </a:solidFill>
              </a:rPr>
              <a:t>dari</a:t>
            </a:r>
            <a:r>
              <a:rPr lang="en-US" sz="2800" b="1" dirty="0">
                <a:solidFill>
                  <a:srgbClr val="660066"/>
                </a:solidFill>
              </a:rPr>
              <a:t> </a:t>
            </a:r>
            <a:r>
              <a:rPr lang="en-US" sz="2800" b="1" dirty="0" err="1">
                <a:solidFill>
                  <a:srgbClr val="660066"/>
                </a:solidFill>
              </a:rPr>
              <a:t>adiksi</a:t>
            </a:r>
            <a:r>
              <a:rPr lang="en-US" sz="2800" b="1" dirty="0">
                <a:solidFill>
                  <a:srgbClr val="660066"/>
                </a:solidFill>
              </a:rPr>
              <a:t>, </a:t>
            </a:r>
            <a:r>
              <a:rPr lang="en-US" sz="2800" b="1" dirty="0" err="1">
                <a:solidFill>
                  <a:srgbClr val="660066"/>
                </a:solidFill>
              </a:rPr>
              <a:t>sehingga</a:t>
            </a:r>
            <a:r>
              <a:rPr lang="en-US" sz="2800" b="1" dirty="0">
                <a:solidFill>
                  <a:srgbClr val="660066"/>
                </a:solidFill>
              </a:rPr>
              <a:t> </a:t>
            </a:r>
            <a:r>
              <a:rPr lang="en-US" sz="2800" b="1" dirty="0" err="1">
                <a:solidFill>
                  <a:srgbClr val="660066"/>
                </a:solidFill>
              </a:rPr>
              <a:t>hukuman</a:t>
            </a:r>
            <a:r>
              <a:rPr lang="en-US" sz="2800" b="1" dirty="0">
                <a:solidFill>
                  <a:srgbClr val="660066"/>
                </a:solidFill>
              </a:rPr>
              <a:t> </a:t>
            </a:r>
            <a:r>
              <a:rPr lang="en-US" sz="2800" b="1" dirty="0" err="1">
                <a:solidFill>
                  <a:srgbClr val="660066"/>
                </a:solidFill>
              </a:rPr>
              <a:t>pidana</a:t>
            </a:r>
            <a:r>
              <a:rPr lang="en-US" sz="2800" b="1" dirty="0">
                <a:solidFill>
                  <a:srgbClr val="660066"/>
                </a:solidFill>
              </a:rPr>
              <a:t> </a:t>
            </a:r>
            <a:r>
              <a:rPr lang="en-US" sz="2800" b="1" dirty="0" err="1">
                <a:solidFill>
                  <a:srgbClr val="660066"/>
                </a:solidFill>
              </a:rPr>
              <a:t>dipahami</a:t>
            </a:r>
            <a:r>
              <a:rPr lang="en-US" sz="2800" b="1" dirty="0">
                <a:solidFill>
                  <a:srgbClr val="660066"/>
                </a:solidFill>
              </a:rPr>
              <a:t> </a:t>
            </a:r>
            <a:r>
              <a:rPr lang="en-US" sz="2800" b="1" dirty="0" err="1">
                <a:solidFill>
                  <a:srgbClr val="660066"/>
                </a:solidFill>
              </a:rPr>
              <a:t>lebih</a:t>
            </a:r>
            <a:r>
              <a:rPr lang="en-US" sz="2800" b="1" dirty="0">
                <a:solidFill>
                  <a:srgbClr val="660066"/>
                </a:solidFill>
              </a:rPr>
              <a:t> </a:t>
            </a:r>
            <a:r>
              <a:rPr lang="en-US" sz="2800" b="1" dirty="0" err="1">
                <a:solidFill>
                  <a:srgbClr val="660066"/>
                </a:solidFill>
              </a:rPr>
              <a:t>berat</a:t>
            </a:r>
            <a:r>
              <a:rPr lang="en-US" sz="2800" b="1" dirty="0">
                <a:solidFill>
                  <a:srgbClr val="660066"/>
                </a:solidFill>
              </a:rPr>
              <a:t> </a:t>
            </a:r>
            <a:r>
              <a:rPr lang="en-US" sz="2800" b="1" dirty="0">
                <a:solidFill>
                  <a:srgbClr val="0000FF"/>
                </a:solidFill>
              </a:rPr>
              <a:t>(</a:t>
            </a:r>
            <a:r>
              <a:rPr lang="en-US" sz="2800" b="1" dirty="0" err="1">
                <a:solidFill>
                  <a:srgbClr val="0000FF"/>
                </a:solidFill>
              </a:rPr>
              <a:t>pecandu</a:t>
            </a:r>
            <a:r>
              <a:rPr lang="en-US" sz="2800" b="1" dirty="0">
                <a:solidFill>
                  <a:srgbClr val="0000FF"/>
                </a:solidFill>
              </a:rPr>
              <a:t> </a:t>
            </a:r>
            <a:r>
              <a:rPr lang="en-US" sz="2800" b="1" dirty="0" err="1">
                <a:solidFill>
                  <a:srgbClr val="0000FF"/>
                </a:solidFill>
              </a:rPr>
              <a:t>narkoba</a:t>
            </a:r>
            <a:r>
              <a:rPr lang="en-US" sz="2800" b="1" dirty="0">
                <a:solidFill>
                  <a:srgbClr val="0000FF"/>
                </a:solidFill>
              </a:rPr>
              <a:t> yang </a:t>
            </a:r>
            <a:r>
              <a:rPr lang="en-US" sz="2800" b="1" dirty="0" err="1">
                <a:solidFill>
                  <a:srgbClr val="0000FF"/>
                </a:solidFill>
              </a:rPr>
              <a:t>adiksi</a:t>
            </a:r>
            <a:r>
              <a:rPr lang="en-US" sz="2800" b="1" dirty="0">
                <a:solidFill>
                  <a:srgbClr val="0000FF"/>
                </a:solidFill>
              </a:rPr>
              <a:t> </a:t>
            </a:r>
            <a:r>
              <a:rPr lang="en-US" sz="2800" b="1" dirty="0" err="1">
                <a:solidFill>
                  <a:srgbClr val="0000FF"/>
                </a:solidFill>
              </a:rPr>
              <a:t>dianggap</a:t>
            </a:r>
            <a:r>
              <a:rPr lang="en-US" sz="2800" b="1" dirty="0">
                <a:solidFill>
                  <a:srgbClr val="0000FF"/>
                </a:solidFill>
              </a:rPr>
              <a:t> </a:t>
            </a:r>
            <a:r>
              <a:rPr lang="en-US" sz="2800" b="1" dirty="0" err="1">
                <a:solidFill>
                  <a:srgbClr val="0000FF"/>
                </a:solidFill>
              </a:rPr>
              <a:t>sebagai</a:t>
            </a:r>
            <a:r>
              <a:rPr lang="en-US" sz="2800" b="1" dirty="0">
                <a:solidFill>
                  <a:srgbClr val="0000FF"/>
                </a:solidFill>
              </a:rPr>
              <a:t> </a:t>
            </a:r>
            <a:r>
              <a:rPr lang="en-US" sz="2800" b="1" dirty="0" err="1">
                <a:solidFill>
                  <a:srgbClr val="0000FF"/>
                </a:solidFill>
              </a:rPr>
              <a:t>residivis</a:t>
            </a:r>
            <a:r>
              <a:rPr lang="en-US" sz="2800" b="1" dirty="0">
                <a:solidFill>
                  <a:srgbClr val="0000FF"/>
                </a:solidFill>
              </a:rPr>
              <a:t>)</a:t>
            </a:r>
            <a:r>
              <a:rPr lang="en-US" sz="2800" b="1" dirty="0">
                <a:solidFill>
                  <a:srgbClr val="660066"/>
                </a:solidFill>
              </a:rPr>
              <a:t>, </a:t>
            </a:r>
            <a:r>
              <a:rPr lang="en-US" sz="2800" b="1" dirty="0" err="1">
                <a:solidFill>
                  <a:srgbClr val="660066"/>
                </a:solidFill>
              </a:rPr>
              <a:t>dibandingkan</a:t>
            </a:r>
            <a:r>
              <a:rPr lang="en-US" sz="2800" b="1" dirty="0">
                <a:solidFill>
                  <a:srgbClr val="660066"/>
                </a:solidFill>
              </a:rPr>
              <a:t> </a:t>
            </a:r>
            <a:r>
              <a:rPr lang="en-US" sz="2800" b="1" dirty="0" err="1">
                <a:solidFill>
                  <a:srgbClr val="660066"/>
                </a:solidFill>
              </a:rPr>
              <a:t>dengan</a:t>
            </a:r>
            <a:r>
              <a:rPr lang="en-US" sz="2800" b="1" dirty="0">
                <a:solidFill>
                  <a:srgbClr val="660066"/>
                </a:solidFill>
              </a:rPr>
              <a:t> Proses </a:t>
            </a:r>
            <a:r>
              <a:rPr lang="en-US" sz="2800" b="1" dirty="0" err="1">
                <a:solidFill>
                  <a:srgbClr val="660066"/>
                </a:solidFill>
              </a:rPr>
              <a:t>Rehabilitasi</a:t>
            </a:r>
            <a:r>
              <a:rPr lang="en-US" sz="2800" b="1" dirty="0">
                <a:solidFill>
                  <a:srgbClr val="660066"/>
                </a:solidFill>
              </a:rPr>
              <a:t>.</a:t>
            </a:r>
          </a:p>
        </p:txBody>
      </p:sp>
      <p:pic>
        <p:nvPicPr>
          <p:cNvPr id="7" name="Picture 3" descr="droppedImage.png"/>
          <p:cNvPicPr>
            <a:picLocks noGrp="1" noChangeAspect="1"/>
          </p:cNvPicPr>
          <p:nvPr>
            <p:ph sz="quarter" idx="14"/>
          </p:nvPr>
        </p:nvPicPr>
        <p:blipFill>
          <a:blip r:embed="rId2">
            <a:extLst>
              <a:ext uri="{28A0092B-C50C-407E-A947-70E740481C1C}">
                <a14:useLocalDpi xmlns:a14="http://schemas.microsoft.com/office/drawing/2010/main" val="0"/>
              </a:ext>
            </a:extLst>
          </a:blip>
          <a:srcRect t="3300" b="3300"/>
          <a:stretch>
            <a:fillRect/>
          </a:stretch>
        </p:blipFill>
        <p:spPr bwMode="auto">
          <a:xfrm>
            <a:off x="4978400" y="3361232"/>
            <a:ext cx="3488944" cy="298948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8" name="Picture 2" descr="droppedImag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8400" y="571301"/>
            <a:ext cx="3488943" cy="25971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89069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4"/>
          </p:nvPr>
        </p:nvSpPr>
        <p:spPr>
          <a:xfrm>
            <a:off x="4645152" y="557062"/>
            <a:ext cx="3822192" cy="3447288"/>
          </a:xfrm>
        </p:spPr>
        <p:txBody>
          <a:bodyPr>
            <a:normAutofit/>
          </a:bodyPr>
          <a:lstStyle/>
          <a:p>
            <a:r>
              <a:rPr lang="en-US" sz="2800" b="1" dirty="0" err="1">
                <a:solidFill>
                  <a:srgbClr val="FFFFFF"/>
                </a:solidFill>
              </a:rPr>
              <a:t>Pengungkapan</a:t>
            </a:r>
            <a:r>
              <a:rPr lang="en-US" sz="2800" b="1" dirty="0">
                <a:solidFill>
                  <a:srgbClr val="FFFFFF"/>
                </a:solidFill>
              </a:rPr>
              <a:t> </a:t>
            </a:r>
            <a:r>
              <a:rPr lang="en-US" sz="2800" b="1" dirty="0" err="1">
                <a:solidFill>
                  <a:srgbClr val="FFFFFF"/>
                </a:solidFill>
              </a:rPr>
              <a:t>telah</a:t>
            </a:r>
            <a:r>
              <a:rPr lang="en-US" sz="2800" b="1" dirty="0">
                <a:solidFill>
                  <a:srgbClr val="FFFFFF"/>
                </a:solidFill>
              </a:rPr>
              <a:t> </a:t>
            </a:r>
            <a:r>
              <a:rPr lang="en-US" sz="2800" b="1" dirty="0" err="1">
                <a:solidFill>
                  <a:srgbClr val="FFFFFF"/>
                </a:solidFill>
              </a:rPr>
              <a:t>dilakukan</a:t>
            </a:r>
            <a:r>
              <a:rPr lang="en-US" sz="2800" b="1" dirty="0">
                <a:solidFill>
                  <a:srgbClr val="FFFFFF"/>
                </a:solidFill>
              </a:rPr>
              <a:t> </a:t>
            </a:r>
            <a:r>
              <a:rPr lang="en-US" sz="2800" b="1" dirty="0" err="1">
                <a:solidFill>
                  <a:srgbClr val="FFFFFF"/>
                </a:solidFill>
              </a:rPr>
              <a:t>dengan</a:t>
            </a:r>
            <a:r>
              <a:rPr lang="en-US" sz="2800" b="1" dirty="0">
                <a:solidFill>
                  <a:srgbClr val="FFFFFF"/>
                </a:solidFill>
              </a:rPr>
              <a:t> </a:t>
            </a:r>
            <a:r>
              <a:rPr lang="en-US" sz="2800" b="1" dirty="0" err="1">
                <a:solidFill>
                  <a:srgbClr val="FFFFFF"/>
                </a:solidFill>
              </a:rPr>
              <a:t>masif</a:t>
            </a:r>
            <a:r>
              <a:rPr lang="en-US" sz="2800" b="1" dirty="0">
                <a:solidFill>
                  <a:srgbClr val="FFFFFF"/>
                </a:solidFill>
              </a:rPr>
              <a:t>, </a:t>
            </a:r>
            <a:r>
              <a:rPr lang="en-US" sz="2800" b="1" dirty="0" err="1">
                <a:solidFill>
                  <a:srgbClr val="FFFFFF"/>
                </a:solidFill>
              </a:rPr>
              <a:t>barang</a:t>
            </a:r>
            <a:r>
              <a:rPr lang="en-US" sz="2800" b="1" dirty="0">
                <a:solidFill>
                  <a:srgbClr val="FFFFFF"/>
                </a:solidFill>
              </a:rPr>
              <a:t> </a:t>
            </a:r>
            <a:r>
              <a:rPr lang="en-US" sz="2800" b="1" dirty="0" err="1">
                <a:solidFill>
                  <a:srgbClr val="FFFFFF"/>
                </a:solidFill>
              </a:rPr>
              <a:t>buktinya</a:t>
            </a:r>
            <a:r>
              <a:rPr lang="en-US" sz="2800" b="1" dirty="0">
                <a:solidFill>
                  <a:srgbClr val="FFFFFF"/>
                </a:solidFill>
              </a:rPr>
              <a:t> </a:t>
            </a:r>
            <a:r>
              <a:rPr lang="en-US" sz="2800" b="1" dirty="0" err="1">
                <a:solidFill>
                  <a:srgbClr val="FFFFFF"/>
                </a:solidFill>
              </a:rPr>
              <a:t>cukup</a:t>
            </a:r>
            <a:r>
              <a:rPr lang="en-US" sz="2800" b="1" dirty="0">
                <a:solidFill>
                  <a:srgbClr val="FFFFFF"/>
                </a:solidFill>
              </a:rPr>
              <a:t> </a:t>
            </a:r>
            <a:r>
              <a:rPr lang="en-US" sz="2800" b="1" dirty="0" err="1">
                <a:solidFill>
                  <a:srgbClr val="FFFFFF"/>
                </a:solidFill>
              </a:rPr>
              <a:t>besar</a:t>
            </a:r>
            <a:r>
              <a:rPr lang="en-US" sz="2800" b="1" dirty="0">
                <a:solidFill>
                  <a:srgbClr val="FFFFFF"/>
                </a:solidFill>
              </a:rPr>
              <a:t>, </a:t>
            </a:r>
            <a:r>
              <a:rPr lang="en-US" sz="2800" b="1" dirty="0" err="1">
                <a:solidFill>
                  <a:srgbClr val="660066"/>
                </a:solidFill>
              </a:rPr>
              <a:t>namun</a:t>
            </a:r>
            <a:r>
              <a:rPr lang="en-US" sz="2800" b="1" dirty="0">
                <a:solidFill>
                  <a:srgbClr val="660066"/>
                </a:solidFill>
              </a:rPr>
              <a:t> </a:t>
            </a:r>
            <a:r>
              <a:rPr lang="en-US" sz="2800" b="1" dirty="0" err="1">
                <a:solidFill>
                  <a:srgbClr val="660066"/>
                </a:solidFill>
              </a:rPr>
              <a:t>masih</a:t>
            </a:r>
            <a:r>
              <a:rPr lang="en-US" sz="2800" b="1" dirty="0">
                <a:solidFill>
                  <a:srgbClr val="660066"/>
                </a:solidFill>
              </a:rPr>
              <a:t> </a:t>
            </a:r>
            <a:r>
              <a:rPr lang="en-US" sz="2800" b="1" dirty="0" err="1">
                <a:solidFill>
                  <a:srgbClr val="660066"/>
                </a:solidFill>
              </a:rPr>
              <a:t>lebih</a:t>
            </a:r>
            <a:r>
              <a:rPr lang="en-US" sz="2800" b="1" dirty="0">
                <a:solidFill>
                  <a:srgbClr val="660066"/>
                </a:solidFill>
              </a:rPr>
              <a:t> </a:t>
            </a:r>
            <a:r>
              <a:rPr lang="en-US" sz="2800" b="1" dirty="0" err="1">
                <a:solidFill>
                  <a:srgbClr val="660066"/>
                </a:solidFill>
              </a:rPr>
              <a:t>kecil</a:t>
            </a:r>
            <a:r>
              <a:rPr lang="en-US" sz="2800" b="1" dirty="0">
                <a:solidFill>
                  <a:srgbClr val="660066"/>
                </a:solidFill>
              </a:rPr>
              <a:t> </a:t>
            </a:r>
            <a:r>
              <a:rPr lang="en-US" sz="2800" b="1" dirty="0" err="1">
                <a:solidFill>
                  <a:srgbClr val="660066"/>
                </a:solidFill>
              </a:rPr>
              <a:t>dibandingkan</a:t>
            </a:r>
            <a:r>
              <a:rPr lang="en-US" sz="2800" b="1" dirty="0">
                <a:solidFill>
                  <a:srgbClr val="660066"/>
                </a:solidFill>
              </a:rPr>
              <a:t> </a:t>
            </a:r>
            <a:r>
              <a:rPr lang="en-US" sz="2800" b="1" dirty="0" err="1">
                <a:solidFill>
                  <a:srgbClr val="660066"/>
                </a:solidFill>
              </a:rPr>
              <a:t>dengan</a:t>
            </a:r>
            <a:r>
              <a:rPr lang="en-US" sz="2800" b="1" dirty="0">
                <a:solidFill>
                  <a:srgbClr val="660066"/>
                </a:solidFill>
              </a:rPr>
              <a:t> yang </a:t>
            </a:r>
            <a:r>
              <a:rPr lang="en-US" sz="2800" b="1" dirty="0" err="1">
                <a:solidFill>
                  <a:srgbClr val="660066"/>
                </a:solidFill>
              </a:rPr>
              <a:t>beredar</a:t>
            </a:r>
            <a:r>
              <a:rPr lang="en-US" sz="2800" b="1" dirty="0">
                <a:solidFill>
                  <a:srgbClr val="660066"/>
                </a:solidFill>
              </a:rPr>
              <a:t>.</a:t>
            </a:r>
          </a:p>
        </p:txBody>
      </p:sp>
      <p:pic>
        <p:nvPicPr>
          <p:cNvPr id="8" name="Picture 7" descr="arrested-kick-boxer-bali.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942" y="775170"/>
            <a:ext cx="4023712" cy="2808312"/>
          </a:xfrm>
          <a:prstGeom prst="rect">
            <a:avLst/>
          </a:prstGeom>
        </p:spPr>
      </p:pic>
      <p:pic>
        <p:nvPicPr>
          <p:cNvPr id="9" name="Picture 8" descr="1drugMalay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8679" y="3820438"/>
            <a:ext cx="2757790" cy="2700300"/>
          </a:xfrm>
          <a:prstGeom prst="rect">
            <a:avLst/>
          </a:prstGeom>
        </p:spPr>
      </p:pic>
      <p:pic>
        <p:nvPicPr>
          <p:cNvPr id="10" name="Content Placeholder 9" descr="Bali-line-up.jpg"/>
          <p:cNvPicPr>
            <a:picLocks noGrp="1" noChangeAspect="1"/>
          </p:cNvPicPr>
          <p:nvPr>
            <p:ph sz="quarter" idx="13"/>
          </p:nvPr>
        </p:nvPicPr>
        <p:blipFill>
          <a:blip r:embed="rId4">
            <a:extLst>
              <a:ext uri="{28A0092B-C50C-407E-A947-70E740481C1C}">
                <a14:useLocalDpi xmlns:a14="http://schemas.microsoft.com/office/drawing/2010/main" val="0"/>
              </a:ext>
            </a:extLst>
          </a:blip>
          <a:srcRect l="12999" r="12999"/>
          <a:stretch>
            <a:fillRect/>
          </a:stretch>
        </p:blipFill>
        <p:spPr>
          <a:xfrm>
            <a:off x="3097693" y="3820438"/>
            <a:ext cx="2686658" cy="2700300"/>
          </a:xfrm>
          <a:prstGeom prst="rect">
            <a:avLst/>
          </a:prstGeom>
        </p:spPr>
      </p:pic>
      <p:pic>
        <p:nvPicPr>
          <p:cNvPr id="11" name="Picture 10" descr="9.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188" y="3820438"/>
            <a:ext cx="2478155" cy="2700300"/>
          </a:xfrm>
          <a:prstGeom prst="rect">
            <a:avLst/>
          </a:prstGeom>
        </p:spPr>
      </p:pic>
    </p:spTree>
    <p:extLst>
      <p:ext uri="{BB962C8B-B14F-4D97-AF65-F5344CB8AC3E}">
        <p14:creationId xmlns:p14="http://schemas.microsoft.com/office/powerpoint/2010/main" val="3822106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3918" y="311416"/>
            <a:ext cx="9049931" cy="1336956"/>
          </a:xfrm>
        </p:spPr>
        <p:txBody>
          <a:bodyPr/>
          <a:lstStyle/>
          <a:p>
            <a:r>
              <a:rPr lang="en-US" sz="2400" b="1" dirty="0">
                <a:latin typeface="Corbel"/>
                <a:cs typeface="Corbel"/>
              </a:rPr>
              <a:t>DATA PENYALAHGUNA NARKOBA DI INDONESIA BERDASARKAN JENJANG PENDIDIKAN </a:t>
            </a:r>
            <a:br>
              <a:rPr lang="en-US" sz="2400" b="1" dirty="0">
                <a:latin typeface="Corbel"/>
                <a:cs typeface="Corbel"/>
              </a:rPr>
            </a:br>
            <a:r>
              <a:rPr lang="en-US" sz="2400" b="1" dirty="0">
                <a:latin typeface="Corbel"/>
                <a:cs typeface="Corbel"/>
              </a:rPr>
              <a:t>DAN KELOMPOK UMUR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83232371"/>
              </p:ext>
            </p:extLst>
          </p:nvPr>
        </p:nvGraphicFramePr>
        <p:xfrm>
          <a:off x="209707" y="1866760"/>
          <a:ext cx="8731093" cy="4829085"/>
        </p:xfrm>
        <a:graphic>
          <a:graphicData uri="http://schemas.openxmlformats.org/drawingml/2006/table">
            <a:tbl>
              <a:tblPr firstRow="1" bandRow="1">
                <a:tableStyleId>{35758FB7-9AC5-4552-8A53-C91805E547FA}</a:tableStyleId>
              </a:tblPr>
              <a:tblGrid>
                <a:gridCol w="3019786">
                  <a:extLst>
                    <a:ext uri="{9D8B030D-6E8A-4147-A177-3AD203B41FA5}">
                      <a16:colId xmlns:a16="http://schemas.microsoft.com/office/drawing/2014/main" val="20000"/>
                    </a:ext>
                  </a:extLst>
                </a:gridCol>
                <a:gridCol w="2835083">
                  <a:extLst>
                    <a:ext uri="{9D8B030D-6E8A-4147-A177-3AD203B41FA5}">
                      <a16:colId xmlns:a16="http://schemas.microsoft.com/office/drawing/2014/main" val="20001"/>
                    </a:ext>
                  </a:extLst>
                </a:gridCol>
                <a:gridCol w="2876224">
                  <a:extLst>
                    <a:ext uri="{9D8B030D-6E8A-4147-A177-3AD203B41FA5}">
                      <a16:colId xmlns:a16="http://schemas.microsoft.com/office/drawing/2014/main" val="20002"/>
                    </a:ext>
                  </a:extLst>
                </a:gridCol>
              </a:tblGrid>
              <a:tr h="536565">
                <a:tc>
                  <a:txBody>
                    <a:bodyPr/>
                    <a:lstStyle/>
                    <a:p>
                      <a:pPr algn="ctr"/>
                      <a:r>
                        <a:rPr lang="en-US" sz="2400" dirty="0" err="1">
                          <a:solidFill>
                            <a:srgbClr val="660066"/>
                          </a:solidFill>
                        </a:rPr>
                        <a:t>Responden</a:t>
                      </a:r>
                      <a:endParaRPr lang="en-US" sz="2400" dirty="0">
                        <a:solidFill>
                          <a:srgbClr val="660066"/>
                        </a:solidFill>
                      </a:endParaRPr>
                    </a:p>
                  </a:txBody>
                  <a:tcPr marL="83166" marR="83166">
                    <a:solidFill>
                      <a:srgbClr val="FFFF00"/>
                    </a:solidFill>
                  </a:tcPr>
                </a:tc>
                <a:tc>
                  <a:txBody>
                    <a:bodyPr/>
                    <a:lstStyle/>
                    <a:p>
                      <a:pPr algn="ctr"/>
                      <a:r>
                        <a:rPr lang="en-US" sz="2400" dirty="0" err="1">
                          <a:solidFill>
                            <a:srgbClr val="660066"/>
                          </a:solidFill>
                        </a:rPr>
                        <a:t>Coba</a:t>
                      </a:r>
                      <a:r>
                        <a:rPr lang="en-US" sz="2400" dirty="0">
                          <a:solidFill>
                            <a:srgbClr val="660066"/>
                          </a:solidFill>
                        </a:rPr>
                        <a:t> </a:t>
                      </a:r>
                      <a:r>
                        <a:rPr lang="en-US" sz="2400" dirty="0" err="1">
                          <a:solidFill>
                            <a:srgbClr val="660066"/>
                          </a:solidFill>
                        </a:rPr>
                        <a:t>Pakai</a:t>
                      </a:r>
                      <a:endParaRPr lang="en-US" sz="2400" dirty="0">
                        <a:solidFill>
                          <a:srgbClr val="660066"/>
                        </a:solidFill>
                      </a:endParaRPr>
                    </a:p>
                  </a:txBody>
                  <a:tcPr marL="83166" marR="83166">
                    <a:solidFill>
                      <a:srgbClr val="FFFF00"/>
                    </a:solidFill>
                  </a:tcPr>
                </a:tc>
                <a:tc>
                  <a:txBody>
                    <a:bodyPr/>
                    <a:lstStyle/>
                    <a:p>
                      <a:pPr algn="ctr"/>
                      <a:r>
                        <a:rPr lang="en-US" sz="2400" dirty="0" err="1">
                          <a:solidFill>
                            <a:srgbClr val="660066"/>
                          </a:solidFill>
                        </a:rPr>
                        <a:t>Teratur</a:t>
                      </a:r>
                      <a:r>
                        <a:rPr lang="en-US" sz="2400" baseline="0" dirty="0">
                          <a:solidFill>
                            <a:srgbClr val="660066"/>
                          </a:solidFill>
                        </a:rPr>
                        <a:t> </a:t>
                      </a:r>
                      <a:r>
                        <a:rPr lang="en-US" sz="2400" baseline="0" dirty="0" err="1">
                          <a:solidFill>
                            <a:srgbClr val="660066"/>
                          </a:solidFill>
                        </a:rPr>
                        <a:t>Pakai</a:t>
                      </a:r>
                      <a:endParaRPr lang="en-US" sz="2400" dirty="0">
                        <a:solidFill>
                          <a:srgbClr val="660066"/>
                        </a:solidFill>
                      </a:endParaRPr>
                    </a:p>
                  </a:txBody>
                  <a:tcPr marL="83166" marR="83166">
                    <a:solidFill>
                      <a:srgbClr val="FFFF00"/>
                    </a:solidFill>
                  </a:tcPr>
                </a:tc>
                <a:extLst>
                  <a:ext uri="{0D108BD9-81ED-4DB2-BD59-A6C34878D82A}">
                    <a16:rowId xmlns:a16="http://schemas.microsoft.com/office/drawing/2014/main" val="10000"/>
                  </a:ext>
                </a:extLst>
              </a:tr>
              <a:tr h="536565">
                <a:tc>
                  <a:txBody>
                    <a:bodyPr/>
                    <a:lstStyle/>
                    <a:p>
                      <a:pPr algn="ctr"/>
                      <a:r>
                        <a:rPr lang="en-US" sz="2000" b="1" dirty="0" err="1">
                          <a:solidFill>
                            <a:srgbClr val="000000"/>
                          </a:solidFill>
                        </a:rPr>
                        <a:t>Jenjang</a:t>
                      </a:r>
                      <a:r>
                        <a:rPr lang="en-US" sz="2000" b="1" baseline="0" dirty="0">
                          <a:solidFill>
                            <a:srgbClr val="000000"/>
                          </a:solidFill>
                        </a:rPr>
                        <a:t> Pendidikan</a:t>
                      </a:r>
                      <a:endParaRPr lang="en-US" sz="2000" b="1" dirty="0">
                        <a:solidFill>
                          <a:srgbClr val="000000"/>
                        </a:solidFill>
                      </a:endParaRPr>
                    </a:p>
                  </a:txBody>
                  <a:tcPr marL="83166" marR="83166">
                    <a:solidFill>
                      <a:schemeClr val="accent3">
                        <a:alpha val="40000"/>
                      </a:schemeClr>
                    </a:solidFill>
                  </a:tcPr>
                </a:tc>
                <a:tc>
                  <a:txBody>
                    <a:bodyPr/>
                    <a:lstStyle/>
                    <a:p>
                      <a:pPr algn="ctr"/>
                      <a:r>
                        <a:rPr lang="en-US" sz="1800" b="1" dirty="0">
                          <a:solidFill>
                            <a:srgbClr val="000000"/>
                          </a:solidFill>
                        </a:rPr>
                        <a:t>2009            2011</a:t>
                      </a:r>
                    </a:p>
                  </a:txBody>
                  <a:tcPr marL="83166" marR="83166">
                    <a:solidFill>
                      <a:srgbClr val="FFCC00">
                        <a:alpha val="40000"/>
                      </a:srgbClr>
                    </a:solidFill>
                  </a:tcPr>
                </a:tc>
                <a:tc>
                  <a:txBody>
                    <a:bodyPr/>
                    <a:lstStyle/>
                    <a:p>
                      <a:pPr algn="l"/>
                      <a:r>
                        <a:rPr lang="en-US" sz="1800" b="1" dirty="0">
                          <a:solidFill>
                            <a:srgbClr val="000000"/>
                          </a:solidFill>
                        </a:rPr>
                        <a:t>    2009           2011</a:t>
                      </a:r>
                    </a:p>
                  </a:txBody>
                  <a:tcPr marL="83166" marR="83166">
                    <a:solidFill>
                      <a:srgbClr val="FFCC00">
                        <a:alpha val="40000"/>
                      </a:srgbClr>
                    </a:solidFill>
                  </a:tcPr>
                </a:tc>
                <a:extLst>
                  <a:ext uri="{0D108BD9-81ED-4DB2-BD59-A6C34878D82A}">
                    <a16:rowId xmlns:a16="http://schemas.microsoft.com/office/drawing/2014/main" val="10001"/>
                  </a:ext>
                </a:extLst>
              </a:tr>
              <a:tr h="536565">
                <a:tc>
                  <a:txBody>
                    <a:bodyPr/>
                    <a:lstStyle/>
                    <a:p>
                      <a:pPr algn="l"/>
                      <a:r>
                        <a:rPr lang="en-US" sz="2000" b="1" dirty="0"/>
                        <a:t>      SLTP</a:t>
                      </a:r>
                    </a:p>
                  </a:txBody>
                  <a:tcPr marL="83166" marR="83166"/>
                </a:tc>
                <a:tc>
                  <a:txBody>
                    <a:bodyPr/>
                    <a:lstStyle/>
                    <a:p>
                      <a:r>
                        <a:rPr lang="en-US" sz="1800" b="1" dirty="0"/>
                        <a:t>             3,2%            1,3%</a:t>
                      </a:r>
                    </a:p>
                  </a:txBody>
                  <a:tcPr marL="83166" marR="83166"/>
                </a:tc>
                <a:tc>
                  <a:txBody>
                    <a:bodyPr/>
                    <a:lstStyle/>
                    <a:p>
                      <a:r>
                        <a:rPr lang="en-US" sz="1800" b="1" dirty="0"/>
                        <a:t>      0,8%           0,6%</a:t>
                      </a:r>
                    </a:p>
                  </a:txBody>
                  <a:tcPr marL="83166" marR="83166"/>
                </a:tc>
                <a:extLst>
                  <a:ext uri="{0D108BD9-81ED-4DB2-BD59-A6C34878D82A}">
                    <a16:rowId xmlns:a16="http://schemas.microsoft.com/office/drawing/2014/main" val="10002"/>
                  </a:ext>
                </a:extLst>
              </a:tr>
              <a:tr h="536565">
                <a:tc>
                  <a:txBody>
                    <a:bodyPr/>
                    <a:lstStyle/>
                    <a:p>
                      <a:pPr algn="l"/>
                      <a:r>
                        <a:rPr lang="en-US" sz="2000" b="1" dirty="0"/>
                        <a:t>      SLTA</a:t>
                      </a:r>
                    </a:p>
                  </a:txBody>
                  <a:tcPr marL="83166" marR="83166"/>
                </a:tc>
                <a:tc>
                  <a:txBody>
                    <a:bodyPr/>
                    <a:lstStyle/>
                    <a:p>
                      <a:r>
                        <a:rPr lang="en-US" sz="1800" b="1" dirty="0"/>
                        <a:t>            4,2%</a:t>
                      </a:r>
                      <a:r>
                        <a:rPr lang="en-US" sz="1800" b="1" baseline="0" dirty="0"/>
                        <a:t>            2,2%</a:t>
                      </a:r>
                      <a:endParaRPr lang="en-US" sz="1800" b="1" dirty="0"/>
                    </a:p>
                  </a:txBody>
                  <a:tcPr marL="83166" marR="83166"/>
                </a:tc>
                <a:tc>
                  <a:txBody>
                    <a:bodyPr/>
                    <a:lstStyle/>
                    <a:p>
                      <a:r>
                        <a:rPr lang="en-US" sz="1800" b="1" dirty="0"/>
                        <a:t>    1,4%           1,0% </a:t>
                      </a:r>
                    </a:p>
                  </a:txBody>
                  <a:tcPr marL="83166" marR="83166"/>
                </a:tc>
                <a:extLst>
                  <a:ext uri="{0D108BD9-81ED-4DB2-BD59-A6C34878D82A}">
                    <a16:rowId xmlns:a16="http://schemas.microsoft.com/office/drawing/2014/main" val="10003"/>
                  </a:ext>
                </a:extLst>
              </a:tr>
              <a:tr h="536565">
                <a:tc>
                  <a:txBody>
                    <a:bodyPr/>
                    <a:lstStyle/>
                    <a:p>
                      <a:pPr algn="l"/>
                      <a:r>
                        <a:rPr lang="en-US" sz="2000" b="1" dirty="0"/>
                        <a:t>      PT</a:t>
                      </a:r>
                    </a:p>
                  </a:txBody>
                  <a:tcPr marL="83166" marR="83166"/>
                </a:tc>
                <a:tc>
                  <a:txBody>
                    <a:bodyPr/>
                    <a:lstStyle/>
                    <a:p>
                      <a:r>
                        <a:rPr lang="en-US" sz="1800" b="1" dirty="0"/>
                        <a:t>            2,9%            3,1%</a:t>
                      </a:r>
                    </a:p>
                  </a:txBody>
                  <a:tcPr marL="83166" marR="83166"/>
                </a:tc>
                <a:tc>
                  <a:txBody>
                    <a:bodyPr/>
                    <a:lstStyle/>
                    <a:p>
                      <a:r>
                        <a:rPr lang="en-US" sz="1800" b="1" dirty="0"/>
                        <a:t>      0,7%           0.8%</a:t>
                      </a:r>
                    </a:p>
                  </a:txBody>
                  <a:tcPr marL="83166" marR="83166"/>
                </a:tc>
                <a:extLst>
                  <a:ext uri="{0D108BD9-81ED-4DB2-BD59-A6C34878D82A}">
                    <a16:rowId xmlns:a16="http://schemas.microsoft.com/office/drawing/2014/main" val="10004"/>
                  </a:ext>
                </a:extLst>
              </a:tr>
              <a:tr h="536565">
                <a:tc>
                  <a:txBody>
                    <a:bodyPr/>
                    <a:lstStyle/>
                    <a:p>
                      <a:pPr algn="ctr"/>
                      <a:r>
                        <a:rPr lang="en-US" sz="2000" b="1" dirty="0" err="1">
                          <a:solidFill>
                            <a:srgbClr val="000000"/>
                          </a:solidFill>
                        </a:rPr>
                        <a:t>Kelompok</a:t>
                      </a:r>
                      <a:r>
                        <a:rPr lang="en-US" sz="2000" b="1" dirty="0">
                          <a:solidFill>
                            <a:srgbClr val="000000"/>
                          </a:solidFill>
                        </a:rPr>
                        <a:t> </a:t>
                      </a:r>
                      <a:r>
                        <a:rPr lang="en-US" sz="2000" b="1" dirty="0" err="1">
                          <a:solidFill>
                            <a:srgbClr val="000000"/>
                          </a:solidFill>
                        </a:rPr>
                        <a:t>Umur</a:t>
                      </a:r>
                      <a:endParaRPr lang="en-US" sz="2000" b="1" dirty="0">
                        <a:solidFill>
                          <a:srgbClr val="000000"/>
                        </a:solidFill>
                      </a:endParaRPr>
                    </a:p>
                  </a:txBody>
                  <a:tcPr marL="83166" marR="83166">
                    <a:solidFill>
                      <a:srgbClr val="FFCC00">
                        <a:alpha val="40000"/>
                      </a:srgbClr>
                    </a:solidFill>
                  </a:tcPr>
                </a:tc>
                <a:tc>
                  <a:txBody>
                    <a:bodyPr/>
                    <a:lstStyle/>
                    <a:p>
                      <a:endParaRPr lang="en-US" dirty="0"/>
                    </a:p>
                  </a:txBody>
                  <a:tcPr marL="83166" marR="83166">
                    <a:solidFill>
                      <a:srgbClr val="FFCC00">
                        <a:alpha val="40000"/>
                      </a:srgbClr>
                    </a:solidFill>
                  </a:tcPr>
                </a:tc>
                <a:tc>
                  <a:txBody>
                    <a:bodyPr/>
                    <a:lstStyle/>
                    <a:p>
                      <a:endParaRPr lang="en-US" dirty="0"/>
                    </a:p>
                  </a:txBody>
                  <a:tcPr marL="83166" marR="83166">
                    <a:solidFill>
                      <a:srgbClr val="FFCC00">
                        <a:alpha val="40000"/>
                      </a:srgbClr>
                    </a:solidFill>
                  </a:tcPr>
                </a:tc>
                <a:extLst>
                  <a:ext uri="{0D108BD9-81ED-4DB2-BD59-A6C34878D82A}">
                    <a16:rowId xmlns:a16="http://schemas.microsoft.com/office/drawing/2014/main" val="10005"/>
                  </a:ext>
                </a:extLst>
              </a:tr>
              <a:tr h="536565">
                <a:tc>
                  <a:txBody>
                    <a:bodyPr/>
                    <a:lstStyle/>
                    <a:p>
                      <a:r>
                        <a:rPr lang="en-US" sz="2000" b="1" dirty="0"/>
                        <a:t>      &lt; 15 </a:t>
                      </a:r>
                      <a:r>
                        <a:rPr lang="en-US" sz="2000" b="1" dirty="0" err="1"/>
                        <a:t>tahun</a:t>
                      </a:r>
                      <a:endParaRPr lang="en-US" sz="2000" b="1" dirty="0"/>
                    </a:p>
                  </a:txBody>
                  <a:tcPr marL="83166" marR="83166"/>
                </a:tc>
                <a:tc>
                  <a:txBody>
                    <a:bodyPr/>
                    <a:lstStyle/>
                    <a:p>
                      <a:r>
                        <a:rPr lang="en-US" b="1" dirty="0"/>
                        <a:t>            2,0%            1,0%</a:t>
                      </a:r>
                    </a:p>
                  </a:txBody>
                  <a:tcPr marL="83166" marR="83166"/>
                </a:tc>
                <a:tc>
                  <a:txBody>
                    <a:bodyPr/>
                    <a:lstStyle/>
                    <a:p>
                      <a:r>
                        <a:rPr lang="en-US" dirty="0"/>
                        <a:t>     </a:t>
                      </a:r>
                      <a:r>
                        <a:rPr lang="en-US" b="1" dirty="0"/>
                        <a:t> 0,1%            0,6%</a:t>
                      </a:r>
                    </a:p>
                  </a:txBody>
                  <a:tcPr marL="83166" marR="83166"/>
                </a:tc>
                <a:extLst>
                  <a:ext uri="{0D108BD9-81ED-4DB2-BD59-A6C34878D82A}">
                    <a16:rowId xmlns:a16="http://schemas.microsoft.com/office/drawing/2014/main" val="10006"/>
                  </a:ext>
                </a:extLst>
              </a:tr>
              <a:tr h="536565">
                <a:tc>
                  <a:txBody>
                    <a:bodyPr/>
                    <a:lstStyle/>
                    <a:p>
                      <a:r>
                        <a:rPr lang="en-US" sz="2000" b="1" dirty="0"/>
                        <a:t>      15.20 </a:t>
                      </a:r>
                      <a:r>
                        <a:rPr lang="en-US" sz="2000" b="1" dirty="0" err="1"/>
                        <a:t>tahun</a:t>
                      </a:r>
                      <a:endParaRPr lang="en-US" sz="2000" b="1" dirty="0"/>
                    </a:p>
                  </a:txBody>
                  <a:tcPr marL="83166" marR="83166"/>
                </a:tc>
                <a:tc>
                  <a:txBody>
                    <a:bodyPr/>
                    <a:lstStyle/>
                    <a:p>
                      <a:r>
                        <a:rPr lang="en-US" dirty="0"/>
                        <a:t>            </a:t>
                      </a:r>
                      <a:r>
                        <a:rPr lang="en-US" b="1" dirty="0"/>
                        <a:t>3,9%            2,2%</a:t>
                      </a:r>
                    </a:p>
                  </a:txBody>
                  <a:tcPr marL="83166" marR="83166"/>
                </a:tc>
                <a:tc>
                  <a:txBody>
                    <a:bodyPr/>
                    <a:lstStyle/>
                    <a:p>
                      <a:r>
                        <a:rPr lang="en-US" dirty="0"/>
                        <a:t>   </a:t>
                      </a:r>
                      <a:r>
                        <a:rPr lang="en-US" b="1" dirty="0"/>
                        <a:t> 1,4%           1.0%</a:t>
                      </a:r>
                    </a:p>
                  </a:txBody>
                  <a:tcPr marL="83166" marR="83166"/>
                </a:tc>
                <a:extLst>
                  <a:ext uri="{0D108BD9-81ED-4DB2-BD59-A6C34878D82A}">
                    <a16:rowId xmlns:a16="http://schemas.microsoft.com/office/drawing/2014/main" val="10007"/>
                  </a:ext>
                </a:extLst>
              </a:tr>
              <a:tr h="536565">
                <a:tc>
                  <a:txBody>
                    <a:bodyPr/>
                    <a:lstStyle/>
                    <a:p>
                      <a:r>
                        <a:rPr lang="en-US" sz="2000" b="1" dirty="0"/>
                        <a:t>      &gt; 20 </a:t>
                      </a:r>
                      <a:r>
                        <a:rPr lang="en-US" sz="2000" b="1" dirty="0" err="1"/>
                        <a:t>tahun</a:t>
                      </a:r>
                      <a:endParaRPr lang="en-US" sz="2000" b="1" dirty="0"/>
                    </a:p>
                  </a:txBody>
                  <a:tcPr marL="83166" marR="83166"/>
                </a:tc>
                <a:tc>
                  <a:txBody>
                    <a:bodyPr/>
                    <a:lstStyle/>
                    <a:p>
                      <a:r>
                        <a:rPr lang="en-US" b="1" dirty="0"/>
                        <a:t>           4,2%            3,5%</a:t>
                      </a:r>
                    </a:p>
                  </a:txBody>
                  <a:tcPr marL="83166" marR="83166"/>
                </a:tc>
                <a:tc>
                  <a:txBody>
                    <a:bodyPr/>
                    <a:lstStyle/>
                    <a:p>
                      <a:r>
                        <a:rPr lang="en-US" dirty="0"/>
                        <a:t>    </a:t>
                      </a:r>
                      <a:r>
                        <a:rPr lang="en-US" b="1" baseline="0" dirty="0"/>
                        <a:t>2,4%            0,9%</a:t>
                      </a:r>
                      <a:endParaRPr lang="en-US" b="1" dirty="0"/>
                    </a:p>
                  </a:txBody>
                  <a:tcPr marL="83166" marR="83166"/>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838951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36512" y="-27384"/>
            <a:ext cx="9144000" cy="6858000"/>
          </a:xfrm>
          <a:prstGeom prst="rect">
            <a:avLst/>
          </a:prstGeom>
          <a:ln>
            <a:no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36873" name="TextBox 11"/>
          <p:cNvSpPr txBox="1">
            <a:spLocks noChangeArrowheads="1"/>
          </p:cNvSpPr>
          <p:nvPr/>
        </p:nvSpPr>
        <p:spPr bwMode="auto">
          <a:xfrm>
            <a:off x="5940425" y="6453188"/>
            <a:ext cx="3224213" cy="369887"/>
          </a:xfrm>
          <a:prstGeom prst="rect">
            <a:avLst/>
          </a:prstGeom>
          <a:noFill/>
          <a:ln w="9525">
            <a:noFill/>
            <a:miter lim="800000"/>
            <a:headEnd/>
            <a:tailEnd/>
          </a:ln>
        </p:spPr>
        <p:txBody>
          <a:bodyPr wrap="none">
            <a:prstTxWarp prst="textNoShape">
              <a:avLst/>
            </a:prstTxWarp>
            <a:spAutoFit/>
          </a:bodyPr>
          <a:lstStyle/>
          <a:p>
            <a:r>
              <a:rPr lang="en-US" sz="1800" u="sng">
                <a:latin typeface="Century" pitchFamily="-107" charset="0"/>
                <a:ea typeface="Century" pitchFamily="-107" charset="0"/>
                <a:cs typeface="Century" pitchFamily="-107" charset="0"/>
              </a:rPr>
              <a:t>www.</a:t>
            </a:r>
            <a:r>
              <a:rPr lang="en-US" sz="1800" u="sng">
                <a:solidFill>
                  <a:srgbClr val="FF0000"/>
                </a:solidFill>
                <a:latin typeface="Century" pitchFamily="-107" charset="0"/>
                <a:ea typeface="Century" pitchFamily="-107" charset="0"/>
                <a:cs typeface="Century" pitchFamily="-107" charset="0"/>
              </a:rPr>
              <a:t>indonesia</a:t>
            </a:r>
            <a:r>
              <a:rPr lang="en-US" sz="1800" u="sng">
                <a:latin typeface="Century" pitchFamily="-107" charset="0"/>
                <a:ea typeface="Century" pitchFamily="-107" charset="0"/>
                <a:cs typeface="Century" pitchFamily="-107" charset="0"/>
              </a:rPr>
              <a:t>bergegas.com</a:t>
            </a:r>
          </a:p>
        </p:txBody>
      </p:sp>
      <p:sp>
        <p:nvSpPr>
          <p:cNvPr id="4" name="Title 3"/>
          <p:cNvSpPr>
            <a:spLocks noGrp="1"/>
          </p:cNvSpPr>
          <p:nvPr>
            <p:ph type="title"/>
          </p:nvPr>
        </p:nvSpPr>
        <p:spPr>
          <a:xfrm>
            <a:off x="457200" y="45288"/>
            <a:ext cx="8229600" cy="1252728"/>
          </a:xfrm>
        </p:spPr>
        <p:txBody>
          <a:bodyPr>
            <a:normAutofit fontScale="90000"/>
          </a:bodyPr>
          <a:lstStyle/>
          <a:p>
            <a:r>
              <a:rPr lang="en-US" sz="2800" b="1" dirty="0"/>
              <a:t>PREVALENSI </a:t>
            </a:r>
            <a:br>
              <a:rPr lang="en-US" sz="2800" b="1" dirty="0"/>
            </a:br>
            <a:r>
              <a:rPr lang="en-US" sz="2800" b="1" dirty="0"/>
              <a:t>PENYALAHGUNA NARKOBA PEREMPUAN DI INDONESIA</a:t>
            </a:r>
          </a:p>
        </p:txBody>
      </p:sp>
      <p:graphicFrame>
        <p:nvGraphicFramePr>
          <p:cNvPr id="7" name="Table 6"/>
          <p:cNvGraphicFramePr>
            <a:graphicFrameLocks noGrp="1"/>
          </p:cNvGraphicFramePr>
          <p:nvPr>
            <p:extLst>
              <p:ext uri="{D42A27DB-BD31-4B8C-83A1-F6EECF244321}">
                <p14:modId xmlns:p14="http://schemas.microsoft.com/office/powerpoint/2010/main" val="2815287502"/>
              </p:ext>
            </p:extLst>
          </p:nvPr>
        </p:nvGraphicFramePr>
        <p:xfrm>
          <a:off x="118534" y="1329269"/>
          <a:ext cx="8957732" cy="4538445"/>
        </p:xfrm>
        <a:graphic>
          <a:graphicData uri="http://schemas.openxmlformats.org/drawingml/2006/table">
            <a:tbl>
              <a:tblPr firstRow="1" bandRow="1">
                <a:tableStyleId>{35758FB7-9AC5-4552-8A53-C91805E547FA}</a:tableStyleId>
              </a:tblPr>
              <a:tblGrid>
                <a:gridCol w="2239433">
                  <a:extLst>
                    <a:ext uri="{9D8B030D-6E8A-4147-A177-3AD203B41FA5}">
                      <a16:colId xmlns:a16="http://schemas.microsoft.com/office/drawing/2014/main" val="20000"/>
                    </a:ext>
                  </a:extLst>
                </a:gridCol>
                <a:gridCol w="2239433">
                  <a:extLst>
                    <a:ext uri="{9D8B030D-6E8A-4147-A177-3AD203B41FA5}">
                      <a16:colId xmlns:a16="http://schemas.microsoft.com/office/drawing/2014/main" val="20001"/>
                    </a:ext>
                  </a:extLst>
                </a:gridCol>
                <a:gridCol w="2239433">
                  <a:extLst>
                    <a:ext uri="{9D8B030D-6E8A-4147-A177-3AD203B41FA5}">
                      <a16:colId xmlns:a16="http://schemas.microsoft.com/office/drawing/2014/main" val="20002"/>
                    </a:ext>
                  </a:extLst>
                </a:gridCol>
                <a:gridCol w="2239433">
                  <a:extLst>
                    <a:ext uri="{9D8B030D-6E8A-4147-A177-3AD203B41FA5}">
                      <a16:colId xmlns:a16="http://schemas.microsoft.com/office/drawing/2014/main" val="20003"/>
                    </a:ext>
                  </a:extLst>
                </a:gridCol>
              </a:tblGrid>
              <a:tr h="537455">
                <a:tc>
                  <a:txBody>
                    <a:bodyPr/>
                    <a:lstStyle/>
                    <a:p>
                      <a:pPr algn="ctr"/>
                      <a:r>
                        <a:rPr lang="en-US" sz="2400" b="1" dirty="0" err="1">
                          <a:solidFill>
                            <a:srgbClr val="000000"/>
                          </a:solidFill>
                        </a:rPr>
                        <a:t>Responden</a:t>
                      </a:r>
                      <a:endParaRPr lang="en-US" sz="2400" b="1" dirty="0">
                        <a:solidFill>
                          <a:srgbClr val="000000"/>
                        </a:solidFill>
                      </a:endParaRPr>
                    </a:p>
                  </a:txBody>
                  <a:tcPr>
                    <a:solidFill>
                      <a:srgbClr val="FFFF00"/>
                    </a:solidFill>
                  </a:tcPr>
                </a:tc>
                <a:tc>
                  <a:txBody>
                    <a:bodyPr/>
                    <a:lstStyle/>
                    <a:p>
                      <a:pPr algn="ctr"/>
                      <a:r>
                        <a:rPr lang="en-US" sz="2400" b="1" dirty="0" err="1">
                          <a:solidFill>
                            <a:srgbClr val="000000"/>
                          </a:solidFill>
                        </a:rPr>
                        <a:t>Pernah</a:t>
                      </a:r>
                      <a:r>
                        <a:rPr lang="en-US" sz="2400" b="1" dirty="0">
                          <a:solidFill>
                            <a:srgbClr val="000000"/>
                          </a:solidFill>
                        </a:rPr>
                        <a:t> </a:t>
                      </a:r>
                      <a:r>
                        <a:rPr lang="en-US" sz="2400" b="1" dirty="0" err="1">
                          <a:solidFill>
                            <a:srgbClr val="000000"/>
                          </a:solidFill>
                        </a:rPr>
                        <a:t>Pakai</a:t>
                      </a:r>
                      <a:endParaRPr lang="en-US" sz="2400" b="1" dirty="0">
                        <a:solidFill>
                          <a:srgbClr val="000000"/>
                        </a:solidFill>
                      </a:endParaRPr>
                    </a:p>
                  </a:txBody>
                  <a:tcPr>
                    <a:solidFill>
                      <a:srgbClr val="FFFF00"/>
                    </a:solidFill>
                  </a:tcPr>
                </a:tc>
                <a:tc>
                  <a:txBody>
                    <a:bodyPr/>
                    <a:lstStyle/>
                    <a:p>
                      <a:pPr algn="ctr"/>
                      <a:r>
                        <a:rPr lang="en-US" sz="2400" b="1" dirty="0" err="1">
                          <a:solidFill>
                            <a:srgbClr val="000000"/>
                          </a:solidFill>
                        </a:rPr>
                        <a:t>Setahun</a:t>
                      </a:r>
                      <a:r>
                        <a:rPr lang="en-US" sz="2400" b="1" dirty="0">
                          <a:solidFill>
                            <a:srgbClr val="000000"/>
                          </a:solidFill>
                        </a:rPr>
                        <a:t> </a:t>
                      </a:r>
                      <a:r>
                        <a:rPr lang="en-US" sz="2400" b="1" dirty="0" err="1">
                          <a:solidFill>
                            <a:srgbClr val="000000"/>
                          </a:solidFill>
                        </a:rPr>
                        <a:t>Pakai</a:t>
                      </a:r>
                      <a:endParaRPr lang="en-US" sz="2400" b="1" dirty="0">
                        <a:solidFill>
                          <a:srgbClr val="000000"/>
                        </a:solidFill>
                      </a:endParaRPr>
                    </a:p>
                  </a:txBody>
                  <a:tcPr>
                    <a:solidFill>
                      <a:srgbClr val="FFFF00"/>
                    </a:solidFill>
                  </a:tcPr>
                </a:tc>
                <a:tc>
                  <a:txBody>
                    <a:bodyPr/>
                    <a:lstStyle/>
                    <a:p>
                      <a:pPr algn="ctr"/>
                      <a:r>
                        <a:rPr lang="en-US" sz="2400" b="1" dirty="0" err="1">
                          <a:solidFill>
                            <a:srgbClr val="000000"/>
                          </a:solidFill>
                        </a:rPr>
                        <a:t>Sebulan</a:t>
                      </a:r>
                      <a:r>
                        <a:rPr lang="en-US" sz="2400" b="1" dirty="0">
                          <a:solidFill>
                            <a:srgbClr val="000000"/>
                          </a:solidFill>
                        </a:rPr>
                        <a:t> </a:t>
                      </a:r>
                      <a:r>
                        <a:rPr lang="en-US" sz="2400" b="1" dirty="0" err="1">
                          <a:solidFill>
                            <a:srgbClr val="000000"/>
                          </a:solidFill>
                        </a:rPr>
                        <a:t>Pakai</a:t>
                      </a:r>
                      <a:endParaRPr lang="en-US" sz="2400" b="1" dirty="0">
                        <a:solidFill>
                          <a:srgbClr val="000000"/>
                        </a:solidFill>
                      </a:endParaRPr>
                    </a:p>
                  </a:txBody>
                  <a:tcPr>
                    <a:solidFill>
                      <a:srgbClr val="FFFF00"/>
                    </a:solidFill>
                  </a:tcPr>
                </a:tc>
                <a:extLst>
                  <a:ext uri="{0D108BD9-81ED-4DB2-BD59-A6C34878D82A}">
                    <a16:rowId xmlns:a16="http://schemas.microsoft.com/office/drawing/2014/main" val="10000"/>
                  </a:ext>
                </a:extLst>
              </a:tr>
              <a:tr h="537455">
                <a:tc>
                  <a:txBody>
                    <a:bodyPr/>
                    <a:lstStyle/>
                    <a:p>
                      <a:pPr algn="ctr"/>
                      <a:r>
                        <a:rPr lang="en-US" sz="2400" b="1" dirty="0" err="1"/>
                        <a:t>Perempuan</a:t>
                      </a:r>
                      <a:endParaRPr lang="en-US" sz="2400" b="1" dirty="0">
                        <a:solidFill>
                          <a:schemeClr val="tx1"/>
                        </a:solidFill>
                      </a:endParaRPr>
                    </a:p>
                  </a:txBody>
                  <a:tcPr>
                    <a:solidFill>
                      <a:srgbClr val="FFFF00">
                        <a:alpha val="40000"/>
                      </a:srgbClr>
                    </a:solidFill>
                  </a:tcPr>
                </a:tc>
                <a:tc>
                  <a:txBody>
                    <a:bodyPr/>
                    <a:lstStyle/>
                    <a:p>
                      <a:pPr algn="l"/>
                      <a:r>
                        <a:rPr lang="en-US" sz="2000" b="1" dirty="0"/>
                        <a:t>    </a:t>
                      </a:r>
                      <a:r>
                        <a:rPr lang="en-US" sz="2400" b="1" dirty="0"/>
                        <a:t>2009     </a:t>
                      </a:r>
                      <a:r>
                        <a:rPr lang="en-US" sz="2400" b="1" baseline="0" dirty="0"/>
                        <a:t>  </a:t>
                      </a:r>
                      <a:r>
                        <a:rPr lang="en-US" sz="2400" b="1" dirty="0"/>
                        <a:t>2011</a:t>
                      </a:r>
                    </a:p>
                  </a:txBody>
                  <a:tcPr/>
                </a:tc>
                <a:tc>
                  <a:txBody>
                    <a:bodyPr/>
                    <a:lstStyle/>
                    <a:p>
                      <a:pPr algn="l"/>
                      <a:r>
                        <a:rPr lang="en-US" sz="2400" b="1" dirty="0"/>
                        <a:t> </a:t>
                      </a:r>
                      <a:r>
                        <a:rPr lang="en-US" sz="2400" b="1" baseline="0" dirty="0"/>
                        <a:t>  </a:t>
                      </a:r>
                      <a:r>
                        <a:rPr lang="en-US" sz="2400" b="1" dirty="0"/>
                        <a:t>2009       2011</a:t>
                      </a:r>
                    </a:p>
                  </a:txBody>
                  <a:tcPr/>
                </a:tc>
                <a:tc>
                  <a:txBody>
                    <a:bodyPr/>
                    <a:lstStyle/>
                    <a:p>
                      <a:pPr algn="l"/>
                      <a:r>
                        <a:rPr lang="en-US" sz="2000" b="1" dirty="0"/>
                        <a:t>  </a:t>
                      </a:r>
                      <a:r>
                        <a:rPr lang="en-US" sz="2400" b="1" dirty="0"/>
                        <a:t>  2009       2011</a:t>
                      </a:r>
                    </a:p>
                  </a:txBody>
                  <a:tcPr/>
                </a:tc>
                <a:extLst>
                  <a:ext uri="{0D108BD9-81ED-4DB2-BD59-A6C34878D82A}">
                    <a16:rowId xmlns:a16="http://schemas.microsoft.com/office/drawing/2014/main" val="10001"/>
                  </a:ext>
                </a:extLst>
              </a:tr>
              <a:tr h="537455">
                <a:tc>
                  <a:txBody>
                    <a:bodyPr/>
                    <a:lstStyle/>
                    <a:p>
                      <a:pPr algn="ctr"/>
                      <a:endParaRPr lang="en-US" sz="2400" b="1" dirty="0">
                        <a:solidFill>
                          <a:schemeClr val="accent6">
                            <a:lumMod val="50000"/>
                          </a:schemeClr>
                        </a:solidFill>
                      </a:endParaRPr>
                    </a:p>
                  </a:txBody>
                  <a:tcPr/>
                </a:tc>
                <a:tc>
                  <a:txBody>
                    <a:bodyPr/>
                    <a:lstStyle/>
                    <a:p>
                      <a:r>
                        <a:rPr lang="en-US" sz="2400" b="1" dirty="0"/>
                        <a:t>   4.7%        1.9%</a:t>
                      </a:r>
                    </a:p>
                  </a:txBody>
                  <a:tcPr/>
                </a:tc>
                <a:tc>
                  <a:txBody>
                    <a:bodyPr/>
                    <a:lstStyle/>
                    <a:p>
                      <a:r>
                        <a:rPr lang="en-US" sz="2400" b="1" dirty="0"/>
                        <a:t>   2.8%        1.3%</a:t>
                      </a:r>
                    </a:p>
                  </a:txBody>
                  <a:tcPr/>
                </a:tc>
                <a:tc>
                  <a:txBody>
                    <a:bodyPr/>
                    <a:lstStyle/>
                    <a:p>
                      <a:r>
                        <a:rPr lang="en-US" sz="2400" b="1" dirty="0"/>
                        <a:t>    0.8%       </a:t>
                      </a:r>
                      <a:r>
                        <a:rPr lang="en-US" sz="2400" b="1" baseline="0" dirty="0"/>
                        <a:t> </a:t>
                      </a:r>
                      <a:r>
                        <a:rPr lang="en-US" sz="2400" b="1" dirty="0"/>
                        <a:t>1.1%</a:t>
                      </a:r>
                    </a:p>
                  </a:txBody>
                  <a:tcPr/>
                </a:tc>
                <a:extLst>
                  <a:ext uri="{0D108BD9-81ED-4DB2-BD59-A6C34878D82A}">
                    <a16:rowId xmlns:a16="http://schemas.microsoft.com/office/drawing/2014/main" val="10002"/>
                  </a:ext>
                </a:extLst>
              </a:tr>
              <a:tr h="1095724">
                <a:tc>
                  <a:txBody>
                    <a:bodyPr/>
                    <a:lstStyle/>
                    <a:p>
                      <a:pPr algn="ctr"/>
                      <a:r>
                        <a:rPr lang="en-US" sz="2400" b="1" dirty="0" err="1"/>
                        <a:t>Jenjang</a:t>
                      </a:r>
                      <a:r>
                        <a:rPr lang="en-US" sz="2400" b="1" baseline="0" dirty="0"/>
                        <a:t> </a:t>
                      </a:r>
                      <a:r>
                        <a:rPr lang="en-US" sz="2400" b="1" baseline="0" dirty="0" err="1"/>
                        <a:t>Pendidikan</a:t>
                      </a:r>
                      <a:endParaRPr lang="en-US" sz="2400" b="1" baseline="0" dirty="0"/>
                    </a:p>
                    <a:p>
                      <a:pPr algn="ctr"/>
                      <a:r>
                        <a:rPr lang="en-US" sz="2400" b="1" baseline="0" dirty="0"/>
                        <a:t>(PT/</a:t>
                      </a:r>
                      <a:r>
                        <a:rPr lang="en-US" sz="2400" b="1" baseline="0" dirty="0" err="1"/>
                        <a:t>Akademi</a:t>
                      </a:r>
                      <a:r>
                        <a:rPr lang="en-US" sz="2400" b="1" baseline="0" dirty="0"/>
                        <a:t>)</a:t>
                      </a:r>
                      <a:endParaRPr lang="en-US" sz="2400" b="1" dirty="0">
                        <a:solidFill>
                          <a:srgbClr val="000000"/>
                        </a:solidFill>
                      </a:endParaRPr>
                    </a:p>
                  </a:txBody>
                  <a:tcPr>
                    <a:solidFill>
                      <a:srgbClr val="FFFF00">
                        <a:alpha val="40000"/>
                      </a:srgbClr>
                    </a:solidFill>
                  </a:tcPr>
                </a:tc>
                <a:tc>
                  <a:txBody>
                    <a:bodyPr/>
                    <a:lstStyle/>
                    <a:p>
                      <a:r>
                        <a:rPr lang="en-US" sz="2400" b="1" dirty="0"/>
                        <a:t>  </a:t>
                      </a:r>
                    </a:p>
                    <a:p>
                      <a:r>
                        <a:rPr lang="en-US" sz="2400" b="1" dirty="0"/>
                        <a:t>  11.3%        7.7%</a:t>
                      </a:r>
                    </a:p>
                  </a:txBody>
                  <a:tcPr/>
                </a:tc>
                <a:tc>
                  <a:txBody>
                    <a:bodyPr/>
                    <a:lstStyle/>
                    <a:p>
                      <a:r>
                        <a:rPr lang="en-US" sz="2400" b="1" dirty="0"/>
                        <a:t>   </a:t>
                      </a:r>
                    </a:p>
                    <a:p>
                      <a:r>
                        <a:rPr lang="en-US" sz="2400" b="1" dirty="0"/>
                        <a:t>   6.6%       </a:t>
                      </a:r>
                      <a:r>
                        <a:rPr lang="en-US" sz="2400" b="1" baseline="0" dirty="0"/>
                        <a:t> </a:t>
                      </a:r>
                      <a:r>
                        <a:rPr lang="en-US" sz="2400" b="1" dirty="0"/>
                        <a:t>4.5%</a:t>
                      </a:r>
                    </a:p>
                  </a:txBody>
                  <a:tcPr/>
                </a:tc>
                <a:tc>
                  <a:txBody>
                    <a:bodyPr/>
                    <a:lstStyle/>
                    <a:p>
                      <a:r>
                        <a:rPr lang="en-US" sz="2400" b="1" dirty="0"/>
                        <a:t>   </a:t>
                      </a:r>
                    </a:p>
                    <a:p>
                      <a:r>
                        <a:rPr lang="en-US" sz="2400" b="1" dirty="0"/>
                        <a:t>   3.4%</a:t>
                      </a:r>
                      <a:r>
                        <a:rPr lang="en-US" sz="2400" b="1" baseline="0" dirty="0"/>
                        <a:t>        5.5%</a:t>
                      </a:r>
                      <a:endParaRPr lang="en-US" sz="2400" b="1" dirty="0"/>
                    </a:p>
                  </a:txBody>
                  <a:tcPr/>
                </a:tc>
                <a:extLst>
                  <a:ext uri="{0D108BD9-81ED-4DB2-BD59-A6C34878D82A}">
                    <a16:rowId xmlns:a16="http://schemas.microsoft.com/office/drawing/2014/main" val="10003"/>
                  </a:ext>
                </a:extLst>
              </a:tr>
              <a:tr h="1601442">
                <a:tc>
                  <a:txBody>
                    <a:bodyPr/>
                    <a:lstStyle/>
                    <a:p>
                      <a:endParaRPr lang="en-US" b="1" dirty="0"/>
                    </a:p>
                    <a:p>
                      <a:endParaRPr lang="en-US" b="1" dirty="0"/>
                    </a:p>
                    <a:p>
                      <a:pPr algn="ctr"/>
                      <a:r>
                        <a:rPr lang="en-US" sz="2400" b="1" dirty="0" err="1"/>
                        <a:t>Kelompok</a:t>
                      </a:r>
                      <a:r>
                        <a:rPr lang="en-US" sz="2400" b="1" dirty="0"/>
                        <a:t> </a:t>
                      </a:r>
                      <a:r>
                        <a:rPr lang="en-US" sz="2400" b="1" dirty="0" err="1"/>
                        <a:t>Umur</a:t>
                      </a:r>
                      <a:endParaRPr lang="en-US" sz="2400" b="1" dirty="0"/>
                    </a:p>
                    <a:p>
                      <a:pPr algn="ctr"/>
                      <a:r>
                        <a:rPr lang="en-US" sz="2400" b="1" dirty="0"/>
                        <a:t>&gt; 20</a:t>
                      </a:r>
                      <a:r>
                        <a:rPr lang="en-US" sz="2400" b="1" baseline="0" dirty="0"/>
                        <a:t> </a:t>
                      </a:r>
                      <a:r>
                        <a:rPr lang="en-US" sz="2400" b="1" baseline="0" dirty="0" err="1"/>
                        <a:t>thn</a:t>
                      </a:r>
                      <a:endParaRPr lang="en-US" sz="2400" b="1" dirty="0">
                        <a:solidFill>
                          <a:srgbClr val="000000"/>
                        </a:solidFill>
                      </a:endParaRPr>
                    </a:p>
                  </a:txBody>
                  <a:tcPr>
                    <a:solidFill>
                      <a:srgbClr val="FFFF00"/>
                    </a:solidFill>
                  </a:tcPr>
                </a:tc>
                <a:tc>
                  <a:txBody>
                    <a:bodyPr/>
                    <a:lstStyle/>
                    <a:p>
                      <a:endParaRPr lang="en-US" sz="2400" b="1" dirty="0"/>
                    </a:p>
                    <a:p>
                      <a:endParaRPr lang="en-US" sz="2400" b="1" dirty="0"/>
                    </a:p>
                    <a:p>
                      <a:r>
                        <a:rPr lang="en-US" sz="2400" b="1" dirty="0"/>
                        <a:t>  13.0         8.8%</a:t>
                      </a:r>
                    </a:p>
                    <a:p>
                      <a:endParaRPr lang="en-US" sz="2400" b="1" dirty="0"/>
                    </a:p>
                  </a:txBody>
                  <a:tcPr/>
                </a:tc>
                <a:tc>
                  <a:txBody>
                    <a:bodyPr/>
                    <a:lstStyle/>
                    <a:p>
                      <a:endParaRPr lang="en-US" sz="2400" b="1" dirty="0"/>
                    </a:p>
                    <a:p>
                      <a:endParaRPr lang="en-US" sz="2400" b="1" dirty="0"/>
                    </a:p>
                    <a:p>
                      <a:r>
                        <a:rPr lang="en-US" sz="2400" b="1" dirty="0"/>
                        <a:t>  7.2%          5.1%</a:t>
                      </a:r>
                    </a:p>
                  </a:txBody>
                  <a:tcPr/>
                </a:tc>
                <a:tc>
                  <a:txBody>
                    <a:bodyPr/>
                    <a:lstStyle/>
                    <a:p>
                      <a:endParaRPr lang="en-US" sz="2400" b="1" dirty="0"/>
                    </a:p>
                    <a:p>
                      <a:endParaRPr lang="en-US" sz="2400" b="1" dirty="0"/>
                    </a:p>
                    <a:p>
                      <a:r>
                        <a:rPr lang="en-US" sz="2400" b="1" dirty="0"/>
                        <a:t>  3.9%          3.9%</a:t>
                      </a:r>
                    </a:p>
                  </a:txBody>
                  <a:tcP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40103568"/>
              </p:ext>
            </p:extLst>
          </p:nvPr>
        </p:nvGraphicFramePr>
        <p:xfrm>
          <a:off x="863592" y="6002776"/>
          <a:ext cx="7467601" cy="518159"/>
        </p:xfrm>
        <a:graphic>
          <a:graphicData uri="http://schemas.openxmlformats.org/drawingml/2006/table">
            <a:tbl>
              <a:tblPr firstRow="1" bandRow="1">
                <a:tableStyleId>{775DCB02-9BB8-47FD-8907-85C794F793BA}</a:tableStyleId>
              </a:tblPr>
              <a:tblGrid>
                <a:gridCol w="7467601">
                  <a:extLst>
                    <a:ext uri="{9D8B030D-6E8A-4147-A177-3AD203B41FA5}">
                      <a16:colId xmlns:a16="http://schemas.microsoft.com/office/drawing/2014/main" val="20000"/>
                    </a:ext>
                  </a:extLst>
                </a:gridCol>
              </a:tblGrid>
              <a:tr h="370840">
                <a:tc>
                  <a:txBody>
                    <a:bodyPr/>
                    <a:lstStyle/>
                    <a:p>
                      <a:pPr algn="ctr"/>
                      <a:r>
                        <a:rPr lang="en-US" sz="2800" dirty="0" err="1">
                          <a:solidFill>
                            <a:srgbClr val="000000"/>
                          </a:solidFill>
                        </a:rPr>
                        <a:t>Hasil</a:t>
                      </a:r>
                      <a:r>
                        <a:rPr lang="en-US" sz="2800" dirty="0">
                          <a:solidFill>
                            <a:srgbClr val="000000"/>
                          </a:solidFill>
                        </a:rPr>
                        <a:t> </a:t>
                      </a:r>
                      <a:r>
                        <a:rPr lang="en-US" sz="2800" dirty="0" err="1">
                          <a:solidFill>
                            <a:srgbClr val="000000"/>
                          </a:solidFill>
                        </a:rPr>
                        <a:t>Penelitian</a:t>
                      </a:r>
                      <a:r>
                        <a:rPr lang="en-US" sz="2800" dirty="0">
                          <a:solidFill>
                            <a:srgbClr val="000000"/>
                          </a:solidFill>
                        </a:rPr>
                        <a:t> PUSLITDATIN BNN, TAHUN 2011</a:t>
                      </a: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43585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213" y="461961"/>
            <a:ext cx="8229600" cy="1143000"/>
          </a:xfrm>
        </p:spPr>
        <p:txBody>
          <a:bodyPr>
            <a:noAutofit/>
          </a:bodyPr>
          <a:lstStyle/>
          <a:p>
            <a:pPr eaLnBrk="1" fontAlgn="auto" hangingPunct="1">
              <a:spcAft>
                <a:spcPts val="0"/>
              </a:spcAft>
              <a:defRPr/>
            </a:pPr>
            <a:r>
              <a:rPr lang="id-ID" sz="3600" b="1" dirty="0">
                <a:ea typeface="+mj-ea"/>
              </a:rPr>
              <a:t>PROSES TERBENTUKNYA KETERGANTUNGAN PADA NARKOBA</a:t>
            </a:r>
            <a:endParaRPr lang="en-US" sz="3600" b="1" dirty="0">
              <a:ea typeface="+mj-ea"/>
            </a:endParaRPr>
          </a:p>
        </p:txBody>
      </p:sp>
      <p:graphicFrame>
        <p:nvGraphicFramePr>
          <p:cNvPr id="5" name="Table 4"/>
          <p:cNvGraphicFramePr>
            <a:graphicFrameLocks noGrp="1"/>
          </p:cNvGraphicFramePr>
          <p:nvPr>
            <p:extLst>
              <p:ext uri="{D42A27DB-BD31-4B8C-83A1-F6EECF244321}">
                <p14:modId xmlns:p14="http://schemas.microsoft.com/office/powerpoint/2010/main" val="3724155474"/>
              </p:ext>
            </p:extLst>
          </p:nvPr>
        </p:nvGraphicFramePr>
        <p:xfrm>
          <a:off x="466197" y="2327263"/>
          <a:ext cx="8286750" cy="642938"/>
        </p:xfrm>
        <a:graphic>
          <a:graphicData uri="http://schemas.openxmlformats.org/drawingml/2006/table">
            <a:tbl>
              <a:tblPr firstRow="1" bandRow="1">
                <a:tableStyleId>{5C22544A-7EE6-4342-B048-85BDC9FD1C3A}</a:tableStyleId>
              </a:tblPr>
              <a:tblGrid>
                <a:gridCol w="2427775">
                  <a:extLst>
                    <a:ext uri="{9D8B030D-6E8A-4147-A177-3AD203B41FA5}">
                      <a16:colId xmlns:a16="http://schemas.microsoft.com/office/drawing/2014/main" val="20000"/>
                    </a:ext>
                  </a:extLst>
                </a:gridCol>
                <a:gridCol w="5858975">
                  <a:extLst>
                    <a:ext uri="{9D8B030D-6E8A-4147-A177-3AD203B41FA5}">
                      <a16:colId xmlns:a16="http://schemas.microsoft.com/office/drawing/2014/main" val="20001"/>
                    </a:ext>
                  </a:extLst>
                </a:gridCol>
              </a:tblGrid>
              <a:tr h="642938">
                <a:tc>
                  <a:txBody>
                    <a:bodyPr/>
                    <a:lstStyle/>
                    <a:p>
                      <a:r>
                        <a:rPr lang="id-ID" sz="1800" dirty="0">
                          <a:solidFill>
                            <a:schemeClr val="tx1"/>
                          </a:solidFill>
                          <a:latin typeface="Verdana" pitchFamily="34" charset="0"/>
                        </a:rPr>
                        <a:t>1. Kompromi</a:t>
                      </a:r>
                      <a:endParaRPr lang="en-US" sz="180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id-ID" sz="1800" b="0" dirty="0">
                          <a:solidFill>
                            <a:schemeClr val="tx1"/>
                          </a:solidFill>
                          <a:latin typeface="Verdana" pitchFamily="34" charset="0"/>
                        </a:rPr>
                        <a:t>Sikap menentang</a:t>
                      </a:r>
                      <a:r>
                        <a:rPr lang="id-ID" sz="1800" b="0" baseline="0" dirty="0">
                          <a:solidFill>
                            <a:schemeClr val="tx1"/>
                          </a:solidFill>
                          <a:latin typeface="Verdana" pitchFamily="34" charset="0"/>
                        </a:rPr>
                        <a:t> narkoba tidak tegas.  Bergaul dengan pemakai narkoba</a:t>
                      </a:r>
                      <a:endParaRPr lang="en-US" sz="1800" b="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035019924"/>
              </p:ext>
            </p:extLst>
          </p:nvPr>
        </p:nvGraphicFramePr>
        <p:xfrm>
          <a:off x="500063" y="3800996"/>
          <a:ext cx="8215312" cy="642937"/>
        </p:xfrm>
        <a:graphic>
          <a:graphicData uri="http://schemas.openxmlformats.org/drawingml/2006/table">
            <a:tbl>
              <a:tblPr firstRow="1" bandRow="1">
                <a:tableStyleId>{5C22544A-7EE6-4342-B048-85BDC9FD1C3A}</a:tableStyleId>
              </a:tblPr>
              <a:tblGrid>
                <a:gridCol w="2399162">
                  <a:extLst>
                    <a:ext uri="{9D8B030D-6E8A-4147-A177-3AD203B41FA5}">
                      <a16:colId xmlns:a16="http://schemas.microsoft.com/office/drawing/2014/main" val="20000"/>
                    </a:ext>
                  </a:extLst>
                </a:gridCol>
                <a:gridCol w="5816150">
                  <a:extLst>
                    <a:ext uri="{9D8B030D-6E8A-4147-A177-3AD203B41FA5}">
                      <a16:colId xmlns:a16="http://schemas.microsoft.com/office/drawing/2014/main" val="20001"/>
                    </a:ext>
                  </a:extLst>
                </a:gridCol>
              </a:tblGrid>
              <a:tr h="642937">
                <a:tc>
                  <a:txBody>
                    <a:bodyPr/>
                    <a:lstStyle/>
                    <a:p>
                      <a:r>
                        <a:rPr lang="id-ID" sz="1800" dirty="0">
                          <a:solidFill>
                            <a:schemeClr val="tx1"/>
                          </a:solidFill>
                          <a:latin typeface="Verdana" pitchFamily="34" charset="0"/>
                        </a:rPr>
                        <a:t>2. Coba-coba</a:t>
                      </a:r>
                      <a:endParaRPr lang="en-US" sz="180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id-ID" sz="1800" b="0" dirty="0">
                          <a:solidFill>
                            <a:schemeClr val="tx1"/>
                          </a:solidFill>
                          <a:latin typeface="Verdana" pitchFamily="34" charset="0"/>
                        </a:rPr>
                        <a:t>Segan</a:t>
                      </a:r>
                      <a:r>
                        <a:rPr lang="id-ID" sz="1800" b="0" baseline="0" dirty="0">
                          <a:solidFill>
                            <a:schemeClr val="tx1"/>
                          </a:solidFill>
                          <a:latin typeface="Verdana" pitchFamily="34" charset="0"/>
                        </a:rPr>
                        <a:t> menolak tawaran. Ikut-ikutan memakai narkoba untuk mencoba</a:t>
                      </a:r>
                      <a:endParaRPr lang="en-US" sz="1800" b="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540652892"/>
              </p:ext>
            </p:extLst>
          </p:nvPr>
        </p:nvGraphicFramePr>
        <p:xfrm>
          <a:off x="500063" y="5212813"/>
          <a:ext cx="8215312" cy="1214437"/>
        </p:xfrm>
        <a:graphic>
          <a:graphicData uri="http://schemas.openxmlformats.org/drawingml/2006/table">
            <a:tbl>
              <a:tblPr firstRow="1" bandRow="1">
                <a:tableStyleId>{5C22544A-7EE6-4342-B048-85BDC9FD1C3A}</a:tableStyleId>
              </a:tblPr>
              <a:tblGrid>
                <a:gridCol w="2406846">
                  <a:extLst>
                    <a:ext uri="{9D8B030D-6E8A-4147-A177-3AD203B41FA5}">
                      <a16:colId xmlns:a16="http://schemas.microsoft.com/office/drawing/2014/main" val="20000"/>
                    </a:ext>
                  </a:extLst>
                </a:gridCol>
                <a:gridCol w="5808466">
                  <a:extLst>
                    <a:ext uri="{9D8B030D-6E8A-4147-A177-3AD203B41FA5}">
                      <a16:colId xmlns:a16="http://schemas.microsoft.com/office/drawing/2014/main" val="20001"/>
                    </a:ext>
                  </a:extLst>
                </a:gridCol>
              </a:tblGrid>
              <a:tr h="1214437">
                <a:tc>
                  <a:txBody>
                    <a:bodyPr/>
                    <a:lstStyle/>
                    <a:p>
                      <a:r>
                        <a:rPr lang="id-ID" sz="1800" dirty="0">
                          <a:solidFill>
                            <a:schemeClr val="tx1"/>
                          </a:solidFill>
                          <a:latin typeface="Verdana" pitchFamily="34" charset="0"/>
                        </a:rPr>
                        <a:t>3. Toleransi</a:t>
                      </a:r>
                      <a:endParaRPr lang="en-US" sz="180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id-ID" sz="1800" b="0" dirty="0">
                          <a:solidFill>
                            <a:schemeClr val="tx1"/>
                          </a:solidFill>
                          <a:latin typeface="Verdana" pitchFamily="34" charset="0"/>
                        </a:rPr>
                        <a:t>Sesudah</a:t>
                      </a:r>
                      <a:r>
                        <a:rPr lang="id-ID" sz="1800" b="0" baseline="0" dirty="0">
                          <a:solidFill>
                            <a:schemeClr val="tx1"/>
                          </a:solidFill>
                          <a:latin typeface="Verdana" pitchFamily="34" charset="0"/>
                        </a:rPr>
                        <a:t> memakai beberapa kali, tubuh menjadi toleran, perlu penambahan dosis yang lebih besar agar mendapatkan efek yang dikehendaki</a:t>
                      </a:r>
                      <a:endParaRPr lang="en-US" sz="1800" b="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bl>
          </a:graphicData>
        </a:graphic>
      </p:graphicFrame>
      <p:sp>
        <p:nvSpPr>
          <p:cNvPr id="11" name="Down Arrow 10"/>
          <p:cNvSpPr/>
          <p:nvPr/>
        </p:nvSpPr>
        <p:spPr>
          <a:xfrm>
            <a:off x="4214813" y="2970201"/>
            <a:ext cx="642937" cy="8270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Down Arrow 11"/>
          <p:cNvSpPr/>
          <p:nvPr/>
        </p:nvSpPr>
        <p:spPr>
          <a:xfrm>
            <a:off x="4214813" y="4498438"/>
            <a:ext cx="642937" cy="7143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3692283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94535650"/>
              </p:ext>
            </p:extLst>
          </p:nvPr>
        </p:nvGraphicFramePr>
        <p:xfrm>
          <a:off x="515412" y="3900483"/>
          <a:ext cx="8085138" cy="1000125"/>
        </p:xfrm>
        <a:graphic>
          <a:graphicData uri="http://schemas.openxmlformats.org/drawingml/2006/table">
            <a:tbl>
              <a:tblPr firstRow="1" bandRow="1">
                <a:tableStyleId>{5C22544A-7EE6-4342-B048-85BDC9FD1C3A}</a:tableStyleId>
              </a:tblPr>
              <a:tblGrid>
                <a:gridCol w="2572544">
                  <a:extLst>
                    <a:ext uri="{9D8B030D-6E8A-4147-A177-3AD203B41FA5}">
                      <a16:colId xmlns:a16="http://schemas.microsoft.com/office/drawing/2014/main" val="20000"/>
                    </a:ext>
                  </a:extLst>
                </a:gridCol>
                <a:gridCol w="5512594">
                  <a:extLst>
                    <a:ext uri="{9D8B030D-6E8A-4147-A177-3AD203B41FA5}">
                      <a16:colId xmlns:a16="http://schemas.microsoft.com/office/drawing/2014/main" val="20001"/>
                    </a:ext>
                  </a:extLst>
                </a:gridCol>
              </a:tblGrid>
              <a:tr h="1000125">
                <a:tc>
                  <a:txBody>
                    <a:bodyPr/>
                    <a:lstStyle/>
                    <a:p>
                      <a:r>
                        <a:rPr lang="id-ID" sz="1800" dirty="0">
                          <a:solidFill>
                            <a:schemeClr val="tx1"/>
                          </a:solidFill>
                          <a:latin typeface="Verdana" pitchFamily="34" charset="0"/>
                        </a:rPr>
                        <a:t>6. Intoksifikasi</a:t>
                      </a:r>
                      <a:endParaRPr lang="en-US" sz="180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id-ID" sz="1800" b="0" dirty="0">
                          <a:solidFill>
                            <a:schemeClr val="tx1"/>
                          </a:solidFill>
                          <a:latin typeface="Verdana" pitchFamily="34" charset="0"/>
                        </a:rPr>
                        <a:t>Keracunan</a:t>
                      </a:r>
                      <a:r>
                        <a:rPr lang="id-ID" sz="1800" b="0" baseline="0" dirty="0">
                          <a:solidFill>
                            <a:schemeClr val="tx1"/>
                          </a:solidFill>
                          <a:latin typeface="Verdana" pitchFamily="34" charset="0"/>
                        </a:rPr>
                        <a:t> karena penyalahguna narkoba mengalami kerusakan pada organ tubuh dan otak</a:t>
                      </a:r>
                      <a:endParaRPr lang="en-US" sz="1800" b="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031027337"/>
              </p:ext>
            </p:extLst>
          </p:nvPr>
        </p:nvGraphicFramePr>
        <p:xfrm>
          <a:off x="511178" y="5658371"/>
          <a:ext cx="8040684" cy="785812"/>
        </p:xfrm>
        <a:graphic>
          <a:graphicData uri="http://schemas.openxmlformats.org/drawingml/2006/table">
            <a:tbl>
              <a:tblPr firstRow="1" bandRow="1">
                <a:tableStyleId>{5C22544A-7EE6-4342-B048-85BDC9FD1C3A}</a:tableStyleId>
              </a:tblPr>
              <a:tblGrid>
                <a:gridCol w="2605778">
                  <a:extLst>
                    <a:ext uri="{9D8B030D-6E8A-4147-A177-3AD203B41FA5}">
                      <a16:colId xmlns:a16="http://schemas.microsoft.com/office/drawing/2014/main" val="20000"/>
                    </a:ext>
                  </a:extLst>
                </a:gridCol>
                <a:gridCol w="5434906">
                  <a:extLst>
                    <a:ext uri="{9D8B030D-6E8A-4147-A177-3AD203B41FA5}">
                      <a16:colId xmlns:a16="http://schemas.microsoft.com/office/drawing/2014/main" val="20001"/>
                    </a:ext>
                  </a:extLst>
                </a:gridCol>
              </a:tblGrid>
              <a:tr h="785812">
                <a:tc>
                  <a:txBody>
                    <a:bodyPr/>
                    <a:lstStyle/>
                    <a:p>
                      <a:r>
                        <a:rPr lang="id-ID" sz="1800" dirty="0">
                          <a:solidFill>
                            <a:schemeClr val="tx1"/>
                          </a:solidFill>
                          <a:latin typeface="Verdana" pitchFamily="34" charset="0"/>
                        </a:rPr>
                        <a:t>7.</a:t>
                      </a:r>
                      <a:r>
                        <a:rPr lang="id-ID" sz="1800" baseline="0" dirty="0">
                          <a:solidFill>
                            <a:schemeClr val="tx1"/>
                          </a:solidFill>
                          <a:latin typeface="Verdana" pitchFamily="34" charset="0"/>
                        </a:rPr>
                        <a:t> </a:t>
                      </a:r>
                      <a:r>
                        <a:rPr lang="id-ID" sz="1600" baseline="0" dirty="0">
                          <a:solidFill>
                            <a:schemeClr val="tx1"/>
                          </a:solidFill>
                          <a:latin typeface="Verdana" pitchFamily="34" charset="0"/>
                        </a:rPr>
                        <a:t>Meninggal Dunia</a:t>
                      </a:r>
                      <a:endParaRPr lang="en-US" sz="200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id-ID" sz="1800" b="0" dirty="0">
                          <a:solidFill>
                            <a:schemeClr val="tx1"/>
                          </a:solidFill>
                          <a:latin typeface="Verdana" pitchFamily="34" charset="0"/>
                        </a:rPr>
                        <a:t>Terjadi</a:t>
                      </a:r>
                      <a:r>
                        <a:rPr lang="id-ID" sz="1800" b="0" baseline="0" dirty="0">
                          <a:solidFill>
                            <a:schemeClr val="tx1"/>
                          </a:solidFill>
                          <a:latin typeface="Verdana" pitchFamily="34" charset="0"/>
                        </a:rPr>
                        <a:t> kematian karena timbulnya berbagai penyakit atau overdosis</a:t>
                      </a:r>
                      <a:endParaRPr lang="en-US" sz="1800" b="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909761714"/>
              </p:ext>
            </p:extLst>
          </p:nvPr>
        </p:nvGraphicFramePr>
        <p:xfrm>
          <a:off x="511178" y="2169050"/>
          <a:ext cx="8089372" cy="1000125"/>
        </p:xfrm>
        <a:graphic>
          <a:graphicData uri="http://schemas.openxmlformats.org/drawingml/2006/table">
            <a:tbl>
              <a:tblPr firstRow="1" bandRow="1">
                <a:tableStyleId>{5C22544A-7EE6-4342-B048-85BDC9FD1C3A}</a:tableStyleId>
              </a:tblPr>
              <a:tblGrid>
                <a:gridCol w="2667771">
                  <a:extLst>
                    <a:ext uri="{9D8B030D-6E8A-4147-A177-3AD203B41FA5}">
                      <a16:colId xmlns:a16="http://schemas.microsoft.com/office/drawing/2014/main" val="20000"/>
                    </a:ext>
                  </a:extLst>
                </a:gridCol>
                <a:gridCol w="5421601">
                  <a:extLst>
                    <a:ext uri="{9D8B030D-6E8A-4147-A177-3AD203B41FA5}">
                      <a16:colId xmlns:a16="http://schemas.microsoft.com/office/drawing/2014/main" val="20001"/>
                    </a:ext>
                  </a:extLst>
                </a:gridCol>
              </a:tblGrid>
              <a:tr h="1000125">
                <a:tc>
                  <a:txBody>
                    <a:bodyPr/>
                    <a:lstStyle/>
                    <a:p>
                      <a:r>
                        <a:rPr lang="id-ID" sz="1800" dirty="0">
                          <a:solidFill>
                            <a:schemeClr val="tx1"/>
                          </a:solidFill>
                          <a:latin typeface="Verdana" pitchFamily="34" charset="0"/>
                        </a:rPr>
                        <a:t>5.</a:t>
                      </a:r>
                      <a:r>
                        <a:rPr lang="id-ID" sz="1800" baseline="0" dirty="0">
                          <a:solidFill>
                            <a:schemeClr val="tx1"/>
                          </a:solidFill>
                          <a:latin typeface="Verdana" pitchFamily="34" charset="0"/>
                        </a:rPr>
                        <a:t> Ketergantungan</a:t>
                      </a:r>
                      <a:endParaRPr lang="en-US" sz="180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id-ID" sz="1800" b="0" dirty="0">
                          <a:solidFill>
                            <a:schemeClr val="tx1"/>
                          </a:solidFill>
                          <a:latin typeface="Verdana" pitchFamily="34" charset="0"/>
                        </a:rPr>
                        <a:t>Keterikatan</a:t>
                      </a:r>
                      <a:r>
                        <a:rPr lang="id-ID" sz="1800" b="0" baseline="0" dirty="0">
                          <a:solidFill>
                            <a:schemeClr val="tx1"/>
                          </a:solidFill>
                          <a:latin typeface="Verdana" pitchFamily="34" charset="0"/>
                        </a:rPr>
                        <a:t> pada narkoba sudah mendalam. Kalau berhenti pakai atau dosis kurang, timbul gejala putus obat</a:t>
                      </a:r>
                      <a:endParaRPr lang="en-US" sz="1800" b="0" dirty="0">
                        <a:solidFill>
                          <a:schemeClr val="tx1"/>
                        </a:solidFill>
                        <a:latin typeface="Verdana" pitchFamily="34" charset="0"/>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874445162"/>
              </p:ext>
            </p:extLst>
          </p:nvPr>
        </p:nvGraphicFramePr>
        <p:xfrm>
          <a:off x="511179" y="369885"/>
          <a:ext cx="8072438" cy="1189037"/>
        </p:xfrm>
        <a:graphic>
          <a:graphicData uri="http://schemas.openxmlformats.org/drawingml/2006/table">
            <a:tbl>
              <a:tblPr firstRow="1" bandRow="1">
                <a:tableStyleId>{5C22544A-7EE6-4342-B048-85BDC9FD1C3A}</a:tableStyleId>
              </a:tblPr>
              <a:tblGrid>
                <a:gridCol w="2571750">
                  <a:extLst>
                    <a:ext uri="{9D8B030D-6E8A-4147-A177-3AD203B41FA5}">
                      <a16:colId xmlns:a16="http://schemas.microsoft.com/office/drawing/2014/main" val="20000"/>
                    </a:ext>
                  </a:extLst>
                </a:gridCol>
                <a:gridCol w="5500688">
                  <a:extLst>
                    <a:ext uri="{9D8B030D-6E8A-4147-A177-3AD203B41FA5}">
                      <a16:colId xmlns:a16="http://schemas.microsoft.com/office/drawing/2014/main" val="20001"/>
                    </a:ext>
                  </a:extLst>
                </a:gridCol>
              </a:tblGrid>
              <a:tr h="1189037">
                <a:tc>
                  <a:txBody>
                    <a:bodyPr/>
                    <a:lstStyle/>
                    <a:p>
                      <a:r>
                        <a:rPr lang="id-ID" sz="1800" dirty="0">
                          <a:solidFill>
                            <a:schemeClr val="tx1"/>
                          </a:solidFill>
                          <a:latin typeface="Verdana" pitchFamily="34" charset="0"/>
                        </a:rPr>
                        <a:t>4. Kebiasaan</a:t>
                      </a:r>
                      <a:endParaRPr lang="en-US" sz="1800" dirty="0">
                        <a:solidFill>
                          <a:schemeClr val="tx1"/>
                        </a:solidFill>
                        <a:latin typeface="Verdana" pitchFamily="34" charset="0"/>
                      </a:endParaRPr>
                    </a:p>
                  </a:txBody>
                  <a:tcPr marL="91439" marR="91439"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id-ID" sz="1800" b="0" dirty="0">
                          <a:solidFill>
                            <a:schemeClr val="tx1"/>
                          </a:solidFill>
                          <a:latin typeface="Verdana" pitchFamily="34" charset="0"/>
                        </a:rPr>
                        <a:t>Penggunaan</a:t>
                      </a:r>
                      <a:r>
                        <a:rPr lang="id-ID" sz="1800" b="0" baseline="0" dirty="0">
                          <a:solidFill>
                            <a:schemeClr val="tx1"/>
                          </a:solidFill>
                          <a:latin typeface="Verdana" pitchFamily="34" charset="0"/>
                        </a:rPr>
                        <a:t> narkoba sudah menjadi kebiasaan yang mengikat dan mulai berpengaruh pada kehidupan sosial si pengguna</a:t>
                      </a:r>
                      <a:endParaRPr lang="en-US" sz="1800" b="0" dirty="0">
                        <a:solidFill>
                          <a:schemeClr val="tx1"/>
                        </a:solidFill>
                        <a:latin typeface="Verdana" pitchFamily="34" charset="0"/>
                      </a:endParaRPr>
                    </a:p>
                  </a:txBody>
                  <a:tcPr marL="91439" marR="91439" marT="45732" marB="4573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0"/>
                  </a:ext>
                </a:extLst>
              </a:tr>
            </a:tbl>
          </a:graphicData>
        </a:graphic>
      </p:graphicFrame>
      <p:sp>
        <p:nvSpPr>
          <p:cNvPr id="8" name="Down Arrow 7"/>
          <p:cNvSpPr/>
          <p:nvPr/>
        </p:nvSpPr>
        <p:spPr>
          <a:xfrm>
            <a:off x="4643438" y="3186108"/>
            <a:ext cx="642937" cy="7143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Down Arrow 8"/>
          <p:cNvSpPr/>
          <p:nvPr/>
        </p:nvSpPr>
        <p:spPr>
          <a:xfrm>
            <a:off x="4643438" y="1558922"/>
            <a:ext cx="642937" cy="593195"/>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Down Arrow 9"/>
          <p:cNvSpPr/>
          <p:nvPr/>
        </p:nvSpPr>
        <p:spPr>
          <a:xfrm>
            <a:off x="4643438" y="4977862"/>
            <a:ext cx="642937" cy="7143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556959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36512" y="-27384"/>
            <a:ext cx="9144000" cy="6858000"/>
          </a:xfrm>
          <a:prstGeom prst="rect">
            <a:avLst/>
          </a:prstGeom>
          <a:ln>
            <a:no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5" name="Title 3"/>
          <p:cNvSpPr>
            <a:spLocks noGrp="1"/>
          </p:cNvSpPr>
          <p:nvPr>
            <p:ph type="title"/>
          </p:nvPr>
        </p:nvSpPr>
        <p:spPr>
          <a:xfrm>
            <a:off x="735013" y="201632"/>
            <a:ext cx="7780337" cy="1143000"/>
          </a:xfrm>
        </p:spPr>
        <p:txBody>
          <a:bodyPr>
            <a:normAutofit/>
          </a:bodyPr>
          <a:lstStyle/>
          <a:p>
            <a:r>
              <a:rPr lang="en-US" b="1" dirty="0"/>
              <a:t>PENGANTAR</a:t>
            </a:r>
          </a:p>
        </p:txBody>
      </p:sp>
      <p:sp>
        <p:nvSpPr>
          <p:cNvPr id="6" name="Content Placeholder 4"/>
          <p:cNvSpPr>
            <a:spLocks noGrp="1"/>
          </p:cNvSpPr>
          <p:nvPr>
            <p:ph idx="1"/>
          </p:nvPr>
        </p:nvSpPr>
        <p:spPr>
          <a:xfrm>
            <a:off x="-761999" y="1480096"/>
            <a:ext cx="9855200" cy="4901155"/>
          </a:xfrm>
        </p:spPr>
        <p:txBody>
          <a:bodyPr>
            <a:noAutofit/>
          </a:bodyPr>
          <a:lstStyle/>
          <a:p>
            <a:pPr marL="1047179" indent="0">
              <a:lnSpc>
                <a:spcPct val="110000"/>
              </a:lnSpc>
              <a:spcBef>
                <a:spcPts val="1890"/>
              </a:spcBef>
              <a:buNone/>
              <a:tabLst>
                <a:tab pos="1616202" algn="l"/>
              </a:tabLst>
              <a:defRPr/>
            </a:pPr>
            <a:r>
              <a:rPr lang="en-US" b="1" dirty="0" err="1">
                <a:solidFill>
                  <a:schemeClr val="bg1"/>
                </a:solidFill>
                <a:cs typeface="Palatino" charset="0"/>
                <a:sym typeface="Palatino" charset="0"/>
              </a:rPr>
              <a:t>Tujuan</a:t>
            </a:r>
            <a:r>
              <a:rPr lang="en-US" b="1" dirty="0">
                <a:solidFill>
                  <a:schemeClr val="bg1"/>
                </a:solidFill>
                <a:cs typeface="Palatino" charset="0"/>
                <a:sym typeface="Palatino" charset="0"/>
              </a:rPr>
              <a:t> U.U. </a:t>
            </a:r>
            <a:r>
              <a:rPr lang="en-US" b="1" dirty="0" err="1">
                <a:solidFill>
                  <a:schemeClr val="bg1"/>
                </a:solidFill>
                <a:cs typeface="Palatino" charset="0"/>
                <a:sym typeface="Palatino" charset="0"/>
              </a:rPr>
              <a:t>Nomor</a:t>
            </a:r>
            <a:r>
              <a:rPr lang="en-US" b="1" dirty="0">
                <a:solidFill>
                  <a:schemeClr val="bg1"/>
                </a:solidFill>
                <a:cs typeface="Palatino" charset="0"/>
                <a:sym typeface="Palatino" charset="0"/>
              </a:rPr>
              <a:t> 35 </a:t>
            </a:r>
            <a:r>
              <a:rPr lang="en-US" b="1" dirty="0" err="1">
                <a:solidFill>
                  <a:schemeClr val="bg1"/>
                </a:solidFill>
                <a:cs typeface="Palatino" charset="0"/>
                <a:sym typeface="Palatino" charset="0"/>
              </a:rPr>
              <a:t>Tahun</a:t>
            </a:r>
            <a:r>
              <a:rPr lang="en-US" b="1" dirty="0">
                <a:solidFill>
                  <a:schemeClr val="bg1"/>
                </a:solidFill>
                <a:cs typeface="Palatino" charset="0"/>
                <a:sym typeface="Palatino" charset="0"/>
              </a:rPr>
              <a:t> 2009 </a:t>
            </a:r>
            <a:r>
              <a:rPr lang="en-US" b="1" dirty="0" err="1">
                <a:solidFill>
                  <a:schemeClr val="bg1"/>
                </a:solidFill>
                <a:cs typeface="Palatino" charset="0"/>
                <a:sym typeface="Palatino" charset="0"/>
              </a:rPr>
              <a:t>tentang</a:t>
            </a:r>
            <a:r>
              <a:rPr lang="en-US" b="1" dirty="0">
                <a:solidFill>
                  <a:schemeClr val="bg1"/>
                </a:solidFill>
                <a:cs typeface="Palatino" charset="0"/>
                <a:sym typeface="Palatino" charset="0"/>
              </a:rPr>
              <a:t> NARKOTIKA:</a:t>
            </a:r>
          </a:p>
          <a:p>
            <a:pPr marL="1504379" indent="-457200">
              <a:lnSpc>
                <a:spcPct val="110000"/>
              </a:lnSpc>
              <a:spcBef>
                <a:spcPts val="1890"/>
              </a:spcBef>
              <a:tabLst>
                <a:tab pos="1616202" algn="l"/>
              </a:tabLst>
              <a:defRPr/>
            </a:pPr>
            <a:r>
              <a:rPr lang="en-US" b="1" dirty="0" err="1">
                <a:solidFill>
                  <a:schemeClr val="bg1"/>
                </a:solidFill>
                <a:cs typeface="Palatino" charset="0"/>
                <a:sym typeface="Palatino" charset="0"/>
              </a:rPr>
              <a:t>Menjamin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ketersediaan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narkotika</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untuk</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kepentingan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pelayanan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kesehatan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dan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atau</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pengembangan</a:t>
            </a:r>
            <a:r>
              <a:rPr lang="en-US" b="1" dirty="0">
                <a:solidFill>
                  <a:schemeClr val="bg1"/>
                </a:solidFill>
                <a:cs typeface="Palatino" charset="0"/>
                <a:sym typeface="Palatino" charset="0"/>
              </a:rPr>
              <a:t> IPTEK</a:t>
            </a:r>
          </a:p>
          <a:p>
            <a:pPr marL="1504379" indent="-457200">
              <a:lnSpc>
                <a:spcPct val="110000"/>
              </a:lnSpc>
              <a:spcBef>
                <a:spcPts val="1890"/>
              </a:spcBef>
              <a:tabLst>
                <a:tab pos="1616202" algn="l"/>
              </a:tabLst>
              <a:defRPr/>
            </a:pPr>
            <a:r>
              <a:rPr lang="en-US" sz="2800" b="1" dirty="0" err="1">
                <a:solidFill>
                  <a:srgbClr val="FFFF00"/>
                </a:solidFill>
                <a:cs typeface="Palatino" charset="0"/>
                <a:sym typeface="Palatino" charset="0"/>
              </a:rPr>
              <a:t>Mencegah</a:t>
            </a:r>
            <a:r>
              <a:rPr lang="en-US" sz="2800" b="1" dirty="0">
                <a:solidFill>
                  <a:srgbClr val="FFFF00"/>
                </a:solidFill>
                <a:cs typeface="Palatino" charset="0"/>
                <a:sym typeface="Palatino" charset="0"/>
              </a:rPr>
              <a:t>, </a:t>
            </a:r>
            <a:r>
              <a:rPr lang="en-US" sz="2800" b="1" dirty="0" err="1">
                <a:solidFill>
                  <a:srgbClr val="FFFF00"/>
                </a:solidFill>
                <a:cs typeface="Palatino" charset="0"/>
                <a:sym typeface="Palatino" charset="0"/>
              </a:rPr>
              <a:t>melindungi</a:t>
            </a:r>
            <a:r>
              <a:rPr lang="en-US" sz="2800" b="1" dirty="0">
                <a:solidFill>
                  <a:srgbClr val="FFFF00"/>
                </a:solidFill>
                <a:cs typeface="Palatino" charset="0"/>
                <a:sym typeface="Palatino" charset="0"/>
              </a:rPr>
              <a:t> </a:t>
            </a:r>
            <a:r>
              <a:rPr lang="en-US" sz="2800" b="1" dirty="0" err="1">
                <a:solidFill>
                  <a:srgbClr val="FFFF00"/>
                </a:solidFill>
                <a:cs typeface="Palatino" charset="0"/>
                <a:sym typeface="Palatino" charset="0"/>
              </a:rPr>
              <a:t>dan</a:t>
            </a:r>
            <a:r>
              <a:rPr lang="en-US" sz="2800" b="1" dirty="0">
                <a:solidFill>
                  <a:srgbClr val="FFFF00"/>
                </a:solidFill>
                <a:cs typeface="Palatino" charset="0"/>
                <a:sym typeface="Palatino" charset="0"/>
              </a:rPr>
              <a:t> </a:t>
            </a:r>
            <a:r>
              <a:rPr lang="en-US" sz="2800" b="1" dirty="0" err="1">
                <a:solidFill>
                  <a:srgbClr val="FFFF00"/>
                </a:solidFill>
                <a:cs typeface="Palatino" charset="0"/>
                <a:sym typeface="Palatino" charset="0"/>
              </a:rPr>
              <a:t>menyelamatkan</a:t>
            </a:r>
            <a:r>
              <a:rPr lang="en-US" sz="2800" b="1" dirty="0">
                <a:solidFill>
                  <a:srgbClr val="FFFF00"/>
                </a:solidFill>
                <a:cs typeface="Palatino" charset="0"/>
                <a:sym typeface="Palatino" charset="0"/>
              </a:rPr>
              <a:t> </a:t>
            </a:r>
            <a:r>
              <a:rPr lang="en-US" sz="2800" b="1" dirty="0" err="1">
                <a:solidFill>
                  <a:srgbClr val="FFFF00"/>
                </a:solidFill>
                <a:cs typeface="Palatino" charset="0"/>
                <a:sym typeface="Palatino" charset="0"/>
              </a:rPr>
              <a:t>bangsa</a:t>
            </a:r>
            <a:r>
              <a:rPr lang="en-US" sz="2800" b="1" dirty="0">
                <a:solidFill>
                  <a:srgbClr val="FFFF00"/>
                </a:solidFill>
                <a:cs typeface="Palatino" charset="0"/>
                <a:sym typeface="Palatino" charset="0"/>
              </a:rPr>
              <a:t> Indonesia </a:t>
            </a:r>
            <a:r>
              <a:rPr lang="en-US" sz="2800" b="1" dirty="0" err="1">
                <a:solidFill>
                  <a:srgbClr val="FFFF00"/>
                </a:solidFill>
                <a:cs typeface="Palatino" charset="0"/>
                <a:sym typeface="Palatino" charset="0"/>
              </a:rPr>
              <a:t>dari</a:t>
            </a:r>
            <a:r>
              <a:rPr lang="en-US" sz="2800" b="1" dirty="0">
                <a:solidFill>
                  <a:srgbClr val="FFFF00"/>
                </a:solidFill>
                <a:cs typeface="Palatino" charset="0"/>
                <a:sym typeface="Palatino" charset="0"/>
              </a:rPr>
              <a:t> </a:t>
            </a:r>
            <a:r>
              <a:rPr lang="en-US" sz="2800" b="1" dirty="0" err="1">
                <a:solidFill>
                  <a:srgbClr val="FFFF00"/>
                </a:solidFill>
                <a:cs typeface="Palatino" charset="0"/>
                <a:sym typeface="Palatino" charset="0"/>
              </a:rPr>
              <a:t>penyalahgunaan</a:t>
            </a:r>
            <a:r>
              <a:rPr lang="en-US" sz="2800" b="1" dirty="0">
                <a:solidFill>
                  <a:srgbClr val="FFFF00"/>
                </a:solidFill>
                <a:cs typeface="Palatino" charset="0"/>
                <a:sym typeface="Palatino" charset="0"/>
              </a:rPr>
              <a:t> </a:t>
            </a:r>
            <a:r>
              <a:rPr lang="en-US" sz="2800" b="1" dirty="0" err="1">
                <a:solidFill>
                  <a:srgbClr val="FFFF00"/>
                </a:solidFill>
                <a:cs typeface="Palatino" charset="0"/>
                <a:sym typeface="Palatino" charset="0"/>
              </a:rPr>
              <a:t>narkotika</a:t>
            </a:r>
            <a:endParaRPr lang="en-US" sz="2800" b="1" dirty="0">
              <a:solidFill>
                <a:srgbClr val="FFFF00"/>
              </a:solidFill>
              <a:cs typeface="Palatino" charset="0"/>
              <a:sym typeface="Palatino" charset="0"/>
            </a:endParaRPr>
          </a:p>
          <a:p>
            <a:pPr marL="1504379" indent="-457200">
              <a:lnSpc>
                <a:spcPct val="110000"/>
              </a:lnSpc>
              <a:spcBef>
                <a:spcPts val="1890"/>
              </a:spcBef>
              <a:tabLst>
                <a:tab pos="1616202" algn="l"/>
              </a:tabLst>
              <a:defRPr/>
            </a:pPr>
            <a:r>
              <a:rPr lang="en-US" b="1" dirty="0" err="1">
                <a:solidFill>
                  <a:schemeClr val="bg1"/>
                </a:solidFill>
                <a:cs typeface="Palatino" charset="0"/>
                <a:sym typeface="Palatino" charset="0"/>
              </a:rPr>
              <a:t>Memberantas</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peredaran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gelap</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narkotika</a:t>
            </a:r>
            <a:r>
              <a:rPr lang="en-US" b="1" dirty="0">
                <a:solidFill>
                  <a:schemeClr val="bg1"/>
                </a:solidFill>
                <a:cs typeface="Palatino" charset="0"/>
                <a:sym typeface="Palatino" charset="0"/>
              </a:rPr>
              <a:t> dan </a:t>
            </a:r>
            <a:r>
              <a:rPr lang="en-US" b="1" dirty="0" err="1">
                <a:solidFill>
                  <a:schemeClr val="bg1"/>
                </a:solidFill>
                <a:cs typeface="Palatino" charset="0"/>
                <a:sym typeface="Palatino" charset="0"/>
              </a:rPr>
              <a:t>prekursor</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narkotika</a:t>
            </a:r>
            <a:endParaRPr lang="en-US" b="1" dirty="0">
              <a:solidFill>
                <a:schemeClr val="bg1"/>
              </a:solidFill>
              <a:cs typeface="Palatino" charset="0"/>
              <a:sym typeface="Palatino" charset="0"/>
            </a:endParaRPr>
          </a:p>
          <a:p>
            <a:pPr marL="1504379" indent="-457200">
              <a:lnSpc>
                <a:spcPct val="110000"/>
              </a:lnSpc>
              <a:spcBef>
                <a:spcPts val="1890"/>
              </a:spcBef>
              <a:tabLst>
                <a:tab pos="1504188" algn="l"/>
              </a:tabLst>
              <a:defRPr/>
            </a:pPr>
            <a:r>
              <a:rPr lang="en-US" b="1" dirty="0" err="1">
                <a:solidFill>
                  <a:schemeClr val="bg1"/>
                </a:solidFill>
                <a:cs typeface="Palatino" charset="0"/>
                <a:sym typeface="Palatino" charset="0"/>
              </a:rPr>
              <a:t>Menjamin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pengaturan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upaya</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rehabilitasi</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medis</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dan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sosial</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bagi</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penyalahguna</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dan</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pecandu</a:t>
            </a:r>
            <a:r>
              <a:rPr lang="en-US" b="1" dirty="0">
                <a:solidFill>
                  <a:schemeClr val="bg1"/>
                </a:solidFill>
                <a:cs typeface="Palatino" charset="0"/>
                <a:sym typeface="Palatino" charset="0"/>
              </a:rPr>
              <a:t> </a:t>
            </a:r>
            <a:r>
              <a:rPr lang="en-US" b="1" dirty="0" err="1">
                <a:solidFill>
                  <a:schemeClr val="bg1"/>
                </a:solidFill>
                <a:cs typeface="Palatino" charset="0"/>
                <a:sym typeface="Palatino" charset="0"/>
              </a:rPr>
              <a:t>narkotika</a:t>
            </a:r>
            <a:endParaRPr lang="en-US" b="1" dirty="0">
              <a:solidFill>
                <a:schemeClr val="bg1"/>
              </a:solidFill>
              <a:cs typeface="Helvetica" charset="0"/>
            </a:endParaRPr>
          </a:p>
          <a:p>
            <a:endParaRPr lang="en-US" dirty="0">
              <a:solidFill>
                <a:schemeClr val="bg1"/>
              </a:solidFill>
            </a:endParaRPr>
          </a:p>
        </p:txBody>
      </p:sp>
    </p:spTree>
    <p:extLst>
      <p:ext uri="{BB962C8B-B14F-4D97-AF65-F5344CB8AC3E}">
        <p14:creationId xmlns:p14="http://schemas.microsoft.com/office/powerpoint/2010/main" val="24562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b="1" dirty="0"/>
              <a:t>DAMPAK PENYALAH-GUNAAN NARKOBA</a:t>
            </a:r>
          </a:p>
        </p:txBody>
      </p:sp>
      <p:sp>
        <p:nvSpPr>
          <p:cNvPr id="6" name="Content Placeholder 1"/>
          <p:cNvSpPr>
            <a:spLocks noGrp="1"/>
          </p:cNvSpPr>
          <p:nvPr>
            <p:ph idx="1"/>
          </p:nvPr>
        </p:nvSpPr>
        <p:spPr>
          <a:xfrm>
            <a:off x="480153" y="1455130"/>
            <a:ext cx="8229600" cy="4979077"/>
          </a:xfrm>
        </p:spPr>
        <p:txBody>
          <a:bodyPr>
            <a:noAutofit/>
          </a:bodyPr>
          <a:lstStyle/>
          <a:p>
            <a:r>
              <a:rPr lang="en-US" sz="2800" dirty="0" err="1">
                <a:solidFill>
                  <a:srgbClr val="000000"/>
                </a:solidFill>
                <a:cs typeface="Calibri"/>
              </a:rPr>
              <a:t>Dampak</a:t>
            </a:r>
            <a:r>
              <a:rPr lang="en-US" sz="2800" dirty="0">
                <a:solidFill>
                  <a:srgbClr val="000000"/>
                </a:solidFill>
                <a:cs typeface="Calibri"/>
              </a:rPr>
              <a:t> </a:t>
            </a:r>
            <a:r>
              <a:rPr lang="en-US" sz="2800" dirty="0" err="1">
                <a:solidFill>
                  <a:srgbClr val="000000"/>
                </a:solidFill>
                <a:cs typeface="Calibri"/>
              </a:rPr>
              <a:t>langsung</a:t>
            </a:r>
            <a:r>
              <a:rPr lang="en-US" sz="2800" dirty="0">
                <a:solidFill>
                  <a:srgbClr val="000000"/>
                </a:solidFill>
                <a:cs typeface="Calibri"/>
              </a:rPr>
              <a:t> (</a:t>
            </a:r>
            <a:r>
              <a:rPr lang="en-US" sz="2800" dirty="0" err="1">
                <a:solidFill>
                  <a:srgbClr val="000000"/>
                </a:solidFill>
                <a:cs typeface="Calibri"/>
              </a:rPr>
              <a:t>fisik</a:t>
            </a:r>
            <a:r>
              <a:rPr lang="en-US" sz="2800" dirty="0">
                <a:solidFill>
                  <a:srgbClr val="000000"/>
                </a:solidFill>
                <a:cs typeface="Calibri"/>
              </a:rPr>
              <a:t>) :</a:t>
            </a:r>
          </a:p>
          <a:p>
            <a:pPr marL="0" indent="0">
              <a:buNone/>
            </a:pPr>
            <a:r>
              <a:rPr lang="en-US" sz="2800" dirty="0">
                <a:solidFill>
                  <a:srgbClr val="000000"/>
                </a:solidFill>
                <a:cs typeface="Calibri"/>
              </a:rPr>
              <a:t>    1.   </a:t>
            </a:r>
            <a:r>
              <a:rPr lang="en-US" sz="2800" dirty="0" err="1">
                <a:solidFill>
                  <a:srgbClr val="000000"/>
                </a:solidFill>
                <a:cs typeface="Calibri"/>
              </a:rPr>
              <a:t>Gangguan</a:t>
            </a:r>
            <a:r>
              <a:rPr lang="en-US" sz="2800" dirty="0">
                <a:solidFill>
                  <a:srgbClr val="000000"/>
                </a:solidFill>
                <a:cs typeface="Calibri"/>
              </a:rPr>
              <a:t> </a:t>
            </a:r>
            <a:r>
              <a:rPr lang="en-US" sz="2800" dirty="0" err="1">
                <a:solidFill>
                  <a:srgbClr val="000000"/>
                </a:solidFill>
                <a:cs typeface="Calibri"/>
              </a:rPr>
              <a:t>jantung</a:t>
            </a:r>
            <a:r>
              <a:rPr lang="en-US" sz="2800" dirty="0">
                <a:solidFill>
                  <a:srgbClr val="000000"/>
                </a:solidFill>
                <a:cs typeface="Calibri"/>
              </a:rPr>
              <a:t>.</a:t>
            </a:r>
          </a:p>
          <a:p>
            <a:pPr marL="0" indent="0">
              <a:buNone/>
            </a:pPr>
            <a:r>
              <a:rPr lang="en-US" sz="2800" dirty="0">
                <a:solidFill>
                  <a:srgbClr val="000000"/>
                </a:solidFill>
                <a:cs typeface="Calibri"/>
              </a:rPr>
              <a:t>    2.   </a:t>
            </a:r>
            <a:r>
              <a:rPr lang="en-US" sz="2800" dirty="0" err="1">
                <a:solidFill>
                  <a:srgbClr val="000000"/>
                </a:solidFill>
                <a:cs typeface="Calibri"/>
              </a:rPr>
              <a:t>Gangguan</a:t>
            </a:r>
            <a:r>
              <a:rPr lang="en-US" sz="2800" dirty="0">
                <a:solidFill>
                  <a:srgbClr val="000000"/>
                </a:solidFill>
                <a:cs typeface="Calibri"/>
              </a:rPr>
              <a:t> </a:t>
            </a:r>
            <a:r>
              <a:rPr lang="en-US" sz="2800" dirty="0" err="1">
                <a:solidFill>
                  <a:srgbClr val="000000"/>
                </a:solidFill>
                <a:cs typeface="Calibri"/>
              </a:rPr>
              <a:t>pada</a:t>
            </a:r>
            <a:r>
              <a:rPr lang="en-US" sz="2800" dirty="0">
                <a:solidFill>
                  <a:srgbClr val="000000"/>
                </a:solidFill>
                <a:cs typeface="Calibri"/>
              </a:rPr>
              <a:t> </a:t>
            </a:r>
            <a:r>
              <a:rPr lang="en-US" sz="2800" dirty="0" err="1">
                <a:solidFill>
                  <a:srgbClr val="000000"/>
                </a:solidFill>
                <a:cs typeface="Calibri"/>
              </a:rPr>
              <a:t>otak</a:t>
            </a:r>
            <a:r>
              <a:rPr lang="en-US" sz="2800" dirty="0">
                <a:solidFill>
                  <a:srgbClr val="000000"/>
                </a:solidFill>
                <a:cs typeface="Calibri"/>
              </a:rPr>
              <a:t>.</a:t>
            </a:r>
          </a:p>
          <a:p>
            <a:pPr marL="0" indent="0">
              <a:buNone/>
            </a:pPr>
            <a:r>
              <a:rPr lang="en-US" sz="2800" dirty="0">
                <a:solidFill>
                  <a:srgbClr val="000000"/>
                </a:solidFill>
                <a:cs typeface="Calibri"/>
              </a:rPr>
              <a:t>    3.   </a:t>
            </a:r>
            <a:r>
              <a:rPr lang="en-US" sz="2800" dirty="0" err="1">
                <a:solidFill>
                  <a:srgbClr val="000000"/>
                </a:solidFill>
                <a:cs typeface="Calibri"/>
              </a:rPr>
              <a:t>Gangguan</a:t>
            </a:r>
            <a:r>
              <a:rPr lang="en-US" sz="2800" dirty="0">
                <a:solidFill>
                  <a:srgbClr val="000000"/>
                </a:solidFill>
                <a:cs typeface="Calibri"/>
              </a:rPr>
              <a:t> </a:t>
            </a:r>
            <a:r>
              <a:rPr lang="en-US" sz="2800" dirty="0" err="1">
                <a:solidFill>
                  <a:srgbClr val="000000"/>
                </a:solidFill>
                <a:cs typeface="Calibri"/>
              </a:rPr>
              <a:t>pada</a:t>
            </a:r>
            <a:r>
              <a:rPr lang="en-US" sz="2800" dirty="0">
                <a:solidFill>
                  <a:srgbClr val="000000"/>
                </a:solidFill>
                <a:cs typeface="Calibri"/>
              </a:rPr>
              <a:t> </a:t>
            </a:r>
            <a:r>
              <a:rPr lang="en-US" sz="2800" dirty="0" err="1">
                <a:solidFill>
                  <a:srgbClr val="000000"/>
                </a:solidFill>
                <a:cs typeface="Calibri"/>
              </a:rPr>
              <a:t>tulang</a:t>
            </a:r>
            <a:r>
              <a:rPr lang="en-US" sz="2800" dirty="0">
                <a:solidFill>
                  <a:srgbClr val="000000"/>
                </a:solidFill>
                <a:cs typeface="Calibri"/>
              </a:rPr>
              <a:t>.</a:t>
            </a:r>
          </a:p>
          <a:p>
            <a:pPr marL="0" indent="0">
              <a:buNone/>
            </a:pPr>
            <a:r>
              <a:rPr lang="en-US" sz="2800" dirty="0">
                <a:solidFill>
                  <a:srgbClr val="000000"/>
                </a:solidFill>
                <a:cs typeface="Calibri"/>
              </a:rPr>
              <a:t>    4.   </a:t>
            </a:r>
            <a:r>
              <a:rPr lang="en-US" sz="2800" dirty="0" err="1">
                <a:solidFill>
                  <a:srgbClr val="000000"/>
                </a:solidFill>
                <a:cs typeface="Calibri"/>
              </a:rPr>
              <a:t>Gangguan</a:t>
            </a:r>
            <a:r>
              <a:rPr lang="en-US" sz="2800" dirty="0">
                <a:solidFill>
                  <a:srgbClr val="000000"/>
                </a:solidFill>
                <a:cs typeface="Calibri"/>
              </a:rPr>
              <a:t> </a:t>
            </a:r>
            <a:r>
              <a:rPr lang="en-US" sz="2800" dirty="0" err="1">
                <a:solidFill>
                  <a:srgbClr val="000000"/>
                </a:solidFill>
                <a:cs typeface="Calibri"/>
              </a:rPr>
              <a:t>pada</a:t>
            </a:r>
            <a:r>
              <a:rPr lang="en-US" sz="2800" dirty="0">
                <a:solidFill>
                  <a:srgbClr val="000000"/>
                </a:solidFill>
                <a:cs typeface="Calibri"/>
              </a:rPr>
              <a:t> </a:t>
            </a:r>
            <a:r>
              <a:rPr lang="en-US" sz="2800" dirty="0" err="1">
                <a:solidFill>
                  <a:srgbClr val="000000"/>
                </a:solidFill>
                <a:cs typeface="Calibri"/>
              </a:rPr>
              <a:t>pembuluh</a:t>
            </a:r>
            <a:r>
              <a:rPr lang="en-US" sz="2800" dirty="0">
                <a:solidFill>
                  <a:srgbClr val="000000"/>
                </a:solidFill>
                <a:cs typeface="Calibri"/>
              </a:rPr>
              <a:t> </a:t>
            </a:r>
            <a:r>
              <a:rPr lang="en-US" sz="2800" dirty="0" err="1">
                <a:solidFill>
                  <a:srgbClr val="000000"/>
                </a:solidFill>
                <a:cs typeface="Calibri"/>
              </a:rPr>
              <a:t>darah</a:t>
            </a:r>
            <a:r>
              <a:rPr lang="en-US" sz="2800" dirty="0">
                <a:solidFill>
                  <a:srgbClr val="000000"/>
                </a:solidFill>
                <a:cs typeface="Calibri"/>
              </a:rPr>
              <a:t>.</a:t>
            </a:r>
          </a:p>
          <a:p>
            <a:pPr marL="0" indent="0">
              <a:buNone/>
            </a:pPr>
            <a:r>
              <a:rPr lang="en-US" sz="2800" dirty="0">
                <a:solidFill>
                  <a:srgbClr val="000000"/>
                </a:solidFill>
                <a:cs typeface="Calibri"/>
              </a:rPr>
              <a:t>    5.   </a:t>
            </a:r>
            <a:r>
              <a:rPr lang="en-US" sz="2800" dirty="0" err="1">
                <a:solidFill>
                  <a:srgbClr val="000000"/>
                </a:solidFill>
                <a:cs typeface="Calibri"/>
              </a:rPr>
              <a:t>Gangguan</a:t>
            </a:r>
            <a:r>
              <a:rPr lang="en-US" sz="2800" dirty="0">
                <a:solidFill>
                  <a:srgbClr val="000000"/>
                </a:solidFill>
                <a:cs typeface="Calibri"/>
              </a:rPr>
              <a:t> </a:t>
            </a:r>
            <a:r>
              <a:rPr lang="en-US" sz="2800" dirty="0" err="1">
                <a:solidFill>
                  <a:srgbClr val="000000"/>
                </a:solidFill>
                <a:cs typeface="Calibri"/>
              </a:rPr>
              <a:t>pada</a:t>
            </a:r>
            <a:r>
              <a:rPr lang="en-US" sz="2800" dirty="0">
                <a:solidFill>
                  <a:srgbClr val="000000"/>
                </a:solidFill>
                <a:cs typeface="Calibri"/>
              </a:rPr>
              <a:t> </a:t>
            </a:r>
            <a:r>
              <a:rPr lang="en-US" sz="2800" dirty="0" err="1">
                <a:solidFill>
                  <a:srgbClr val="000000"/>
                </a:solidFill>
                <a:cs typeface="Calibri"/>
              </a:rPr>
              <a:t>sistem</a:t>
            </a:r>
            <a:r>
              <a:rPr lang="en-US" sz="2800" dirty="0">
                <a:solidFill>
                  <a:srgbClr val="000000"/>
                </a:solidFill>
                <a:cs typeface="Calibri"/>
              </a:rPr>
              <a:t> </a:t>
            </a:r>
            <a:r>
              <a:rPr lang="en-US" sz="2800" dirty="0" err="1">
                <a:solidFill>
                  <a:srgbClr val="000000"/>
                </a:solidFill>
                <a:cs typeface="Calibri"/>
              </a:rPr>
              <a:t>syaraf</a:t>
            </a:r>
            <a:r>
              <a:rPr lang="en-US" sz="2800" dirty="0">
                <a:solidFill>
                  <a:srgbClr val="000000"/>
                </a:solidFill>
                <a:cs typeface="Calibri"/>
              </a:rPr>
              <a:t>. </a:t>
            </a:r>
          </a:p>
          <a:p>
            <a:pPr marL="0" indent="0">
              <a:buNone/>
            </a:pPr>
            <a:r>
              <a:rPr lang="en-US" sz="2800" dirty="0">
                <a:solidFill>
                  <a:srgbClr val="000000"/>
                </a:solidFill>
                <a:cs typeface="Calibri"/>
              </a:rPr>
              <a:t>    6.   </a:t>
            </a:r>
            <a:r>
              <a:rPr lang="en-US" sz="2800" dirty="0" err="1">
                <a:solidFill>
                  <a:srgbClr val="000000"/>
                </a:solidFill>
                <a:cs typeface="Calibri"/>
              </a:rPr>
              <a:t>Gangguan</a:t>
            </a:r>
            <a:r>
              <a:rPr lang="en-US" sz="2800" dirty="0">
                <a:solidFill>
                  <a:srgbClr val="000000"/>
                </a:solidFill>
                <a:cs typeface="Calibri"/>
              </a:rPr>
              <a:t> </a:t>
            </a:r>
            <a:r>
              <a:rPr lang="en-US" sz="2800" dirty="0" err="1">
                <a:solidFill>
                  <a:srgbClr val="000000"/>
                </a:solidFill>
                <a:cs typeface="Calibri"/>
              </a:rPr>
              <a:t>pada</a:t>
            </a:r>
            <a:r>
              <a:rPr lang="en-US" sz="2800" dirty="0">
                <a:solidFill>
                  <a:srgbClr val="000000"/>
                </a:solidFill>
                <a:cs typeface="Calibri"/>
              </a:rPr>
              <a:t> </a:t>
            </a:r>
            <a:r>
              <a:rPr lang="en-US" sz="2800" dirty="0" err="1">
                <a:solidFill>
                  <a:srgbClr val="000000"/>
                </a:solidFill>
                <a:cs typeface="Calibri"/>
              </a:rPr>
              <a:t>paru-paru</a:t>
            </a:r>
            <a:r>
              <a:rPr lang="en-US" sz="2800" dirty="0">
                <a:solidFill>
                  <a:srgbClr val="000000"/>
                </a:solidFill>
                <a:cs typeface="Calibri"/>
              </a:rPr>
              <a:t>.</a:t>
            </a:r>
          </a:p>
          <a:p>
            <a:pPr marL="0" indent="0">
              <a:buNone/>
            </a:pPr>
            <a:r>
              <a:rPr lang="en-US" sz="2800" dirty="0">
                <a:solidFill>
                  <a:srgbClr val="000000"/>
                </a:solidFill>
                <a:cs typeface="Calibri"/>
              </a:rPr>
              <a:t>    7.   </a:t>
            </a:r>
            <a:r>
              <a:rPr lang="en-US" sz="2800" dirty="0" err="1">
                <a:solidFill>
                  <a:srgbClr val="000000"/>
                </a:solidFill>
                <a:cs typeface="Calibri"/>
              </a:rPr>
              <a:t>Gangguan</a:t>
            </a:r>
            <a:r>
              <a:rPr lang="en-US" sz="2800" dirty="0">
                <a:solidFill>
                  <a:srgbClr val="000000"/>
                </a:solidFill>
                <a:cs typeface="Calibri"/>
              </a:rPr>
              <a:t> </a:t>
            </a:r>
            <a:r>
              <a:rPr lang="en-US" sz="2800" dirty="0" err="1">
                <a:solidFill>
                  <a:srgbClr val="000000"/>
                </a:solidFill>
                <a:cs typeface="Calibri"/>
              </a:rPr>
              <a:t>pada</a:t>
            </a:r>
            <a:r>
              <a:rPr lang="en-US" sz="2800" dirty="0">
                <a:solidFill>
                  <a:srgbClr val="000000"/>
                </a:solidFill>
                <a:cs typeface="Calibri"/>
              </a:rPr>
              <a:t> </a:t>
            </a:r>
            <a:r>
              <a:rPr lang="en-US" sz="2800" dirty="0" err="1">
                <a:solidFill>
                  <a:srgbClr val="000000"/>
                </a:solidFill>
                <a:cs typeface="Calibri"/>
              </a:rPr>
              <a:t>sistem</a:t>
            </a:r>
            <a:r>
              <a:rPr lang="en-US" sz="2800" dirty="0">
                <a:solidFill>
                  <a:srgbClr val="000000"/>
                </a:solidFill>
                <a:cs typeface="Calibri"/>
              </a:rPr>
              <a:t> </a:t>
            </a:r>
            <a:r>
              <a:rPr lang="en-US" sz="2800" dirty="0" err="1">
                <a:solidFill>
                  <a:srgbClr val="000000"/>
                </a:solidFill>
                <a:cs typeface="Calibri"/>
              </a:rPr>
              <a:t>pencernaan</a:t>
            </a:r>
            <a:r>
              <a:rPr lang="en-US" sz="2800" dirty="0">
                <a:solidFill>
                  <a:srgbClr val="000000"/>
                </a:solidFill>
                <a:cs typeface="Calibri"/>
              </a:rPr>
              <a:t>.</a:t>
            </a:r>
          </a:p>
          <a:p>
            <a:pPr marL="0" indent="0">
              <a:buNone/>
            </a:pPr>
            <a:r>
              <a:rPr lang="en-US" sz="2800" dirty="0">
                <a:solidFill>
                  <a:srgbClr val="000000"/>
                </a:solidFill>
                <a:cs typeface="Calibri"/>
              </a:rPr>
              <a:t>    8.   </a:t>
            </a:r>
            <a:r>
              <a:rPr lang="en-US" sz="2800" dirty="0" err="1">
                <a:solidFill>
                  <a:srgbClr val="000000"/>
                </a:solidFill>
                <a:cs typeface="Calibri"/>
              </a:rPr>
              <a:t>Dapat</a:t>
            </a:r>
            <a:r>
              <a:rPr lang="en-US" sz="2800" dirty="0">
                <a:solidFill>
                  <a:srgbClr val="000000"/>
                </a:solidFill>
                <a:cs typeface="Calibri"/>
              </a:rPr>
              <a:t> </a:t>
            </a:r>
            <a:r>
              <a:rPr lang="en-US" sz="2800" dirty="0" err="1">
                <a:solidFill>
                  <a:srgbClr val="000000"/>
                </a:solidFill>
                <a:cs typeface="Calibri"/>
              </a:rPr>
              <a:t>terinfeksi</a:t>
            </a:r>
            <a:r>
              <a:rPr lang="en-US" sz="2800" dirty="0">
                <a:solidFill>
                  <a:srgbClr val="000000"/>
                </a:solidFill>
                <a:cs typeface="Calibri"/>
              </a:rPr>
              <a:t> </a:t>
            </a:r>
            <a:r>
              <a:rPr lang="en-US" sz="2800" dirty="0" err="1">
                <a:solidFill>
                  <a:srgbClr val="000000"/>
                </a:solidFill>
                <a:cs typeface="Calibri"/>
              </a:rPr>
              <a:t>penyakit</a:t>
            </a:r>
            <a:r>
              <a:rPr lang="en-US" sz="2800" dirty="0">
                <a:solidFill>
                  <a:srgbClr val="000000"/>
                </a:solidFill>
                <a:cs typeface="Calibri"/>
              </a:rPr>
              <a:t> </a:t>
            </a:r>
            <a:r>
              <a:rPr lang="en-US" sz="2800" dirty="0" err="1">
                <a:solidFill>
                  <a:srgbClr val="000000"/>
                </a:solidFill>
                <a:cs typeface="Calibri"/>
              </a:rPr>
              <a:t>menular</a:t>
            </a:r>
            <a:r>
              <a:rPr lang="en-US" sz="2800" dirty="0">
                <a:solidFill>
                  <a:srgbClr val="000000"/>
                </a:solidFill>
                <a:cs typeface="Calibri"/>
              </a:rPr>
              <a:t>, </a:t>
            </a:r>
            <a:r>
              <a:rPr lang="en-US" sz="2800" dirty="0" err="1">
                <a:solidFill>
                  <a:srgbClr val="000000"/>
                </a:solidFill>
                <a:cs typeface="Calibri"/>
              </a:rPr>
              <a:t>berbahaya</a:t>
            </a:r>
            <a:r>
              <a:rPr lang="en-US" sz="2800" dirty="0">
                <a:solidFill>
                  <a:srgbClr val="000000"/>
                </a:solidFill>
                <a:cs typeface="Calibri"/>
              </a:rPr>
              <a:t> </a:t>
            </a:r>
          </a:p>
          <a:p>
            <a:pPr marL="0" indent="0">
              <a:buNone/>
            </a:pPr>
            <a:r>
              <a:rPr lang="en-US" sz="2800" dirty="0">
                <a:solidFill>
                  <a:srgbClr val="000000"/>
                </a:solidFill>
                <a:cs typeface="Calibri"/>
              </a:rPr>
              <a:t>           </a:t>
            </a:r>
            <a:r>
              <a:rPr lang="en-US" sz="2800" dirty="0" err="1">
                <a:solidFill>
                  <a:srgbClr val="000000"/>
                </a:solidFill>
                <a:cs typeface="Calibri"/>
              </a:rPr>
              <a:t>seperti</a:t>
            </a:r>
            <a:r>
              <a:rPr lang="en-US" sz="2800" dirty="0">
                <a:solidFill>
                  <a:srgbClr val="000000"/>
                </a:solidFill>
                <a:cs typeface="Calibri"/>
              </a:rPr>
              <a:t> HIV/AIDS, Hepatitis, Herpes, TBC.</a:t>
            </a:r>
          </a:p>
        </p:txBody>
      </p:sp>
    </p:spTree>
    <p:extLst>
      <p:ext uri="{BB962C8B-B14F-4D97-AF65-F5344CB8AC3E}">
        <p14:creationId xmlns:p14="http://schemas.microsoft.com/office/powerpoint/2010/main" val="478947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endParaRPr lang="en-US">
              <a:latin typeface="Arial" charset="0"/>
            </a:endParaRPr>
          </a:p>
        </p:txBody>
      </p:sp>
      <p:pic>
        <p:nvPicPr>
          <p:cNvPr id="39938" name="Picture 5" descr="M116230116-1.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5699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a:spLocks noGrp="1"/>
          </p:cNvSpPr>
          <p:nvPr>
            <p:ph idx="1"/>
          </p:nvPr>
        </p:nvSpPr>
        <p:spPr>
          <a:xfrm>
            <a:off x="541867" y="524941"/>
            <a:ext cx="8229600" cy="4724400"/>
          </a:xfrm>
        </p:spPr>
        <p:txBody>
          <a:bodyPr>
            <a:noAutofit/>
          </a:bodyPr>
          <a:lstStyle/>
          <a:p>
            <a:r>
              <a:rPr lang="en-US" sz="2800" dirty="0" err="1">
                <a:solidFill>
                  <a:srgbClr val="FFFFFF"/>
                </a:solidFill>
                <a:cs typeface="Calibri"/>
              </a:rPr>
              <a:t>Dampak</a:t>
            </a:r>
            <a:r>
              <a:rPr lang="en-US" sz="2800" dirty="0">
                <a:solidFill>
                  <a:srgbClr val="FFFFFF"/>
                </a:solidFill>
                <a:cs typeface="Calibri"/>
              </a:rPr>
              <a:t> </a:t>
            </a:r>
            <a:r>
              <a:rPr lang="en-US" sz="2800" dirty="0" err="1">
                <a:solidFill>
                  <a:srgbClr val="FFFFFF"/>
                </a:solidFill>
                <a:cs typeface="Calibri"/>
              </a:rPr>
              <a:t>langsung</a:t>
            </a:r>
            <a:r>
              <a:rPr lang="en-US" sz="2800" dirty="0">
                <a:solidFill>
                  <a:srgbClr val="FFFFFF"/>
                </a:solidFill>
                <a:cs typeface="Calibri"/>
              </a:rPr>
              <a:t> (</a:t>
            </a:r>
            <a:r>
              <a:rPr lang="en-US" sz="2800" dirty="0" err="1">
                <a:solidFill>
                  <a:srgbClr val="FFFFFF"/>
                </a:solidFill>
                <a:cs typeface="Calibri"/>
              </a:rPr>
              <a:t>kejiwaan</a:t>
            </a:r>
            <a:r>
              <a:rPr lang="en-US" sz="2800" dirty="0">
                <a:solidFill>
                  <a:srgbClr val="FFFFFF"/>
                </a:solidFill>
                <a:cs typeface="Calibri"/>
              </a:rPr>
              <a:t>) :</a:t>
            </a:r>
          </a:p>
          <a:p>
            <a:pPr marL="0" indent="0">
              <a:buNone/>
            </a:pPr>
            <a:r>
              <a:rPr lang="en-US" sz="2800" dirty="0">
                <a:solidFill>
                  <a:srgbClr val="FFFFFF"/>
                </a:solidFill>
                <a:cs typeface="Calibri"/>
              </a:rPr>
              <a:t>       1.  </a:t>
            </a:r>
            <a:r>
              <a:rPr lang="en-US" sz="2800" dirty="0" err="1">
                <a:solidFill>
                  <a:srgbClr val="FFFFFF"/>
                </a:solidFill>
                <a:cs typeface="Calibri"/>
              </a:rPr>
              <a:t>Menyebabkan</a:t>
            </a:r>
            <a:r>
              <a:rPr lang="en-US" sz="2800" dirty="0">
                <a:solidFill>
                  <a:srgbClr val="FFFFFF"/>
                </a:solidFill>
                <a:cs typeface="Calibri"/>
              </a:rPr>
              <a:t> </a:t>
            </a:r>
            <a:r>
              <a:rPr lang="en-US" sz="2800" dirty="0" err="1">
                <a:solidFill>
                  <a:srgbClr val="FFFFFF"/>
                </a:solidFill>
                <a:cs typeface="Calibri"/>
              </a:rPr>
              <a:t>depresi</a:t>
            </a:r>
            <a:r>
              <a:rPr lang="en-US" sz="2800" dirty="0">
                <a:solidFill>
                  <a:srgbClr val="FFFFFF"/>
                </a:solidFill>
                <a:cs typeface="Calibri"/>
              </a:rPr>
              <a:t> mental.</a:t>
            </a:r>
          </a:p>
          <a:p>
            <a:pPr marL="0" indent="0">
              <a:buNone/>
            </a:pPr>
            <a:r>
              <a:rPr lang="en-US" sz="2800" dirty="0">
                <a:solidFill>
                  <a:srgbClr val="FFFFFF"/>
                </a:solidFill>
                <a:cs typeface="Calibri"/>
              </a:rPr>
              <a:t>    </a:t>
            </a:r>
            <a:r>
              <a:rPr lang="en-US" sz="2800" dirty="0">
                <a:solidFill>
                  <a:srgbClr val="000000"/>
                </a:solidFill>
                <a:cs typeface="Calibri"/>
              </a:rPr>
              <a:t>   2.  </a:t>
            </a:r>
            <a:r>
              <a:rPr lang="en-US" sz="2800" dirty="0" err="1">
                <a:solidFill>
                  <a:srgbClr val="000000"/>
                </a:solidFill>
                <a:cs typeface="Calibri"/>
              </a:rPr>
              <a:t>Menyebabkan</a:t>
            </a:r>
            <a:r>
              <a:rPr lang="en-US" sz="2800" dirty="0">
                <a:solidFill>
                  <a:srgbClr val="000000"/>
                </a:solidFill>
                <a:cs typeface="Calibri"/>
              </a:rPr>
              <a:t> </a:t>
            </a:r>
            <a:r>
              <a:rPr lang="en-US" sz="2800" dirty="0" err="1">
                <a:solidFill>
                  <a:schemeClr val="tx1"/>
                </a:solidFill>
                <a:cs typeface="Calibri"/>
              </a:rPr>
              <a:t>gangguan</a:t>
            </a:r>
            <a:r>
              <a:rPr lang="en-US" sz="2800" dirty="0">
                <a:solidFill>
                  <a:srgbClr val="000000"/>
                </a:solidFill>
                <a:cs typeface="Calibri"/>
              </a:rPr>
              <a:t> </a:t>
            </a:r>
            <a:r>
              <a:rPr lang="en-US" sz="2800" dirty="0" err="1">
                <a:solidFill>
                  <a:srgbClr val="FFFFFF"/>
                </a:solidFill>
                <a:cs typeface="Calibri"/>
              </a:rPr>
              <a:t>jiwa</a:t>
            </a:r>
            <a:r>
              <a:rPr lang="en-US" sz="2800" dirty="0">
                <a:solidFill>
                  <a:srgbClr val="FFFFFF"/>
                </a:solidFill>
                <a:cs typeface="Calibri"/>
              </a:rPr>
              <a:t> </a:t>
            </a:r>
            <a:r>
              <a:rPr lang="en-US" sz="2800" dirty="0" err="1">
                <a:solidFill>
                  <a:srgbClr val="FFFFFF"/>
                </a:solidFill>
                <a:cs typeface="Calibri"/>
              </a:rPr>
              <a:t>berat</a:t>
            </a:r>
            <a:r>
              <a:rPr lang="en-US" sz="2800" dirty="0">
                <a:solidFill>
                  <a:srgbClr val="FFFFFF"/>
                </a:solidFill>
                <a:cs typeface="Calibri"/>
              </a:rPr>
              <a:t>/</a:t>
            </a:r>
            <a:r>
              <a:rPr lang="en-US" sz="2800" dirty="0" err="1">
                <a:solidFill>
                  <a:srgbClr val="FFFFFF"/>
                </a:solidFill>
                <a:cs typeface="Calibri"/>
              </a:rPr>
              <a:t>psikotik</a:t>
            </a:r>
            <a:r>
              <a:rPr lang="en-US" sz="2800" dirty="0">
                <a:solidFill>
                  <a:srgbClr val="FFFFFF"/>
                </a:solidFill>
                <a:cs typeface="Calibri"/>
              </a:rPr>
              <a:t>.</a:t>
            </a:r>
          </a:p>
          <a:p>
            <a:pPr marL="0" indent="0">
              <a:buNone/>
            </a:pPr>
            <a:r>
              <a:rPr lang="en-US" sz="2800" dirty="0">
                <a:solidFill>
                  <a:srgbClr val="000000"/>
                </a:solidFill>
                <a:cs typeface="Calibri"/>
              </a:rPr>
              <a:t>       3.  </a:t>
            </a:r>
            <a:r>
              <a:rPr lang="en-US" sz="2800" dirty="0" err="1">
                <a:solidFill>
                  <a:srgbClr val="000000"/>
                </a:solidFill>
                <a:cs typeface="Calibri"/>
              </a:rPr>
              <a:t>Menyebabkan</a:t>
            </a:r>
            <a:r>
              <a:rPr lang="en-US" sz="2800" dirty="0">
                <a:solidFill>
                  <a:srgbClr val="000000"/>
                </a:solidFill>
                <a:cs typeface="Calibri"/>
              </a:rPr>
              <a:t> </a:t>
            </a:r>
            <a:r>
              <a:rPr lang="en-US" sz="2800" dirty="0" err="1">
                <a:solidFill>
                  <a:srgbClr val="000000"/>
                </a:solidFill>
                <a:cs typeface="Calibri"/>
              </a:rPr>
              <a:t>bunuh</a:t>
            </a:r>
            <a:r>
              <a:rPr lang="en-US" sz="2800" dirty="0">
                <a:solidFill>
                  <a:srgbClr val="000000"/>
                </a:solidFill>
                <a:cs typeface="Calibri"/>
              </a:rPr>
              <a:t> </a:t>
            </a:r>
            <a:r>
              <a:rPr lang="en-US" sz="2800" dirty="0" err="1">
                <a:solidFill>
                  <a:srgbClr val="000000"/>
                </a:solidFill>
                <a:cs typeface="Calibri"/>
              </a:rPr>
              <a:t>diri</a:t>
            </a:r>
            <a:r>
              <a:rPr lang="en-US" sz="2800" dirty="0">
                <a:solidFill>
                  <a:srgbClr val="000000"/>
                </a:solidFill>
                <a:cs typeface="Calibri"/>
              </a:rPr>
              <a:t>.</a:t>
            </a:r>
          </a:p>
          <a:p>
            <a:pPr marL="0" indent="0">
              <a:buNone/>
            </a:pPr>
            <a:r>
              <a:rPr lang="en-US" sz="2800" dirty="0">
                <a:solidFill>
                  <a:srgbClr val="000000"/>
                </a:solidFill>
                <a:cs typeface="Calibri"/>
              </a:rPr>
              <a:t>       4.  </a:t>
            </a:r>
            <a:r>
              <a:rPr lang="en-US" sz="2800" dirty="0" err="1">
                <a:solidFill>
                  <a:srgbClr val="000000"/>
                </a:solidFill>
                <a:cs typeface="Calibri"/>
              </a:rPr>
              <a:t>Melakukan</a:t>
            </a:r>
            <a:r>
              <a:rPr lang="en-US" sz="2800" dirty="0">
                <a:solidFill>
                  <a:srgbClr val="000000"/>
                </a:solidFill>
                <a:cs typeface="Calibri"/>
              </a:rPr>
              <a:t> </a:t>
            </a:r>
            <a:r>
              <a:rPr lang="en-US" sz="2800" dirty="0" err="1">
                <a:solidFill>
                  <a:srgbClr val="000000"/>
                </a:solidFill>
                <a:cs typeface="Calibri"/>
              </a:rPr>
              <a:t>tindakan</a:t>
            </a:r>
            <a:r>
              <a:rPr lang="en-US" sz="2800" dirty="0">
                <a:solidFill>
                  <a:srgbClr val="000000"/>
                </a:solidFill>
                <a:cs typeface="Calibri"/>
              </a:rPr>
              <a:t> </a:t>
            </a:r>
            <a:r>
              <a:rPr lang="en-US" sz="2800" dirty="0" err="1">
                <a:solidFill>
                  <a:srgbClr val="000000"/>
                </a:solidFill>
                <a:cs typeface="Calibri"/>
              </a:rPr>
              <a:t>kejahatan</a:t>
            </a:r>
            <a:r>
              <a:rPr lang="en-US" sz="2800" dirty="0">
                <a:solidFill>
                  <a:srgbClr val="000000"/>
                </a:solidFill>
                <a:cs typeface="Calibri"/>
              </a:rPr>
              <a:t>, </a:t>
            </a:r>
            <a:r>
              <a:rPr lang="en-US" sz="2800" dirty="0" err="1">
                <a:solidFill>
                  <a:srgbClr val="000000"/>
                </a:solidFill>
                <a:cs typeface="Calibri"/>
              </a:rPr>
              <a:t>kekerasan</a:t>
            </a:r>
            <a:r>
              <a:rPr lang="en-US" sz="2800" dirty="0">
                <a:solidFill>
                  <a:srgbClr val="000000"/>
                </a:solidFill>
                <a:cs typeface="Calibri"/>
              </a:rPr>
              <a:t>  	</a:t>
            </a:r>
            <a:r>
              <a:rPr lang="en-US" sz="2800" dirty="0" err="1">
                <a:solidFill>
                  <a:srgbClr val="000000"/>
                </a:solidFill>
                <a:cs typeface="Calibri"/>
              </a:rPr>
              <a:t>dan</a:t>
            </a:r>
            <a:r>
              <a:rPr lang="en-US" sz="2800" dirty="0">
                <a:solidFill>
                  <a:srgbClr val="000000"/>
                </a:solidFill>
                <a:cs typeface="Calibri"/>
              </a:rPr>
              <a:t> </a:t>
            </a:r>
            <a:r>
              <a:rPr lang="en-US" sz="2800" dirty="0" err="1">
                <a:solidFill>
                  <a:srgbClr val="000000"/>
                </a:solidFill>
                <a:cs typeface="Calibri"/>
              </a:rPr>
              <a:t>pengrusakan</a:t>
            </a:r>
            <a:r>
              <a:rPr lang="en-US" sz="2800" dirty="0">
                <a:solidFill>
                  <a:srgbClr val="000000"/>
                </a:solidFill>
                <a:cs typeface="Calibri"/>
              </a:rPr>
              <a:t>, </a:t>
            </a:r>
            <a:r>
              <a:rPr lang="en-US" sz="2800" dirty="0" err="1">
                <a:solidFill>
                  <a:srgbClr val="000000"/>
                </a:solidFill>
                <a:cs typeface="Calibri"/>
              </a:rPr>
              <a:t>tidak</a:t>
            </a:r>
            <a:r>
              <a:rPr lang="en-US" sz="2800" dirty="0">
                <a:solidFill>
                  <a:srgbClr val="000000"/>
                </a:solidFill>
                <a:cs typeface="Calibri"/>
              </a:rPr>
              <a:t> </a:t>
            </a:r>
            <a:r>
              <a:rPr lang="en-US" sz="2800" dirty="0" err="1">
                <a:solidFill>
                  <a:srgbClr val="000000"/>
                </a:solidFill>
                <a:cs typeface="Calibri"/>
              </a:rPr>
              <a:t>ragu</a:t>
            </a:r>
            <a:r>
              <a:rPr lang="en-US" sz="2800" dirty="0">
                <a:solidFill>
                  <a:srgbClr val="000000"/>
                </a:solidFill>
                <a:cs typeface="Calibri"/>
              </a:rPr>
              <a:t> </a:t>
            </a:r>
            <a:r>
              <a:rPr lang="en-US" sz="2800" dirty="0" err="1">
                <a:solidFill>
                  <a:srgbClr val="000000"/>
                </a:solidFill>
                <a:cs typeface="Calibri"/>
              </a:rPr>
              <a:t>melakukan</a:t>
            </a:r>
            <a:r>
              <a:rPr lang="en-US" sz="2800" dirty="0">
                <a:solidFill>
                  <a:srgbClr val="000000"/>
                </a:solidFill>
                <a:cs typeface="Calibri"/>
              </a:rPr>
              <a:t> </a:t>
            </a:r>
            <a:r>
              <a:rPr lang="en-US" sz="2800" dirty="0" err="1">
                <a:solidFill>
                  <a:srgbClr val="000000"/>
                </a:solidFill>
                <a:cs typeface="Calibri"/>
              </a:rPr>
              <a:t>seks</a:t>
            </a:r>
            <a:r>
              <a:rPr lang="en-US" sz="2800" dirty="0">
                <a:solidFill>
                  <a:srgbClr val="000000"/>
                </a:solidFill>
                <a:cs typeface="Calibri"/>
              </a:rPr>
              <a:t> </a:t>
            </a:r>
          </a:p>
          <a:p>
            <a:pPr marL="0" indent="0">
              <a:buNone/>
            </a:pPr>
            <a:r>
              <a:rPr lang="en-US" sz="2800" dirty="0">
                <a:solidFill>
                  <a:srgbClr val="000000"/>
                </a:solidFill>
                <a:cs typeface="Calibri"/>
              </a:rPr>
              <a:t>            </a:t>
            </a:r>
            <a:r>
              <a:rPr lang="en-US" sz="2800" dirty="0" err="1">
                <a:solidFill>
                  <a:srgbClr val="000000"/>
                </a:solidFill>
                <a:cs typeface="Calibri"/>
              </a:rPr>
              <a:t>bebas</a:t>
            </a:r>
            <a:r>
              <a:rPr lang="en-US" sz="2800" dirty="0">
                <a:solidFill>
                  <a:srgbClr val="000000"/>
                </a:solidFill>
                <a:cs typeface="Calibri"/>
              </a:rPr>
              <a:t>, </a:t>
            </a:r>
            <a:r>
              <a:rPr lang="en-US" sz="2800" dirty="0" err="1">
                <a:solidFill>
                  <a:srgbClr val="000000"/>
                </a:solidFill>
                <a:cs typeface="Calibri"/>
              </a:rPr>
              <a:t>karena</a:t>
            </a:r>
            <a:r>
              <a:rPr lang="en-US" sz="2800" dirty="0">
                <a:solidFill>
                  <a:srgbClr val="000000"/>
                </a:solidFill>
                <a:cs typeface="Calibri"/>
              </a:rPr>
              <a:t> </a:t>
            </a:r>
            <a:r>
              <a:rPr lang="en-US" sz="2800" dirty="0" err="1">
                <a:solidFill>
                  <a:srgbClr val="000000"/>
                </a:solidFill>
                <a:cs typeface="Calibri"/>
              </a:rPr>
              <a:t>lupa</a:t>
            </a:r>
            <a:r>
              <a:rPr lang="en-US" sz="2800" dirty="0">
                <a:solidFill>
                  <a:srgbClr val="000000"/>
                </a:solidFill>
                <a:cs typeface="Calibri"/>
              </a:rPr>
              <a:t> </a:t>
            </a:r>
            <a:r>
              <a:rPr lang="en-US" sz="2800" dirty="0" err="1">
                <a:solidFill>
                  <a:srgbClr val="000000"/>
                </a:solidFill>
                <a:cs typeface="Calibri"/>
              </a:rPr>
              <a:t>pada</a:t>
            </a:r>
            <a:r>
              <a:rPr lang="en-US" sz="2800" dirty="0">
                <a:solidFill>
                  <a:srgbClr val="000000"/>
                </a:solidFill>
                <a:cs typeface="Calibri"/>
              </a:rPr>
              <a:t> </a:t>
            </a:r>
            <a:r>
              <a:rPr lang="en-US" sz="2800" dirty="0" err="1">
                <a:solidFill>
                  <a:srgbClr val="000000"/>
                </a:solidFill>
                <a:cs typeface="Calibri"/>
              </a:rPr>
              <a:t>norma</a:t>
            </a:r>
            <a:r>
              <a:rPr lang="en-US" sz="2800" dirty="0">
                <a:solidFill>
                  <a:srgbClr val="000000"/>
                </a:solidFill>
                <a:cs typeface="Calibri"/>
              </a:rPr>
              <a:t> </a:t>
            </a:r>
            <a:r>
              <a:rPr lang="en-US" sz="2800" dirty="0" err="1">
                <a:solidFill>
                  <a:srgbClr val="000000"/>
                </a:solidFill>
                <a:cs typeface="Calibri"/>
              </a:rPr>
              <a:t>dan</a:t>
            </a:r>
            <a:r>
              <a:rPr lang="en-US" sz="2800" dirty="0">
                <a:solidFill>
                  <a:srgbClr val="000000"/>
                </a:solidFill>
                <a:cs typeface="Calibri"/>
              </a:rPr>
              <a:t> agama.</a:t>
            </a:r>
          </a:p>
          <a:p>
            <a:r>
              <a:rPr lang="en-US" sz="2800" dirty="0" err="1">
                <a:solidFill>
                  <a:srgbClr val="000000"/>
                </a:solidFill>
                <a:cs typeface="Calibri"/>
              </a:rPr>
              <a:t>Efek</a:t>
            </a:r>
            <a:r>
              <a:rPr lang="en-US" sz="2800" dirty="0">
                <a:solidFill>
                  <a:srgbClr val="000000"/>
                </a:solidFill>
                <a:cs typeface="Calibri"/>
              </a:rPr>
              <a:t> </a:t>
            </a:r>
            <a:r>
              <a:rPr lang="en-US" sz="2800" dirty="0" err="1">
                <a:solidFill>
                  <a:srgbClr val="000000"/>
                </a:solidFill>
                <a:cs typeface="Calibri"/>
              </a:rPr>
              <a:t>depresi</a:t>
            </a:r>
            <a:r>
              <a:rPr lang="en-US" sz="2800" dirty="0">
                <a:solidFill>
                  <a:srgbClr val="000000"/>
                </a:solidFill>
                <a:cs typeface="Calibri"/>
              </a:rPr>
              <a:t> </a:t>
            </a:r>
            <a:r>
              <a:rPr lang="en-US" sz="2800" dirty="0" err="1">
                <a:solidFill>
                  <a:srgbClr val="000000"/>
                </a:solidFill>
                <a:cs typeface="Calibri"/>
              </a:rPr>
              <a:t>dapat</a:t>
            </a:r>
            <a:r>
              <a:rPr lang="en-US" sz="2800" dirty="0">
                <a:solidFill>
                  <a:srgbClr val="000000"/>
                </a:solidFill>
                <a:cs typeface="Calibri"/>
              </a:rPr>
              <a:t> </a:t>
            </a:r>
            <a:r>
              <a:rPr lang="en-US" sz="2800" dirty="0" err="1">
                <a:solidFill>
                  <a:srgbClr val="000000"/>
                </a:solidFill>
                <a:cs typeface="Calibri"/>
              </a:rPr>
              <a:t>timbul</a:t>
            </a:r>
            <a:r>
              <a:rPr lang="en-US" sz="2800" dirty="0">
                <a:solidFill>
                  <a:srgbClr val="000000"/>
                </a:solidFill>
                <a:cs typeface="Calibri"/>
              </a:rPr>
              <a:t> </a:t>
            </a:r>
            <a:r>
              <a:rPr lang="en-US" sz="2800" dirty="0" err="1">
                <a:solidFill>
                  <a:srgbClr val="000000"/>
                </a:solidFill>
                <a:cs typeface="Calibri"/>
              </a:rPr>
              <a:t>akibat</a:t>
            </a:r>
            <a:r>
              <a:rPr lang="en-US" sz="2800" dirty="0">
                <a:solidFill>
                  <a:srgbClr val="000000"/>
                </a:solidFill>
                <a:cs typeface="Calibri"/>
              </a:rPr>
              <a:t> </a:t>
            </a:r>
            <a:r>
              <a:rPr lang="en-US" sz="2800" dirty="0" err="1">
                <a:solidFill>
                  <a:srgbClr val="000000"/>
                </a:solidFill>
                <a:cs typeface="Calibri"/>
              </a:rPr>
              <a:t>kecaman</a:t>
            </a:r>
            <a:r>
              <a:rPr lang="en-US" sz="2800" dirty="0">
                <a:solidFill>
                  <a:srgbClr val="000000"/>
                </a:solidFill>
                <a:cs typeface="Calibri"/>
              </a:rPr>
              <a:t> </a:t>
            </a:r>
            <a:r>
              <a:rPr lang="en-US" sz="2800" dirty="0" err="1">
                <a:solidFill>
                  <a:srgbClr val="000000"/>
                </a:solidFill>
                <a:cs typeface="Calibri"/>
              </a:rPr>
              <a:t>keluarga</a:t>
            </a:r>
            <a:r>
              <a:rPr lang="en-US" sz="2800" dirty="0">
                <a:solidFill>
                  <a:srgbClr val="000000"/>
                </a:solidFill>
                <a:cs typeface="Calibri"/>
              </a:rPr>
              <a:t>, </a:t>
            </a:r>
            <a:r>
              <a:rPr lang="en-US" sz="2800" dirty="0" err="1">
                <a:solidFill>
                  <a:srgbClr val="000000"/>
                </a:solidFill>
                <a:cs typeface="Calibri"/>
              </a:rPr>
              <a:t>teman</a:t>
            </a:r>
            <a:r>
              <a:rPr lang="en-US" sz="2800" dirty="0">
                <a:solidFill>
                  <a:srgbClr val="000000"/>
                </a:solidFill>
                <a:cs typeface="Calibri"/>
              </a:rPr>
              <a:t> </a:t>
            </a:r>
            <a:r>
              <a:rPr lang="en-US" sz="2800" dirty="0" err="1">
                <a:solidFill>
                  <a:srgbClr val="000000"/>
                </a:solidFill>
                <a:cs typeface="Calibri"/>
              </a:rPr>
              <a:t>dan</a:t>
            </a:r>
            <a:r>
              <a:rPr lang="en-US" sz="2800" dirty="0">
                <a:solidFill>
                  <a:srgbClr val="000000"/>
                </a:solidFill>
                <a:cs typeface="Calibri"/>
              </a:rPr>
              <a:t> </a:t>
            </a:r>
            <a:r>
              <a:rPr lang="en-US" sz="2800" dirty="0" err="1">
                <a:solidFill>
                  <a:srgbClr val="000000"/>
                </a:solidFill>
                <a:cs typeface="Calibri"/>
              </a:rPr>
              <a:t>masyarakat</a:t>
            </a:r>
            <a:r>
              <a:rPr lang="en-US" sz="2800" dirty="0">
                <a:solidFill>
                  <a:srgbClr val="000000"/>
                </a:solidFill>
                <a:cs typeface="Calibri"/>
              </a:rPr>
              <a:t>, </a:t>
            </a:r>
            <a:r>
              <a:rPr lang="en-US" sz="2800" dirty="0" err="1">
                <a:solidFill>
                  <a:srgbClr val="000000"/>
                </a:solidFill>
                <a:cs typeface="Calibri"/>
              </a:rPr>
              <a:t>atau</a:t>
            </a:r>
            <a:r>
              <a:rPr lang="en-US" sz="2800" dirty="0">
                <a:solidFill>
                  <a:srgbClr val="000000"/>
                </a:solidFill>
                <a:cs typeface="Calibri"/>
              </a:rPr>
              <a:t> </a:t>
            </a:r>
            <a:r>
              <a:rPr lang="en-US" sz="2800" dirty="0" err="1">
                <a:solidFill>
                  <a:srgbClr val="000000"/>
                </a:solidFill>
                <a:cs typeface="Calibri"/>
              </a:rPr>
              <a:t>kegagalan</a:t>
            </a:r>
            <a:r>
              <a:rPr lang="en-US" sz="2800" dirty="0">
                <a:solidFill>
                  <a:srgbClr val="000000"/>
                </a:solidFill>
                <a:cs typeface="Calibri"/>
              </a:rPr>
              <a:t> </a:t>
            </a:r>
            <a:r>
              <a:rPr lang="en-US" sz="2800" dirty="0" err="1">
                <a:solidFill>
                  <a:srgbClr val="000000"/>
                </a:solidFill>
                <a:cs typeface="Calibri"/>
              </a:rPr>
              <a:t>dalam</a:t>
            </a:r>
            <a:r>
              <a:rPr lang="en-US" sz="2800" dirty="0">
                <a:solidFill>
                  <a:srgbClr val="000000"/>
                </a:solidFill>
                <a:cs typeface="Calibri"/>
              </a:rPr>
              <a:t> </a:t>
            </a:r>
            <a:r>
              <a:rPr lang="en-US" sz="2800" dirty="0" err="1">
                <a:solidFill>
                  <a:srgbClr val="000000"/>
                </a:solidFill>
                <a:cs typeface="Calibri"/>
              </a:rPr>
              <a:t>mencoba</a:t>
            </a:r>
            <a:r>
              <a:rPr lang="en-US" sz="2800" dirty="0">
                <a:solidFill>
                  <a:srgbClr val="000000"/>
                </a:solidFill>
                <a:cs typeface="Calibri"/>
              </a:rPr>
              <a:t> </a:t>
            </a:r>
            <a:r>
              <a:rPr lang="en-US" sz="2800" dirty="0" err="1">
                <a:solidFill>
                  <a:srgbClr val="000000"/>
                </a:solidFill>
                <a:cs typeface="Calibri"/>
              </a:rPr>
              <a:t>berhenti</a:t>
            </a:r>
            <a:r>
              <a:rPr lang="en-US" sz="2800" dirty="0">
                <a:solidFill>
                  <a:srgbClr val="000000"/>
                </a:solidFill>
                <a:cs typeface="Calibri"/>
              </a:rPr>
              <a:t> </a:t>
            </a:r>
            <a:r>
              <a:rPr lang="en-US" sz="2800" dirty="0" err="1">
                <a:solidFill>
                  <a:srgbClr val="000000"/>
                </a:solidFill>
                <a:cs typeface="Calibri"/>
              </a:rPr>
              <a:t>menyalah-gunakan</a:t>
            </a:r>
            <a:r>
              <a:rPr lang="en-US" sz="2800" dirty="0">
                <a:solidFill>
                  <a:srgbClr val="000000"/>
                </a:solidFill>
                <a:cs typeface="Calibri"/>
              </a:rPr>
              <a:t> </a:t>
            </a:r>
            <a:r>
              <a:rPr lang="en-US" sz="2800" dirty="0" err="1">
                <a:solidFill>
                  <a:srgbClr val="000000"/>
                </a:solidFill>
                <a:cs typeface="Calibri"/>
              </a:rPr>
              <a:t>narkoba</a:t>
            </a:r>
            <a:r>
              <a:rPr lang="en-US" sz="2800" dirty="0">
                <a:solidFill>
                  <a:srgbClr val="000000"/>
                </a:solidFill>
                <a:cs typeface="Calibri"/>
              </a:rPr>
              <a:t>.</a:t>
            </a:r>
          </a:p>
        </p:txBody>
      </p:sp>
      <p:pic>
        <p:nvPicPr>
          <p:cNvPr id="7" name="Picture 6" descr="article-2416586-04FBEC750000044D-896_634x45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7449" y="5452535"/>
            <a:ext cx="4469525" cy="1388532"/>
          </a:xfrm>
          <a:prstGeom prst="rect">
            <a:avLst/>
          </a:prstGeom>
        </p:spPr>
      </p:pic>
      <p:pic>
        <p:nvPicPr>
          <p:cNvPr id="8" name="Picture 2" descr="sakaw.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7815" y="5452535"/>
            <a:ext cx="4189634" cy="13885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4405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a:spLocks noGrp="1"/>
          </p:cNvSpPr>
          <p:nvPr>
            <p:ph idx="1"/>
          </p:nvPr>
        </p:nvSpPr>
        <p:spPr>
          <a:xfrm>
            <a:off x="872067" y="1282604"/>
            <a:ext cx="7408333" cy="4890030"/>
          </a:xfrm>
        </p:spPr>
        <p:txBody>
          <a:bodyPr>
            <a:normAutofit lnSpcReduction="10000"/>
          </a:bodyPr>
          <a:lstStyle/>
          <a:p>
            <a:r>
              <a:rPr lang="en-US" sz="2800" dirty="0">
                <a:solidFill>
                  <a:srgbClr val="FFFFFF"/>
                </a:solidFill>
                <a:cs typeface="Calibri"/>
              </a:rPr>
              <a:t>Orang normal yang </a:t>
            </a:r>
            <a:r>
              <a:rPr lang="en-US" sz="2800" dirty="0" err="1">
                <a:solidFill>
                  <a:srgbClr val="FFFFFF"/>
                </a:solidFill>
                <a:cs typeface="Calibri"/>
              </a:rPr>
              <a:t>depresi</a:t>
            </a:r>
            <a:r>
              <a:rPr lang="en-US" sz="2800" dirty="0">
                <a:solidFill>
                  <a:srgbClr val="FFFFFF"/>
                </a:solidFill>
                <a:cs typeface="Calibri"/>
              </a:rPr>
              <a:t> </a:t>
            </a:r>
            <a:r>
              <a:rPr lang="en-US" sz="2800" dirty="0" err="1">
                <a:solidFill>
                  <a:srgbClr val="FFFFFF"/>
                </a:solidFill>
                <a:cs typeface="Calibri"/>
              </a:rPr>
              <a:t>dapat</a:t>
            </a:r>
            <a:r>
              <a:rPr lang="en-US" sz="2800" dirty="0">
                <a:solidFill>
                  <a:srgbClr val="FFFFFF"/>
                </a:solidFill>
                <a:cs typeface="Calibri"/>
              </a:rPr>
              <a:t> </a:t>
            </a:r>
            <a:r>
              <a:rPr lang="en-US" sz="2800" dirty="0" err="1">
                <a:solidFill>
                  <a:srgbClr val="FFFFFF"/>
                </a:solidFill>
                <a:cs typeface="Calibri"/>
              </a:rPr>
              <a:t>menjadi</a:t>
            </a:r>
            <a:r>
              <a:rPr lang="en-US" sz="2800" dirty="0">
                <a:solidFill>
                  <a:srgbClr val="FFFFFF"/>
                </a:solidFill>
                <a:cs typeface="Calibri"/>
              </a:rPr>
              <a:t> </a:t>
            </a:r>
            <a:r>
              <a:rPr lang="en-US" sz="2800" dirty="0" err="1">
                <a:solidFill>
                  <a:srgbClr val="000000"/>
                </a:solidFill>
                <a:cs typeface="Calibri"/>
              </a:rPr>
              <a:t>penyalah-guna</a:t>
            </a:r>
            <a:r>
              <a:rPr lang="en-US" sz="2800" dirty="0">
                <a:solidFill>
                  <a:srgbClr val="000000"/>
                </a:solidFill>
                <a:cs typeface="Calibri"/>
              </a:rPr>
              <a:t> </a:t>
            </a:r>
            <a:r>
              <a:rPr lang="en-US" sz="2800" dirty="0" err="1">
                <a:solidFill>
                  <a:srgbClr val="000000"/>
                </a:solidFill>
                <a:cs typeface="Calibri"/>
              </a:rPr>
              <a:t>narkoba</a:t>
            </a:r>
            <a:r>
              <a:rPr lang="en-US" sz="2800" dirty="0">
                <a:solidFill>
                  <a:srgbClr val="000000"/>
                </a:solidFill>
                <a:cs typeface="Calibri"/>
              </a:rPr>
              <a:t> </a:t>
            </a:r>
            <a:r>
              <a:rPr lang="en-US" sz="2800" dirty="0" err="1">
                <a:solidFill>
                  <a:srgbClr val="FFFFFF"/>
                </a:solidFill>
                <a:cs typeface="Calibri"/>
              </a:rPr>
              <a:t>karena</a:t>
            </a:r>
            <a:r>
              <a:rPr lang="en-US" sz="2800" dirty="0">
                <a:solidFill>
                  <a:srgbClr val="FFFFFF"/>
                </a:solidFill>
                <a:cs typeface="Calibri"/>
              </a:rPr>
              <a:t> </a:t>
            </a:r>
            <a:r>
              <a:rPr lang="en-US" sz="2800" dirty="0" err="1">
                <a:solidFill>
                  <a:srgbClr val="FFFFFF"/>
                </a:solidFill>
                <a:cs typeface="Calibri"/>
              </a:rPr>
              <a:t>mereka</a:t>
            </a:r>
            <a:r>
              <a:rPr lang="en-US" sz="2800" dirty="0">
                <a:solidFill>
                  <a:srgbClr val="000000"/>
                </a:solidFill>
                <a:cs typeface="Calibri"/>
              </a:rPr>
              <a:t> </a:t>
            </a:r>
            <a:r>
              <a:rPr lang="en-US" sz="2800" dirty="0" err="1">
                <a:solidFill>
                  <a:srgbClr val="000000"/>
                </a:solidFill>
                <a:cs typeface="Calibri"/>
              </a:rPr>
              <a:t>berpikir</a:t>
            </a:r>
            <a:r>
              <a:rPr lang="en-US" sz="2800" dirty="0">
                <a:solidFill>
                  <a:srgbClr val="000000"/>
                </a:solidFill>
                <a:cs typeface="Calibri"/>
              </a:rPr>
              <a:t> </a:t>
            </a:r>
            <a:r>
              <a:rPr lang="en-US" sz="2800" dirty="0" err="1">
                <a:solidFill>
                  <a:srgbClr val="000000"/>
                </a:solidFill>
                <a:cs typeface="Calibri"/>
              </a:rPr>
              <a:t>bahwa</a:t>
            </a:r>
            <a:r>
              <a:rPr lang="en-US" sz="2800" dirty="0">
                <a:solidFill>
                  <a:srgbClr val="000000"/>
                </a:solidFill>
                <a:cs typeface="Calibri"/>
              </a:rPr>
              <a:t> </a:t>
            </a:r>
            <a:r>
              <a:rPr lang="en-US" sz="2800" dirty="0" err="1">
                <a:solidFill>
                  <a:srgbClr val="000000"/>
                </a:solidFill>
                <a:cs typeface="Calibri"/>
              </a:rPr>
              <a:t>narkoba</a:t>
            </a:r>
            <a:r>
              <a:rPr lang="en-US" sz="2800" dirty="0">
                <a:solidFill>
                  <a:srgbClr val="000000"/>
                </a:solidFill>
                <a:cs typeface="Calibri"/>
              </a:rPr>
              <a:t> </a:t>
            </a:r>
            <a:r>
              <a:rPr lang="en-US" sz="2800" dirty="0" err="1">
                <a:solidFill>
                  <a:srgbClr val="000000"/>
                </a:solidFill>
                <a:cs typeface="Calibri"/>
              </a:rPr>
              <a:t>dapat</a:t>
            </a:r>
            <a:r>
              <a:rPr lang="en-US" sz="2800" dirty="0">
                <a:solidFill>
                  <a:srgbClr val="000000"/>
                </a:solidFill>
                <a:cs typeface="Calibri"/>
              </a:rPr>
              <a:t> </a:t>
            </a:r>
            <a:r>
              <a:rPr lang="en-US" sz="2800" dirty="0" err="1">
                <a:solidFill>
                  <a:srgbClr val="000000"/>
                </a:solidFill>
                <a:cs typeface="Calibri"/>
              </a:rPr>
              <a:t>mengatasi</a:t>
            </a:r>
            <a:r>
              <a:rPr lang="en-US" sz="2800" dirty="0">
                <a:solidFill>
                  <a:srgbClr val="000000"/>
                </a:solidFill>
                <a:cs typeface="Calibri"/>
              </a:rPr>
              <a:t> </a:t>
            </a:r>
            <a:r>
              <a:rPr lang="en-US" sz="2800" dirty="0" err="1">
                <a:solidFill>
                  <a:srgbClr val="000000"/>
                </a:solidFill>
                <a:cs typeface="Calibri"/>
              </a:rPr>
              <a:t>permasalahan</a:t>
            </a:r>
            <a:r>
              <a:rPr lang="en-US" sz="2800" dirty="0">
                <a:solidFill>
                  <a:srgbClr val="000000"/>
                </a:solidFill>
                <a:cs typeface="Calibri"/>
              </a:rPr>
              <a:t> </a:t>
            </a:r>
            <a:r>
              <a:rPr lang="en-US" sz="2800" dirty="0" err="1">
                <a:solidFill>
                  <a:srgbClr val="000000"/>
                </a:solidFill>
                <a:cs typeface="Calibri"/>
              </a:rPr>
              <a:t>dan</a:t>
            </a:r>
            <a:r>
              <a:rPr lang="en-US" sz="2800" dirty="0">
                <a:solidFill>
                  <a:srgbClr val="000000"/>
                </a:solidFill>
                <a:cs typeface="Calibri"/>
              </a:rPr>
              <a:t> </a:t>
            </a:r>
            <a:r>
              <a:rPr lang="en-US" sz="2800" dirty="0" err="1">
                <a:solidFill>
                  <a:srgbClr val="000000"/>
                </a:solidFill>
                <a:cs typeface="Calibri"/>
              </a:rPr>
              <a:t>melupakan</a:t>
            </a:r>
            <a:r>
              <a:rPr lang="en-US" sz="2800" dirty="0">
                <a:solidFill>
                  <a:srgbClr val="000000"/>
                </a:solidFill>
                <a:cs typeface="Calibri"/>
              </a:rPr>
              <a:t> </a:t>
            </a:r>
            <a:r>
              <a:rPr lang="en-US" sz="2800" dirty="0" err="1">
                <a:solidFill>
                  <a:srgbClr val="000000"/>
                </a:solidFill>
                <a:cs typeface="Calibri"/>
              </a:rPr>
              <a:t>masalah</a:t>
            </a:r>
            <a:r>
              <a:rPr lang="en-US" sz="2800" dirty="0">
                <a:solidFill>
                  <a:srgbClr val="000000"/>
                </a:solidFill>
                <a:cs typeface="Calibri"/>
              </a:rPr>
              <a:t> yang </a:t>
            </a:r>
            <a:r>
              <a:rPr lang="en-US" sz="2800" dirty="0" err="1">
                <a:solidFill>
                  <a:srgbClr val="000000"/>
                </a:solidFill>
                <a:cs typeface="Calibri"/>
              </a:rPr>
              <a:t>dihadapi</a:t>
            </a:r>
            <a:r>
              <a:rPr lang="en-US" sz="2800" dirty="0">
                <a:solidFill>
                  <a:srgbClr val="000000"/>
                </a:solidFill>
                <a:cs typeface="Calibri"/>
              </a:rPr>
              <a:t> </a:t>
            </a:r>
            <a:r>
              <a:rPr lang="en-US" sz="2800" dirty="0" err="1">
                <a:solidFill>
                  <a:srgbClr val="000000"/>
                </a:solidFill>
                <a:cs typeface="Calibri"/>
              </a:rPr>
              <a:t>dirinya</a:t>
            </a:r>
            <a:r>
              <a:rPr lang="en-US" sz="2800" dirty="0">
                <a:solidFill>
                  <a:srgbClr val="000000"/>
                </a:solidFill>
                <a:cs typeface="Calibri"/>
              </a:rPr>
              <a:t>, </a:t>
            </a:r>
            <a:r>
              <a:rPr lang="en-US" sz="2800" dirty="0" err="1">
                <a:solidFill>
                  <a:srgbClr val="000000"/>
                </a:solidFill>
                <a:cs typeface="Calibri"/>
              </a:rPr>
              <a:t>tapi</a:t>
            </a:r>
            <a:r>
              <a:rPr lang="en-US" sz="2800" dirty="0">
                <a:solidFill>
                  <a:srgbClr val="000000"/>
                </a:solidFill>
                <a:cs typeface="Calibri"/>
              </a:rPr>
              <a:t> </a:t>
            </a:r>
            <a:r>
              <a:rPr lang="en-US" sz="2800" dirty="0" err="1">
                <a:solidFill>
                  <a:srgbClr val="000000"/>
                </a:solidFill>
                <a:cs typeface="Calibri"/>
              </a:rPr>
              <a:t>semua</a:t>
            </a:r>
            <a:r>
              <a:rPr lang="en-US" sz="2800" dirty="0">
                <a:solidFill>
                  <a:srgbClr val="000000"/>
                </a:solidFill>
                <a:cs typeface="Calibri"/>
              </a:rPr>
              <a:t> </a:t>
            </a:r>
            <a:r>
              <a:rPr lang="en-US" sz="2800" dirty="0" err="1">
                <a:solidFill>
                  <a:srgbClr val="000000"/>
                </a:solidFill>
                <a:cs typeface="Calibri"/>
              </a:rPr>
              <a:t>ini</a:t>
            </a:r>
            <a:r>
              <a:rPr lang="en-US" sz="2800" dirty="0">
                <a:solidFill>
                  <a:srgbClr val="000000"/>
                </a:solidFill>
                <a:cs typeface="Calibri"/>
              </a:rPr>
              <a:t> </a:t>
            </a:r>
            <a:r>
              <a:rPr lang="en-US" sz="2800" dirty="0" err="1">
                <a:solidFill>
                  <a:srgbClr val="000000"/>
                </a:solidFill>
                <a:cs typeface="Calibri"/>
              </a:rPr>
              <a:t>tidak</a:t>
            </a:r>
            <a:r>
              <a:rPr lang="en-US" sz="2800" dirty="0">
                <a:solidFill>
                  <a:srgbClr val="000000"/>
                </a:solidFill>
                <a:cs typeface="Calibri"/>
              </a:rPr>
              <a:t> </a:t>
            </a:r>
            <a:r>
              <a:rPr lang="en-US" sz="2800" dirty="0" err="1">
                <a:solidFill>
                  <a:srgbClr val="000000"/>
                </a:solidFill>
                <a:cs typeface="Calibri"/>
              </a:rPr>
              <a:t>benar</a:t>
            </a:r>
            <a:r>
              <a:rPr lang="en-US" sz="2800" dirty="0">
                <a:solidFill>
                  <a:srgbClr val="000000"/>
                </a:solidFill>
                <a:cs typeface="Calibri"/>
              </a:rPr>
              <a:t>.</a:t>
            </a:r>
          </a:p>
          <a:p>
            <a:endParaRPr lang="en-US" sz="2800" dirty="0">
              <a:solidFill>
                <a:srgbClr val="000000"/>
              </a:solidFill>
              <a:cs typeface="Calibri"/>
            </a:endParaRPr>
          </a:p>
          <a:p>
            <a:r>
              <a:rPr lang="en-US" sz="2800" dirty="0" err="1">
                <a:solidFill>
                  <a:srgbClr val="000000"/>
                </a:solidFill>
                <a:cs typeface="Calibri"/>
              </a:rPr>
              <a:t>Merubah</a:t>
            </a:r>
            <a:r>
              <a:rPr lang="en-US" sz="2800" dirty="0">
                <a:solidFill>
                  <a:srgbClr val="000000"/>
                </a:solidFill>
                <a:cs typeface="Calibri"/>
              </a:rPr>
              <a:t> </a:t>
            </a:r>
            <a:r>
              <a:rPr lang="en-US" sz="2800" dirty="0" err="1">
                <a:solidFill>
                  <a:srgbClr val="000000"/>
                </a:solidFill>
                <a:cs typeface="Calibri"/>
              </a:rPr>
              <a:t>sikap</a:t>
            </a:r>
            <a:r>
              <a:rPr lang="en-US" sz="2800" dirty="0">
                <a:solidFill>
                  <a:srgbClr val="000000"/>
                </a:solidFill>
                <a:cs typeface="Calibri"/>
              </a:rPr>
              <a:t> </a:t>
            </a:r>
            <a:r>
              <a:rPr lang="en-US" sz="2800" dirty="0" err="1">
                <a:solidFill>
                  <a:srgbClr val="000000"/>
                </a:solidFill>
                <a:cs typeface="Calibri"/>
              </a:rPr>
              <a:t>dan</a:t>
            </a:r>
            <a:r>
              <a:rPr lang="en-US" sz="2800" dirty="0">
                <a:solidFill>
                  <a:srgbClr val="000000"/>
                </a:solidFill>
                <a:cs typeface="Calibri"/>
              </a:rPr>
              <a:t> </a:t>
            </a:r>
            <a:r>
              <a:rPr lang="en-US" sz="2800" dirty="0" err="1">
                <a:solidFill>
                  <a:srgbClr val="000000"/>
                </a:solidFill>
                <a:cs typeface="Calibri"/>
              </a:rPr>
              <a:t>perilaku</a:t>
            </a:r>
            <a:r>
              <a:rPr lang="en-US" sz="2800" dirty="0">
                <a:solidFill>
                  <a:srgbClr val="000000"/>
                </a:solidFill>
                <a:cs typeface="Calibri"/>
              </a:rPr>
              <a:t> </a:t>
            </a:r>
            <a:r>
              <a:rPr lang="en-US" sz="2800" dirty="0" err="1">
                <a:solidFill>
                  <a:srgbClr val="000000"/>
                </a:solidFill>
                <a:cs typeface="Calibri"/>
              </a:rPr>
              <a:t>secara</a:t>
            </a:r>
            <a:r>
              <a:rPr lang="en-US" sz="2800" dirty="0">
                <a:solidFill>
                  <a:srgbClr val="000000"/>
                </a:solidFill>
                <a:cs typeface="Calibri"/>
              </a:rPr>
              <a:t> </a:t>
            </a:r>
            <a:r>
              <a:rPr lang="en-US" sz="2800" dirty="0" err="1">
                <a:solidFill>
                  <a:srgbClr val="000000"/>
                </a:solidFill>
                <a:cs typeface="Calibri"/>
              </a:rPr>
              <a:t>drastis</a:t>
            </a:r>
            <a:r>
              <a:rPr lang="en-US" sz="2800" dirty="0">
                <a:solidFill>
                  <a:srgbClr val="000000"/>
                </a:solidFill>
                <a:cs typeface="Calibri"/>
              </a:rPr>
              <a:t>, </a:t>
            </a:r>
            <a:r>
              <a:rPr lang="en-US" sz="2800" dirty="0" err="1">
                <a:solidFill>
                  <a:srgbClr val="000000"/>
                </a:solidFill>
                <a:cs typeface="Calibri"/>
              </a:rPr>
              <a:t>karena</a:t>
            </a:r>
            <a:r>
              <a:rPr lang="en-US" sz="2800" dirty="0">
                <a:solidFill>
                  <a:srgbClr val="000000"/>
                </a:solidFill>
                <a:cs typeface="Calibri"/>
              </a:rPr>
              <a:t> </a:t>
            </a:r>
            <a:r>
              <a:rPr lang="en-US" sz="2800" dirty="0" err="1">
                <a:solidFill>
                  <a:srgbClr val="000000"/>
                </a:solidFill>
                <a:cs typeface="Calibri"/>
              </a:rPr>
              <a:t>gangguan</a:t>
            </a:r>
            <a:r>
              <a:rPr lang="en-US" sz="2800" dirty="0">
                <a:solidFill>
                  <a:srgbClr val="000000"/>
                </a:solidFill>
                <a:cs typeface="Calibri"/>
              </a:rPr>
              <a:t> </a:t>
            </a:r>
            <a:r>
              <a:rPr lang="en-US" sz="2800" dirty="0" err="1">
                <a:solidFill>
                  <a:srgbClr val="000000"/>
                </a:solidFill>
                <a:cs typeface="Calibri"/>
              </a:rPr>
              <a:t>depresi</a:t>
            </a:r>
            <a:r>
              <a:rPr lang="en-US" sz="2800" dirty="0">
                <a:solidFill>
                  <a:srgbClr val="000000"/>
                </a:solidFill>
                <a:cs typeface="Calibri"/>
              </a:rPr>
              <a:t> </a:t>
            </a:r>
            <a:r>
              <a:rPr lang="en-US" sz="2800" dirty="0" err="1">
                <a:solidFill>
                  <a:srgbClr val="000000"/>
                </a:solidFill>
                <a:cs typeface="Calibri"/>
              </a:rPr>
              <a:t>daya</a:t>
            </a:r>
            <a:r>
              <a:rPr lang="en-US" sz="2800" dirty="0">
                <a:solidFill>
                  <a:srgbClr val="000000"/>
                </a:solidFill>
                <a:cs typeface="Calibri"/>
              </a:rPr>
              <a:t> </a:t>
            </a:r>
            <a:r>
              <a:rPr lang="en-US" sz="2800" dirty="0" err="1">
                <a:solidFill>
                  <a:srgbClr val="000000"/>
                </a:solidFill>
                <a:cs typeface="Calibri"/>
              </a:rPr>
              <a:t>pikir</a:t>
            </a:r>
            <a:r>
              <a:rPr lang="en-US" sz="2800" dirty="0">
                <a:solidFill>
                  <a:srgbClr val="000000"/>
                </a:solidFill>
                <a:cs typeface="Calibri"/>
              </a:rPr>
              <a:t>, </a:t>
            </a:r>
            <a:r>
              <a:rPr lang="en-US" sz="2800" dirty="0" err="1">
                <a:solidFill>
                  <a:srgbClr val="000000"/>
                </a:solidFill>
                <a:cs typeface="Calibri"/>
              </a:rPr>
              <a:t>kreasi</a:t>
            </a:r>
            <a:r>
              <a:rPr lang="en-US" sz="2800" dirty="0">
                <a:solidFill>
                  <a:srgbClr val="000000"/>
                </a:solidFill>
                <a:cs typeface="Calibri"/>
              </a:rPr>
              <a:t> </a:t>
            </a:r>
            <a:r>
              <a:rPr lang="en-US" sz="2800" dirty="0" err="1">
                <a:solidFill>
                  <a:srgbClr val="000000"/>
                </a:solidFill>
                <a:cs typeface="Calibri"/>
              </a:rPr>
              <a:t>dan</a:t>
            </a:r>
            <a:r>
              <a:rPr lang="en-US" sz="2800" dirty="0">
                <a:solidFill>
                  <a:srgbClr val="000000"/>
                </a:solidFill>
                <a:cs typeface="Calibri"/>
              </a:rPr>
              <a:t> </a:t>
            </a:r>
            <a:r>
              <a:rPr lang="en-US" sz="2800" dirty="0" err="1">
                <a:solidFill>
                  <a:srgbClr val="000000"/>
                </a:solidFill>
                <a:cs typeface="Calibri"/>
              </a:rPr>
              <a:t>emosi</a:t>
            </a:r>
            <a:r>
              <a:rPr lang="en-US" sz="2800" dirty="0">
                <a:solidFill>
                  <a:srgbClr val="000000"/>
                </a:solidFill>
                <a:cs typeface="Calibri"/>
              </a:rPr>
              <a:t>, </a:t>
            </a:r>
            <a:r>
              <a:rPr lang="en-US" sz="2800" dirty="0" err="1">
                <a:solidFill>
                  <a:srgbClr val="000000"/>
                </a:solidFill>
                <a:cs typeface="Calibri"/>
              </a:rPr>
              <a:t>sehingga</a:t>
            </a:r>
            <a:r>
              <a:rPr lang="en-US" sz="2800" dirty="0">
                <a:solidFill>
                  <a:srgbClr val="000000"/>
                </a:solidFill>
                <a:cs typeface="Calibri"/>
              </a:rPr>
              <a:t> </a:t>
            </a:r>
            <a:r>
              <a:rPr lang="en-US" sz="2800" dirty="0" err="1">
                <a:solidFill>
                  <a:srgbClr val="000000"/>
                </a:solidFill>
                <a:cs typeface="Calibri"/>
              </a:rPr>
              <a:t>berperilaku</a:t>
            </a:r>
            <a:r>
              <a:rPr lang="en-US" sz="2800" dirty="0">
                <a:solidFill>
                  <a:srgbClr val="000000"/>
                </a:solidFill>
                <a:cs typeface="Calibri"/>
              </a:rPr>
              <a:t> </a:t>
            </a:r>
            <a:r>
              <a:rPr lang="en-US" sz="2800" dirty="0" err="1">
                <a:solidFill>
                  <a:srgbClr val="000000"/>
                </a:solidFill>
                <a:cs typeface="Calibri"/>
              </a:rPr>
              <a:t>menyimpang</a:t>
            </a:r>
            <a:r>
              <a:rPr lang="en-US" sz="2800" dirty="0">
                <a:solidFill>
                  <a:srgbClr val="000000"/>
                </a:solidFill>
                <a:cs typeface="Calibri"/>
              </a:rPr>
              <a:t> </a:t>
            </a:r>
            <a:r>
              <a:rPr lang="en-US" sz="2800" dirty="0" err="1">
                <a:solidFill>
                  <a:srgbClr val="000000"/>
                </a:solidFill>
                <a:cs typeface="Calibri"/>
              </a:rPr>
              <a:t>dan</a:t>
            </a:r>
            <a:r>
              <a:rPr lang="en-US" sz="2800" dirty="0">
                <a:solidFill>
                  <a:srgbClr val="000000"/>
                </a:solidFill>
                <a:cs typeface="Calibri"/>
              </a:rPr>
              <a:t> </a:t>
            </a:r>
            <a:r>
              <a:rPr lang="en-US" sz="2800" dirty="0" err="1">
                <a:solidFill>
                  <a:srgbClr val="000000"/>
                </a:solidFill>
                <a:cs typeface="Calibri"/>
              </a:rPr>
              <a:t>tidak</a:t>
            </a:r>
            <a:r>
              <a:rPr lang="en-US" sz="2800" dirty="0">
                <a:solidFill>
                  <a:srgbClr val="000000"/>
                </a:solidFill>
                <a:cs typeface="Calibri"/>
              </a:rPr>
              <a:t> </a:t>
            </a:r>
            <a:r>
              <a:rPr lang="en-US" sz="2800" dirty="0" err="1">
                <a:solidFill>
                  <a:srgbClr val="000000"/>
                </a:solidFill>
                <a:cs typeface="Calibri"/>
              </a:rPr>
              <a:t>mampu</a:t>
            </a:r>
            <a:r>
              <a:rPr lang="en-US" sz="2800" dirty="0">
                <a:solidFill>
                  <a:srgbClr val="000000"/>
                </a:solidFill>
                <a:cs typeface="Calibri"/>
              </a:rPr>
              <a:t> </a:t>
            </a:r>
            <a:r>
              <a:rPr lang="en-US" sz="2800" dirty="0" err="1">
                <a:solidFill>
                  <a:srgbClr val="000000"/>
                </a:solidFill>
                <a:cs typeface="Calibri"/>
              </a:rPr>
              <a:t>hidup</a:t>
            </a:r>
            <a:r>
              <a:rPr lang="en-US" sz="2800" dirty="0">
                <a:solidFill>
                  <a:srgbClr val="000000"/>
                </a:solidFill>
                <a:cs typeface="Calibri"/>
              </a:rPr>
              <a:t> </a:t>
            </a:r>
            <a:r>
              <a:rPr lang="en-US" sz="2800" dirty="0" err="1">
                <a:solidFill>
                  <a:srgbClr val="000000"/>
                </a:solidFill>
                <a:cs typeface="Calibri"/>
              </a:rPr>
              <a:t>secara</a:t>
            </a:r>
            <a:r>
              <a:rPr lang="en-US" sz="2800" dirty="0">
                <a:solidFill>
                  <a:srgbClr val="000000"/>
                </a:solidFill>
                <a:cs typeface="Calibri"/>
              </a:rPr>
              <a:t> </a:t>
            </a:r>
            <a:r>
              <a:rPr lang="en-US" sz="2800" dirty="0" err="1">
                <a:solidFill>
                  <a:srgbClr val="000000"/>
                </a:solidFill>
                <a:cs typeface="Calibri"/>
              </a:rPr>
              <a:t>wajar</a:t>
            </a:r>
            <a:r>
              <a:rPr lang="en-US" sz="2800" dirty="0">
                <a:solidFill>
                  <a:srgbClr val="000000"/>
                </a:solidFill>
                <a:cs typeface="Calibri"/>
              </a:rPr>
              <a:t>, </a:t>
            </a:r>
            <a:r>
              <a:rPr lang="en-US" sz="2800" dirty="0" err="1">
                <a:solidFill>
                  <a:srgbClr val="000000"/>
                </a:solidFill>
                <a:cs typeface="Calibri"/>
              </a:rPr>
              <a:t>bahkan</a:t>
            </a:r>
            <a:r>
              <a:rPr lang="en-US" sz="2800" dirty="0">
                <a:solidFill>
                  <a:srgbClr val="000000"/>
                </a:solidFill>
                <a:cs typeface="Calibri"/>
              </a:rPr>
              <a:t> </a:t>
            </a:r>
            <a:r>
              <a:rPr lang="en-US" sz="2800" dirty="0" err="1">
                <a:solidFill>
                  <a:srgbClr val="000000"/>
                </a:solidFill>
                <a:cs typeface="Calibri"/>
              </a:rPr>
              <a:t>dapat</a:t>
            </a:r>
            <a:r>
              <a:rPr lang="en-US" sz="2800" dirty="0">
                <a:solidFill>
                  <a:srgbClr val="000000"/>
                </a:solidFill>
                <a:cs typeface="Calibri"/>
              </a:rPr>
              <a:t> </a:t>
            </a:r>
            <a:r>
              <a:rPr lang="en-US" sz="2800" dirty="0" err="1">
                <a:solidFill>
                  <a:srgbClr val="000000"/>
                </a:solidFill>
                <a:cs typeface="Calibri"/>
              </a:rPr>
              <a:t>bunuh</a:t>
            </a:r>
            <a:r>
              <a:rPr lang="en-US" sz="2800" dirty="0">
                <a:solidFill>
                  <a:srgbClr val="000000"/>
                </a:solidFill>
                <a:cs typeface="Calibri"/>
              </a:rPr>
              <a:t> </a:t>
            </a:r>
            <a:r>
              <a:rPr lang="en-US" sz="2800" dirty="0" err="1">
                <a:solidFill>
                  <a:srgbClr val="000000"/>
                </a:solidFill>
                <a:cs typeface="Calibri"/>
              </a:rPr>
              <a:t>diri</a:t>
            </a:r>
            <a:r>
              <a:rPr lang="en-US" sz="2800" dirty="0">
                <a:solidFill>
                  <a:srgbClr val="000000"/>
                </a:solidFill>
                <a:cs typeface="Calibri"/>
              </a:rPr>
              <a:t>.</a:t>
            </a:r>
          </a:p>
          <a:p>
            <a:endParaRPr lang="en-US" sz="2800" dirty="0">
              <a:solidFill>
                <a:srgbClr val="000000"/>
              </a:solidFill>
              <a:cs typeface="Calibri"/>
            </a:endParaRPr>
          </a:p>
        </p:txBody>
      </p:sp>
    </p:spTree>
    <p:extLst>
      <p:ext uri="{BB962C8B-B14F-4D97-AF65-F5344CB8AC3E}">
        <p14:creationId xmlns:p14="http://schemas.microsoft.com/office/powerpoint/2010/main" val="2005486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a:spLocks noGrp="1"/>
          </p:cNvSpPr>
          <p:nvPr>
            <p:ph idx="1"/>
          </p:nvPr>
        </p:nvSpPr>
        <p:spPr>
          <a:xfrm>
            <a:off x="254000" y="1636463"/>
            <a:ext cx="8652933" cy="5027674"/>
          </a:xfrm>
        </p:spPr>
        <p:txBody>
          <a:bodyPr>
            <a:noAutofit/>
          </a:bodyPr>
          <a:lstStyle/>
          <a:p>
            <a:r>
              <a:rPr lang="en-US" sz="2800" dirty="0">
                <a:solidFill>
                  <a:srgbClr val="000000"/>
                </a:solidFill>
                <a:cs typeface="Calibri"/>
              </a:rPr>
              <a:t>   </a:t>
            </a:r>
            <a:r>
              <a:rPr lang="en-US" sz="2800" dirty="0" err="1">
                <a:solidFill>
                  <a:srgbClr val="000000"/>
                </a:solidFill>
                <a:cs typeface="Calibri"/>
              </a:rPr>
              <a:t>Dampak</a:t>
            </a:r>
            <a:r>
              <a:rPr lang="en-US" sz="2800" dirty="0">
                <a:solidFill>
                  <a:srgbClr val="000000"/>
                </a:solidFill>
                <a:cs typeface="Calibri"/>
              </a:rPr>
              <a:t> </a:t>
            </a:r>
            <a:r>
              <a:rPr lang="en-US" sz="2800" dirty="0" err="1">
                <a:solidFill>
                  <a:srgbClr val="000000"/>
                </a:solidFill>
                <a:cs typeface="Calibri"/>
              </a:rPr>
              <a:t>tidak</a:t>
            </a:r>
            <a:r>
              <a:rPr lang="en-US" sz="2800" dirty="0">
                <a:solidFill>
                  <a:srgbClr val="000000"/>
                </a:solidFill>
                <a:cs typeface="Calibri"/>
              </a:rPr>
              <a:t> </a:t>
            </a:r>
            <a:r>
              <a:rPr lang="en-US" sz="2800" dirty="0" err="1">
                <a:solidFill>
                  <a:srgbClr val="000000"/>
                </a:solidFill>
                <a:cs typeface="Calibri"/>
              </a:rPr>
              <a:t>langsung</a:t>
            </a:r>
            <a:r>
              <a:rPr lang="en-US" sz="2800" dirty="0">
                <a:solidFill>
                  <a:srgbClr val="000000"/>
                </a:solidFill>
                <a:cs typeface="Calibri"/>
              </a:rPr>
              <a:t>:</a:t>
            </a:r>
          </a:p>
          <a:p>
            <a:pPr marL="0" indent="0">
              <a:lnSpc>
                <a:spcPct val="80000"/>
              </a:lnSpc>
              <a:buNone/>
            </a:pPr>
            <a:r>
              <a:rPr lang="en-US" sz="2800" dirty="0">
                <a:solidFill>
                  <a:srgbClr val="000000"/>
                </a:solidFill>
                <a:cs typeface="Calibri"/>
              </a:rPr>
              <a:t>       1.   </a:t>
            </a:r>
            <a:r>
              <a:rPr lang="en-US" sz="2800" dirty="0" err="1">
                <a:solidFill>
                  <a:srgbClr val="000000"/>
                </a:solidFill>
                <a:cs typeface="Calibri"/>
              </a:rPr>
              <a:t>Dikucilkan</a:t>
            </a:r>
            <a:r>
              <a:rPr lang="en-US" sz="2800" dirty="0">
                <a:solidFill>
                  <a:srgbClr val="000000"/>
                </a:solidFill>
                <a:cs typeface="Calibri"/>
              </a:rPr>
              <a:t> </a:t>
            </a:r>
            <a:r>
              <a:rPr lang="en-US" sz="2800" dirty="0" err="1">
                <a:solidFill>
                  <a:srgbClr val="000000"/>
                </a:solidFill>
                <a:cs typeface="Calibri"/>
              </a:rPr>
              <a:t>dalam</a:t>
            </a:r>
            <a:r>
              <a:rPr lang="en-US" sz="2800" dirty="0">
                <a:solidFill>
                  <a:srgbClr val="000000"/>
                </a:solidFill>
                <a:cs typeface="Calibri"/>
              </a:rPr>
              <a:t> </a:t>
            </a:r>
            <a:r>
              <a:rPr lang="en-US" sz="2800" dirty="0" err="1">
                <a:solidFill>
                  <a:srgbClr val="000000"/>
                </a:solidFill>
                <a:cs typeface="Calibri"/>
              </a:rPr>
              <a:t>masyarakat</a:t>
            </a:r>
            <a:r>
              <a:rPr lang="en-US" sz="2800" dirty="0">
                <a:solidFill>
                  <a:srgbClr val="000000"/>
                </a:solidFill>
                <a:cs typeface="Calibri"/>
              </a:rPr>
              <a:t>, </a:t>
            </a:r>
            <a:r>
              <a:rPr lang="en-US" sz="2800" dirty="0" err="1">
                <a:solidFill>
                  <a:srgbClr val="000000"/>
                </a:solidFill>
                <a:cs typeface="Calibri"/>
              </a:rPr>
              <a:t>dan</a:t>
            </a:r>
            <a:r>
              <a:rPr lang="en-US" sz="2800" dirty="0">
                <a:solidFill>
                  <a:srgbClr val="000000"/>
                </a:solidFill>
                <a:cs typeface="Calibri"/>
              </a:rPr>
              <a:t> </a:t>
            </a:r>
            <a:r>
              <a:rPr lang="en-US" sz="2800" dirty="0" err="1">
                <a:solidFill>
                  <a:srgbClr val="000000"/>
                </a:solidFill>
                <a:cs typeface="Calibri"/>
              </a:rPr>
              <a:t>dari</a:t>
            </a:r>
            <a:r>
              <a:rPr lang="en-US" sz="2800" dirty="0">
                <a:solidFill>
                  <a:srgbClr val="000000"/>
                </a:solidFill>
                <a:cs typeface="Calibri"/>
              </a:rPr>
              <a:t>  </a:t>
            </a:r>
            <a:r>
              <a:rPr lang="en-US" sz="2800" dirty="0" err="1">
                <a:solidFill>
                  <a:srgbClr val="000000"/>
                </a:solidFill>
                <a:cs typeface="Calibri"/>
              </a:rPr>
              <a:t>pergaulan</a:t>
            </a:r>
            <a:r>
              <a:rPr lang="en-US" sz="2800" dirty="0">
                <a:solidFill>
                  <a:srgbClr val="000000"/>
                </a:solidFill>
                <a:cs typeface="Calibri"/>
              </a:rPr>
              <a:t> </a:t>
            </a:r>
          </a:p>
          <a:p>
            <a:pPr marL="0" indent="0">
              <a:lnSpc>
                <a:spcPct val="80000"/>
              </a:lnSpc>
              <a:buNone/>
            </a:pPr>
            <a:r>
              <a:rPr lang="en-US" sz="2800" dirty="0">
                <a:solidFill>
                  <a:srgbClr val="000000"/>
                </a:solidFill>
                <a:cs typeface="Calibri"/>
              </a:rPr>
              <a:t>             orang </a:t>
            </a:r>
            <a:r>
              <a:rPr lang="en-US" sz="2800" dirty="0" err="1">
                <a:solidFill>
                  <a:srgbClr val="000000"/>
                </a:solidFill>
                <a:cs typeface="Calibri"/>
              </a:rPr>
              <a:t>baik-baik</a:t>
            </a:r>
            <a:r>
              <a:rPr lang="en-US" sz="2800" dirty="0">
                <a:solidFill>
                  <a:srgbClr val="000000"/>
                </a:solidFill>
                <a:cs typeface="Calibri"/>
              </a:rPr>
              <a:t>.</a:t>
            </a:r>
          </a:p>
          <a:p>
            <a:pPr marL="0" indent="0">
              <a:lnSpc>
                <a:spcPct val="80000"/>
              </a:lnSpc>
              <a:buNone/>
            </a:pPr>
            <a:endParaRPr lang="en-US" sz="2800" dirty="0">
              <a:solidFill>
                <a:srgbClr val="000000"/>
              </a:solidFill>
              <a:cs typeface="Calibri"/>
            </a:endParaRPr>
          </a:p>
          <a:p>
            <a:pPr marL="0" indent="0">
              <a:lnSpc>
                <a:spcPct val="80000"/>
              </a:lnSpc>
              <a:buNone/>
            </a:pPr>
            <a:r>
              <a:rPr lang="en-US" sz="2800" dirty="0">
                <a:solidFill>
                  <a:srgbClr val="000000"/>
                </a:solidFill>
                <a:cs typeface="Calibri"/>
              </a:rPr>
              <a:t>       2.   </a:t>
            </a:r>
            <a:r>
              <a:rPr lang="en-US" sz="2800" dirty="0" err="1">
                <a:solidFill>
                  <a:srgbClr val="000000"/>
                </a:solidFill>
                <a:cs typeface="Calibri"/>
              </a:rPr>
              <a:t>Tempat</a:t>
            </a:r>
            <a:r>
              <a:rPr lang="en-US" sz="2800" dirty="0">
                <a:solidFill>
                  <a:srgbClr val="000000"/>
                </a:solidFill>
                <a:cs typeface="Calibri"/>
              </a:rPr>
              <a:t> </a:t>
            </a:r>
            <a:r>
              <a:rPr lang="en-US" sz="2800" dirty="0" err="1">
                <a:solidFill>
                  <a:srgbClr val="000000"/>
                </a:solidFill>
                <a:cs typeface="Calibri"/>
              </a:rPr>
              <a:t>kerja</a:t>
            </a:r>
            <a:r>
              <a:rPr lang="en-US" sz="2800" dirty="0">
                <a:solidFill>
                  <a:srgbClr val="000000"/>
                </a:solidFill>
                <a:cs typeface="Calibri"/>
              </a:rPr>
              <a:t>, </a:t>
            </a:r>
            <a:r>
              <a:rPr lang="en-US" sz="2800" dirty="0" err="1">
                <a:solidFill>
                  <a:srgbClr val="000000"/>
                </a:solidFill>
                <a:cs typeface="Calibri"/>
              </a:rPr>
              <a:t>dan</a:t>
            </a:r>
            <a:r>
              <a:rPr lang="en-US" sz="2800" dirty="0">
                <a:solidFill>
                  <a:srgbClr val="000000"/>
                </a:solidFill>
                <a:cs typeface="Calibri"/>
              </a:rPr>
              <a:t> </a:t>
            </a:r>
            <a:r>
              <a:rPr lang="en-US" sz="2800" dirty="0" err="1">
                <a:solidFill>
                  <a:srgbClr val="000000"/>
                </a:solidFill>
                <a:cs typeface="Calibri"/>
              </a:rPr>
              <a:t>Keluarga</a:t>
            </a:r>
            <a:r>
              <a:rPr lang="en-US" sz="2800" dirty="0">
                <a:solidFill>
                  <a:srgbClr val="000000"/>
                </a:solidFill>
                <a:cs typeface="Calibri"/>
              </a:rPr>
              <a:t> </a:t>
            </a:r>
            <a:r>
              <a:rPr lang="en-US" sz="2800" dirty="0" err="1">
                <a:solidFill>
                  <a:srgbClr val="000000"/>
                </a:solidFill>
                <a:cs typeface="Calibri"/>
              </a:rPr>
              <a:t>akan</a:t>
            </a:r>
            <a:r>
              <a:rPr lang="en-US" sz="2800" dirty="0">
                <a:solidFill>
                  <a:srgbClr val="000000"/>
                </a:solidFill>
                <a:cs typeface="Calibri"/>
              </a:rPr>
              <a:t> </a:t>
            </a:r>
            <a:r>
              <a:rPr lang="en-US" sz="2800" dirty="0" err="1">
                <a:solidFill>
                  <a:srgbClr val="000000"/>
                </a:solidFill>
                <a:cs typeface="Calibri"/>
              </a:rPr>
              <a:t>malu</a:t>
            </a:r>
            <a:r>
              <a:rPr lang="en-US" sz="2800" dirty="0">
                <a:solidFill>
                  <a:srgbClr val="000000"/>
                </a:solidFill>
                <a:cs typeface="Calibri"/>
              </a:rPr>
              <a:t> </a:t>
            </a:r>
            <a:r>
              <a:rPr lang="en-US" sz="2800" dirty="0" err="1">
                <a:solidFill>
                  <a:srgbClr val="000000"/>
                </a:solidFill>
                <a:cs typeface="Calibri"/>
              </a:rPr>
              <a:t>besar</a:t>
            </a:r>
            <a:r>
              <a:rPr lang="en-US" sz="2800" dirty="0">
                <a:solidFill>
                  <a:srgbClr val="000000"/>
                </a:solidFill>
                <a:cs typeface="Calibri"/>
              </a:rPr>
              <a:t> 	 	  </a:t>
            </a:r>
            <a:r>
              <a:rPr lang="en-US" sz="2800" dirty="0" err="1">
                <a:solidFill>
                  <a:srgbClr val="000000"/>
                </a:solidFill>
                <a:cs typeface="Calibri"/>
              </a:rPr>
              <a:t>karena</a:t>
            </a:r>
            <a:r>
              <a:rPr lang="en-US" sz="2800" dirty="0">
                <a:solidFill>
                  <a:srgbClr val="000000"/>
                </a:solidFill>
                <a:cs typeface="Calibri"/>
              </a:rPr>
              <a:t> </a:t>
            </a:r>
            <a:r>
              <a:rPr lang="en-US" sz="2800" dirty="0" err="1">
                <a:solidFill>
                  <a:srgbClr val="000000"/>
                </a:solidFill>
                <a:cs typeface="Calibri"/>
              </a:rPr>
              <a:t>ada</a:t>
            </a:r>
            <a:r>
              <a:rPr lang="en-US" sz="2800" dirty="0">
                <a:solidFill>
                  <a:srgbClr val="000000"/>
                </a:solidFill>
                <a:cs typeface="Calibri"/>
              </a:rPr>
              <a:t> </a:t>
            </a:r>
            <a:r>
              <a:rPr lang="en-US" sz="2800" dirty="0" err="1">
                <a:solidFill>
                  <a:srgbClr val="000000"/>
                </a:solidFill>
                <a:cs typeface="Calibri"/>
              </a:rPr>
              <a:t>karyawan</a:t>
            </a:r>
            <a:r>
              <a:rPr lang="en-US" sz="2800" dirty="0">
                <a:solidFill>
                  <a:srgbClr val="000000"/>
                </a:solidFill>
                <a:cs typeface="Calibri"/>
              </a:rPr>
              <a:t>, </a:t>
            </a:r>
            <a:r>
              <a:rPr lang="en-US" sz="2800" dirty="0" err="1">
                <a:solidFill>
                  <a:srgbClr val="000000"/>
                </a:solidFill>
                <a:cs typeface="Calibri"/>
              </a:rPr>
              <a:t>dan</a:t>
            </a:r>
            <a:r>
              <a:rPr lang="en-US" sz="2800" dirty="0">
                <a:solidFill>
                  <a:srgbClr val="000000"/>
                </a:solidFill>
                <a:cs typeface="Calibri"/>
              </a:rPr>
              <a:t> </a:t>
            </a:r>
            <a:r>
              <a:rPr lang="en-US" sz="2800" dirty="0" err="1">
                <a:solidFill>
                  <a:srgbClr val="000000"/>
                </a:solidFill>
                <a:cs typeface="Calibri"/>
              </a:rPr>
              <a:t>anggota</a:t>
            </a:r>
            <a:r>
              <a:rPr lang="en-US" sz="2800" dirty="0">
                <a:solidFill>
                  <a:srgbClr val="000000"/>
                </a:solidFill>
                <a:cs typeface="Calibri"/>
              </a:rPr>
              <a:t> </a:t>
            </a:r>
          </a:p>
          <a:p>
            <a:pPr marL="0" indent="0">
              <a:lnSpc>
                <a:spcPct val="80000"/>
              </a:lnSpc>
              <a:buNone/>
            </a:pPr>
            <a:r>
              <a:rPr lang="en-US" sz="2800" dirty="0">
                <a:solidFill>
                  <a:srgbClr val="000000"/>
                </a:solidFill>
                <a:cs typeface="Calibri"/>
              </a:rPr>
              <a:t>             </a:t>
            </a:r>
            <a:r>
              <a:rPr lang="en-US" sz="2800" dirty="0" err="1">
                <a:solidFill>
                  <a:srgbClr val="000000"/>
                </a:solidFill>
                <a:cs typeface="Calibri"/>
              </a:rPr>
              <a:t>keluarga</a:t>
            </a:r>
            <a:r>
              <a:rPr lang="en-US" sz="2800" dirty="0">
                <a:solidFill>
                  <a:srgbClr val="000000"/>
                </a:solidFill>
                <a:cs typeface="Calibri"/>
              </a:rPr>
              <a:t> yang </a:t>
            </a:r>
            <a:r>
              <a:rPr lang="en-US" sz="2800" dirty="0" err="1">
                <a:solidFill>
                  <a:srgbClr val="000000"/>
                </a:solidFill>
                <a:cs typeface="Calibri"/>
              </a:rPr>
              <a:t>menjadi</a:t>
            </a:r>
            <a:r>
              <a:rPr lang="en-US" sz="2800" dirty="0">
                <a:solidFill>
                  <a:srgbClr val="000000"/>
                </a:solidFill>
                <a:cs typeface="Calibri"/>
              </a:rPr>
              <a:t> </a:t>
            </a:r>
            <a:r>
              <a:rPr lang="en-US" sz="2800" dirty="0" err="1">
                <a:solidFill>
                  <a:srgbClr val="000000"/>
                </a:solidFill>
                <a:cs typeface="Calibri"/>
              </a:rPr>
              <a:t>penyalah-guna</a:t>
            </a:r>
            <a:r>
              <a:rPr lang="en-US" sz="2800" dirty="0">
                <a:solidFill>
                  <a:srgbClr val="000000"/>
                </a:solidFill>
                <a:cs typeface="Calibri"/>
              </a:rPr>
              <a:t> </a:t>
            </a:r>
            <a:r>
              <a:rPr lang="en-US" sz="2800" dirty="0" err="1">
                <a:solidFill>
                  <a:srgbClr val="000000"/>
                </a:solidFill>
                <a:cs typeface="Calibri"/>
              </a:rPr>
              <a:t>narkoba</a:t>
            </a:r>
            <a:r>
              <a:rPr lang="en-US" sz="2800" dirty="0">
                <a:solidFill>
                  <a:srgbClr val="000000"/>
                </a:solidFill>
                <a:cs typeface="Calibri"/>
              </a:rPr>
              <a:t>.</a:t>
            </a:r>
          </a:p>
          <a:p>
            <a:pPr marL="0" indent="0">
              <a:lnSpc>
                <a:spcPct val="80000"/>
              </a:lnSpc>
              <a:buNone/>
            </a:pPr>
            <a:endParaRPr lang="en-US" sz="2800" dirty="0">
              <a:solidFill>
                <a:srgbClr val="000000"/>
              </a:solidFill>
              <a:cs typeface="Calibri"/>
            </a:endParaRPr>
          </a:p>
          <a:p>
            <a:pPr marL="0" indent="0">
              <a:lnSpc>
                <a:spcPct val="80000"/>
              </a:lnSpc>
              <a:buNone/>
            </a:pPr>
            <a:r>
              <a:rPr lang="en-US" sz="2800" dirty="0">
                <a:solidFill>
                  <a:srgbClr val="000000"/>
                </a:solidFill>
                <a:cs typeface="Calibri"/>
              </a:rPr>
              <a:t>       3.   </a:t>
            </a:r>
            <a:r>
              <a:rPr lang="en-US" sz="2800" dirty="0" err="1">
                <a:solidFill>
                  <a:srgbClr val="000000"/>
                </a:solidFill>
                <a:cs typeface="Calibri"/>
              </a:rPr>
              <a:t>Kesempatan</a:t>
            </a:r>
            <a:r>
              <a:rPr lang="en-US" sz="2800" dirty="0">
                <a:solidFill>
                  <a:srgbClr val="000000"/>
                </a:solidFill>
                <a:cs typeface="Calibri"/>
              </a:rPr>
              <a:t> </a:t>
            </a:r>
            <a:r>
              <a:rPr lang="en-US" sz="2800" dirty="0" err="1">
                <a:solidFill>
                  <a:srgbClr val="000000"/>
                </a:solidFill>
                <a:cs typeface="Calibri"/>
              </a:rPr>
              <a:t>untuk</a:t>
            </a:r>
            <a:r>
              <a:rPr lang="en-US" sz="2800" dirty="0">
                <a:solidFill>
                  <a:srgbClr val="000000"/>
                </a:solidFill>
                <a:cs typeface="Calibri"/>
              </a:rPr>
              <a:t> </a:t>
            </a:r>
            <a:r>
              <a:rPr lang="en-US" sz="2800" dirty="0" err="1">
                <a:solidFill>
                  <a:srgbClr val="000000"/>
                </a:solidFill>
                <a:cs typeface="Calibri"/>
              </a:rPr>
              <a:t>berkarya</a:t>
            </a:r>
            <a:r>
              <a:rPr lang="en-US" sz="2800" dirty="0">
                <a:solidFill>
                  <a:srgbClr val="000000"/>
                </a:solidFill>
                <a:cs typeface="Calibri"/>
              </a:rPr>
              <a:t> </a:t>
            </a:r>
            <a:r>
              <a:rPr lang="en-US" sz="2800" dirty="0" err="1">
                <a:solidFill>
                  <a:srgbClr val="000000"/>
                </a:solidFill>
                <a:cs typeface="Calibri"/>
              </a:rPr>
              <a:t>hilang</a:t>
            </a:r>
            <a:r>
              <a:rPr lang="en-US" sz="2800" dirty="0">
                <a:solidFill>
                  <a:srgbClr val="000000"/>
                </a:solidFill>
                <a:cs typeface="Calibri"/>
              </a:rPr>
              <a:t>, </a:t>
            </a:r>
          </a:p>
          <a:p>
            <a:pPr marL="0" indent="0">
              <a:lnSpc>
                <a:spcPct val="80000"/>
              </a:lnSpc>
              <a:buNone/>
            </a:pPr>
            <a:r>
              <a:rPr lang="en-US" sz="2800" dirty="0">
                <a:solidFill>
                  <a:srgbClr val="000000"/>
                </a:solidFill>
                <a:cs typeface="Calibri"/>
              </a:rPr>
              <a:t>             </a:t>
            </a:r>
            <a:r>
              <a:rPr lang="en-US" sz="2800" dirty="0" err="1">
                <a:solidFill>
                  <a:srgbClr val="000000"/>
                </a:solidFill>
                <a:cs typeface="Calibri"/>
              </a:rPr>
              <a:t>kesempatan</a:t>
            </a:r>
            <a:r>
              <a:rPr lang="en-US" sz="2800" dirty="0">
                <a:solidFill>
                  <a:srgbClr val="000000"/>
                </a:solidFill>
                <a:cs typeface="Calibri"/>
              </a:rPr>
              <a:t> </a:t>
            </a:r>
            <a:r>
              <a:rPr lang="en-US" sz="2800" dirty="0" err="1">
                <a:solidFill>
                  <a:srgbClr val="000000"/>
                </a:solidFill>
                <a:cs typeface="Calibri"/>
              </a:rPr>
              <a:t>untuk</a:t>
            </a:r>
            <a:r>
              <a:rPr lang="en-US" sz="2800" dirty="0">
                <a:solidFill>
                  <a:srgbClr val="000000"/>
                </a:solidFill>
                <a:cs typeface="Calibri"/>
              </a:rPr>
              <a:t> </a:t>
            </a:r>
            <a:r>
              <a:rPr lang="en-US" sz="2800" dirty="0" err="1">
                <a:solidFill>
                  <a:srgbClr val="000000"/>
                </a:solidFill>
                <a:cs typeface="Calibri"/>
              </a:rPr>
              <a:t>mendapatkan</a:t>
            </a:r>
            <a:r>
              <a:rPr lang="en-US" sz="2800" dirty="0">
                <a:solidFill>
                  <a:srgbClr val="000000"/>
                </a:solidFill>
                <a:cs typeface="Calibri"/>
              </a:rPr>
              <a:t> </a:t>
            </a:r>
            <a:r>
              <a:rPr lang="en-US" sz="2800" dirty="0" err="1">
                <a:solidFill>
                  <a:srgbClr val="000000"/>
                </a:solidFill>
                <a:cs typeface="Calibri"/>
              </a:rPr>
              <a:t>promosi</a:t>
            </a:r>
            <a:r>
              <a:rPr lang="en-US" sz="2800" dirty="0">
                <a:solidFill>
                  <a:srgbClr val="000000"/>
                </a:solidFill>
                <a:cs typeface="Calibri"/>
              </a:rPr>
              <a:t> </a:t>
            </a:r>
            <a:r>
              <a:rPr lang="en-US" sz="2800" dirty="0" err="1">
                <a:solidFill>
                  <a:srgbClr val="000000"/>
                </a:solidFill>
                <a:cs typeface="Calibri"/>
              </a:rPr>
              <a:t>jabatan</a:t>
            </a:r>
            <a:endParaRPr lang="en-US" sz="2800" dirty="0">
              <a:solidFill>
                <a:srgbClr val="000000"/>
              </a:solidFill>
              <a:cs typeface="Calibri"/>
            </a:endParaRPr>
          </a:p>
          <a:p>
            <a:pPr marL="0" indent="0">
              <a:lnSpc>
                <a:spcPct val="80000"/>
              </a:lnSpc>
              <a:buNone/>
            </a:pPr>
            <a:r>
              <a:rPr lang="en-US" sz="2800" dirty="0">
                <a:solidFill>
                  <a:srgbClr val="000000"/>
                </a:solidFill>
                <a:cs typeface="Calibri"/>
              </a:rPr>
              <a:t>             </a:t>
            </a:r>
            <a:r>
              <a:rPr lang="en-US" sz="2800" dirty="0" err="1">
                <a:solidFill>
                  <a:srgbClr val="000000"/>
                </a:solidFill>
                <a:cs typeface="Calibri"/>
              </a:rPr>
              <a:t>hilang</a:t>
            </a:r>
            <a:r>
              <a:rPr lang="en-US" sz="2800" dirty="0">
                <a:solidFill>
                  <a:srgbClr val="000000"/>
                </a:solidFill>
                <a:cs typeface="Calibri"/>
              </a:rPr>
              <a:t>, </a:t>
            </a:r>
            <a:r>
              <a:rPr lang="en-US" sz="2800" dirty="0" err="1">
                <a:solidFill>
                  <a:srgbClr val="000000"/>
                </a:solidFill>
                <a:cs typeface="Calibri"/>
              </a:rPr>
              <a:t>dapat</a:t>
            </a:r>
            <a:r>
              <a:rPr lang="en-US" sz="2800" dirty="0">
                <a:solidFill>
                  <a:srgbClr val="000000"/>
                </a:solidFill>
                <a:cs typeface="Calibri"/>
              </a:rPr>
              <a:t> </a:t>
            </a:r>
            <a:r>
              <a:rPr lang="en-US" sz="2800" dirty="0" err="1">
                <a:solidFill>
                  <a:srgbClr val="000000"/>
                </a:solidFill>
                <a:cs typeface="Calibri"/>
              </a:rPr>
              <a:t>diberhentikan</a:t>
            </a:r>
            <a:r>
              <a:rPr lang="en-US" sz="2800" dirty="0">
                <a:solidFill>
                  <a:srgbClr val="000000"/>
                </a:solidFill>
                <a:cs typeface="Calibri"/>
              </a:rPr>
              <a:t> </a:t>
            </a:r>
            <a:r>
              <a:rPr lang="en-US" sz="2800" dirty="0" err="1">
                <a:solidFill>
                  <a:srgbClr val="000000"/>
                </a:solidFill>
                <a:cs typeface="Calibri"/>
              </a:rPr>
              <a:t>dari</a:t>
            </a:r>
            <a:r>
              <a:rPr lang="en-US" sz="2800" dirty="0">
                <a:solidFill>
                  <a:srgbClr val="000000"/>
                </a:solidFill>
                <a:cs typeface="Calibri"/>
              </a:rPr>
              <a:t> </a:t>
            </a:r>
            <a:r>
              <a:rPr lang="en-US" sz="2800" dirty="0" err="1">
                <a:solidFill>
                  <a:srgbClr val="000000"/>
                </a:solidFill>
                <a:cs typeface="Calibri"/>
              </a:rPr>
              <a:t>pekerjaan</a:t>
            </a:r>
            <a:r>
              <a:rPr lang="en-US" sz="2800" dirty="0">
                <a:solidFill>
                  <a:srgbClr val="000000"/>
                </a:solidFill>
                <a:cs typeface="Calibri"/>
              </a:rPr>
              <a:t>.</a:t>
            </a:r>
          </a:p>
          <a:p>
            <a:pPr marL="0" indent="0">
              <a:lnSpc>
                <a:spcPct val="80000"/>
              </a:lnSpc>
              <a:buNone/>
            </a:pPr>
            <a:r>
              <a:rPr lang="en-US" sz="2800" dirty="0">
                <a:solidFill>
                  <a:srgbClr val="000000"/>
                </a:solidFill>
                <a:cs typeface="Calibri"/>
              </a:rPr>
              <a:t>       </a:t>
            </a:r>
          </a:p>
        </p:txBody>
      </p:sp>
    </p:spTree>
    <p:extLst>
      <p:ext uri="{BB962C8B-B14F-4D97-AF65-F5344CB8AC3E}">
        <p14:creationId xmlns:p14="http://schemas.microsoft.com/office/powerpoint/2010/main" val="695751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214425" y="512372"/>
            <a:ext cx="8708964" cy="993775"/>
          </a:xfrm>
        </p:spPr>
        <p:txBody>
          <a:bodyPr>
            <a:noAutofit/>
          </a:bodyPr>
          <a:lstStyle/>
          <a:p>
            <a:pPr algn="ctr" eaLnBrk="1" hangingPunct="1"/>
            <a:r>
              <a:rPr lang="id-ID" sz="2800" b="1" dirty="0"/>
              <a:t>KETERAMPILAN BAGI KELUARGA UNTUK MENCEGAH ANAK MENYALAHGUNAKAN NARKOBA </a:t>
            </a:r>
            <a:endParaRPr lang="en-US" sz="2800" b="1" dirty="0"/>
          </a:p>
        </p:txBody>
      </p:sp>
      <p:sp>
        <p:nvSpPr>
          <p:cNvPr id="4" name="Content Placeholder 2"/>
          <p:cNvSpPr>
            <a:spLocks noGrp="1"/>
          </p:cNvSpPr>
          <p:nvPr>
            <p:ph idx="1"/>
          </p:nvPr>
        </p:nvSpPr>
        <p:spPr>
          <a:xfrm>
            <a:off x="728663" y="1806575"/>
            <a:ext cx="7704137" cy="4692650"/>
          </a:xfrm>
        </p:spPr>
        <p:txBody>
          <a:bodyPr>
            <a:normAutofit lnSpcReduction="10000"/>
          </a:bodyPr>
          <a:lstStyle/>
          <a:p>
            <a:r>
              <a:rPr lang="en-US" sz="2800" dirty="0">
                <a:solidFill>
                  <a:schemeClr val="tx1"/>
                </a:solidFill>
                <a:latin typeface="Candara"/>
                <a:cs typeface="Candara"/>
              </a:rPr>
              <a:t>Keluarga </a:t>
            </a:r>
            <a:r>
              <a:rPr lang="en-US" sz="2800" dirty="0" err="1">
                <a:solidFill>
                  <a:schemeClr val="tx1"/>
                </a:solidFill>
                <a:latin typeface="Candara"/>
                <a:cs typeface="Candara"/>
              </a:rPr>
              <a:t>merupakan</a:t>
            </a:r>
            <a:r>
              <a:rPr lang="en-US" sz="2800" dirty="0">
                <a:solidFill>
                  <a:schemeClr val="tx1"/>
                </a:solidFill>
                <a:latin typeface="Candara"/>
                <a:cs typeface="Candara"/>
              </a:rPr>
              <a:t> </a:t>
            </a:r>
            <a:r>
              <a:rPr lang="en-US" sz="2800" b="1" dirty="0" err="1">
                <a:solidFill>
                  <a:srgbClr val="000000"/>
                </a:solidFill>
                <a:latin typeface="Candara"/>
                <a:cs typeface="Candara"/>
              </a:rPr>
              <a:t>benteng</a:t>
            </a:r>
            <a:r>
              <a:rPr lang="en-US" sz="2800" b="1" dirty="0">
                <a:solidFill>
                  <a:schemeClr val="tx1"/>
                </a:solidFill>
                <a:latin typeface="Candara"/>
                <a:cs typeface="Candara"/>
              </a:rPr>
              <a:t> </a:t>
            </a:r>
            <a:r>
              <a:rPr lang="en-US" sz="2800" b="1" dirty="0" err="1">
                <a:solidFill>
                  <a:schemeClr val="tx1"/>
                </a:solidFill>
                <a:latin typeface="Candara"/>
                <a:cs typeface="Candara"/>
              </a:rPr>
              <a:t>utama</a:t>
            </a:r>
            <a:r>
              <a:rPr lang="en-US" sz="2800" b="1" dirty="0">
                <a:solidFill>
                  <a:schemeClr val="tx1"/>
                </a:solidFill>
                <a:latin typeface="Candara"/>
                <a:cs typeface="Candara"/>
              </a:rPr>
              <a:t> </a:t>
            </a:r>
            <a:r>
              <a:rPr lang="en-US" sz="2800" b="1" dirty="0" err="1">
                <a:solidFill>
                  <a:schemeClr val="tx1"/>
                </a:solidFill>
                <a:latin typeface="Candara"/>
                <a:cs typeface="Candara"/>
              </a:rPr>
              <a:t>dalam</a:t>
            </a:r>
            <a:r>
              <a:rPr lang="en-US" sz="2800" b="1" dirty="0">
                <a:solidFill>
                  <a:schemeClr val="tx1"/>
                </a:solidFill>
                <a:latin typeface="Candara"/>
                <a:cs typeface="Candara"/>
              </a:rPr>
              <a:t> </a:t>
            </a:r>
            <a:r>
              <a:rPr lang="en-US" sz="2800" b="1" dirty="0" err="1">
                <a:solidFill>
                  <a:schemeClr val="tx1"/>
                </a:solidFill>
                <a:latin typeface="Candara"/>
                <a:cs typeface="Candara"/>
              </a:rPr>
              <a:t>upaya</a:t>
            </a:r>
            <a:r>
              <a:rPr lang="en-US" sz="2800" b="1" dirty="0">
                <a:solidFill>
                  <a:schemeClr val="tx1"/>
                </a:solidFill>
                <a:latin typeface="Candara"/>
                <a:cs typeface="Candara"/>
              </a:rPr>
              <a:t> </a:t>
            </a:r>
            <a:r>
              <a:rPr lang="en-US" sz="2800" b="1" dirty="0" err="1">
                <a:solidFill>
                  <a:schemeClr val="tx1"/>
                </a:solidFill>
                <a:latin typeface="Candara"/>
                <a:cs typeface="Candara"/>
              </a:rPr>
              <a:t>mencegah</a:t>
            </a:r>
            <a:r>
              <a:rPr lang="en-US" sz="2800" b="1" dirty="0">
                <a:solidFill>
                  <a:schemeClr val="tx1"/>
                </a:solidFill>
                <a:latin typeface="Candara"/>
                <a:cs typeface="Candara"/>
              </a:rPr>
              <a:t> </a:t>
            </a:r>
            <a:r>
              <a:rPr lang="en-US" sz="2800" b="1" dirty="0" err="1">
                <a:solidFill>
                  <a:schemeClr val="tx1"/>
                </a:solidFill>
                <a:latin typeface="Candara"/>
                <a:cs typeface="Candara"/>
              </a:rPr>
              <a:t>anak-anak</a:t>
            </a:r>
            <a:r>
              <a:rPr lang="en-US" sz="2800" b="1" dirty="0">
                <a:solidFill>
                  <a:schemeClr val="tx1"/>
                </a:solidFill>
                <a:latin typeface="Candara"/>
                <a:cs typeface="Candara"/>
              </a:rPr>
              <a:t> </a:t>
            </a:r>
            <a:r>
              <a:rPr lang="en-US" sz="2800" b="1" dirty="0" err="1">
                <a:solidFill>
                  <a:schemeClr val="tx1"/>
                </a:solidFill>
                <a:latin typeface="Candara"/>
                <a:cs typeface="Candara"/>
              </a:rPr>
              <a:t>menjadi</a:t>
            </a:r>
            <a:r>
              <a:rPr lang="en-US" sz="2800" b="1" dirty="0">
                <a:solidFill>
                  <a:schemeClr val="tx1"/>
                </a:solidFill>
                <a:latin typeface="Candara"/>
                <a:cs typeface="Candara"/>
              </a:rPr>
              <a:t> </a:t>
            </a:r>
            <a:r>
              <a:rPr lang="en-US" sz="2800" b="1" dirty="0" err="1">
                <a:solidFill>
                  <a:schemeClr val="tx1"/>
                </a:solidFill>
                <a:latin typeface="Candara"/>
                <a:cs typeface="Candara"/>
              </a:rPr>
              <a:t>penyalahguna</a:t>
            </a:r>
            <a:r>
              <a:rPr lang="en-US" sz="2800" b="1" dirty="0">
                <a:solidFill>
                  <a:schemeClr val="tx1"/>
                </a:solidFill>
                <a:latin typeface="Candara"/>
                <a:cs typeface="Candara"/>
              </a:rPr>
              <a:t> </a:t>
            </a:r>
            <a:r>
              <a:rPr lang="en-US" sz="2800" b="1" dirty="0" err="1">
                <a:solidFill>
                  <a:schemeClr val="tx1"/>
                </a:solidFill>
                <a:latin typeface="Candara"/>
                <a:cs typeface="Candara"/>
              </a:rPr>
              <a:t>narkoba</a:t>
            </a:r>
            <a:r>
              <a:rPr lang="en-US" sz="2800" dirty="0">
                <a:solidFill>
                  <a:schemeClr val="tx1"/>
                </a:solidFill>
                <a:latin typeface="Candara"/>
                <a:cs typeface="Candara"/>
              </a:rPr>
              <a:t>, </a:t>
            </a:r>
            <a:r>
              <a:rPr lang="en-US" sz="2800" dirty="0" err="1">
                <a:solidFill>
                  <a:schemeClr val="tx1"/>
                </a:solidFill>
                <a:latin typeface="Candara"/>
                <a:cs typeface="Candara"/>
              </a:rPr>
              <a:t>oleh</a:t>
            </a:r>
            <a:r>
              <a:rPr lang="en-US" sz="2800" dirty="0">
                <a:solidFill>
                  <a:schemeClr val="tx1"/>
                </a:solidFill>
                <a:latin typeface="Candara"/>
                <a:cs typeface="Candara"/>
              </a:rPr>
              <a:t> </a:t>
            </a:r>
            <a:r>
              <a:rPr lang="en-US" sz="2800" dirty="0" err="1">
                <a:solidFill>
                  <a:schemeClr val="tx1"/>
                </a:solidFill>
                <a:latin typeface="Candara"/>
                <a:cs typeface="Candara"/>
              </a:rPr>
              <a:t>karena</a:t>
            </a:r>
            <a:r>
              <a:rPr lang="en-US" sz="2800" dirty="0">
                <a:solidFill>
                  <a:schemeClr val="tx1"/>
                </a:solidFill>
                <a:latin typeface="Candara"/>
                <a:cs typeface="Candara"/>
              </a:rPr>
              <a:t> </a:t>
            </a:r>
            <a:r>
              <a:rPr lang="en-US" sz="2800" dirty="0" err="1">
                <a:solidFill>
                  <a:schemeClr val="tx1"/>
                </a:solidFill>
                <a:latin typeface="Candara"/>
                <a:cs typeface="Candara"/>
              </a:rPr>
              <a:t>itu</a:t>
            </a:r>
            <a:r>
              <a:rPr lang="en-US" sz="2800" dirty="0">
                <a:solidFill>
                  <a:schemeClr val="tx1"/>
                </a:solidFill>
                <a:latin typeface="Candara"/>
                <a:cs typeface="Candara"/>
              </a:rPr>
              <a:t> </a:t>
            </a:r>
            <a:r>
              <a:rPr lang="en-US" sz="2800" b="1" dirty="0" err="1">
                <a:solidFill>
                  <a:schemeClr val="tx1"/>
                </a:solidFill>
                <a:latin typeface="Candara"/>
                <a:cs typeface="Candara"/>
              </a:rPr>
              <a:t>keluarga</a:t>
            </a:r>
            <a:r>
              <a:rPr lang="en-US" sz="2800" b="1" dirty="0">
                <a:solidFill>
                  <a:schemeClr val="tx1"/>
                </a:solidFill>
                <a:latin typeface="Candara"/>
                <a:cs typeface="Candara"/>
              </a:rPr>
              <a:t> </a:t>
            </a:r>
            <a:r>
              <a:rPr lang="en-US" sz="2800" b="1" dirty="0" err="1">
                <a:solidFill>
                  <a:schemeClr val="tx1"/>
                </a:solidFill>
                <a:latin typeface="Candara"/>
                <a:cs typeface="Candara"/>
              </a:rPr>
              <a:t>perlu</a:t>
            </a:r>
            <a:r>
              <a:rPr lang="en-US" sz="2800" b="1" dirty="0">
                <a:solidFill>
                  <a:schemeClr val="tx1"/>
                </a:solidFill>
                <a:latin typeface="Candara"/>
                <a:cs typeface="Candara"/>
              </a:rPr>
              <a:t> </a:t>
            </a:r>
            <a:r>
              <a:rPr lang="en-US" sz="2800" b="1" dirty="0" err="1">
                <a:solidFill>
                  <a:schemeClr val="tx1"/>
                </a:solidFill>
                <a:latin typeface="Candara"/>
                <a:cs typeface="Candara"/>
              </a:rPr>
              <a:t>memiliki</a:t>
            </a:r>
            <a:r>
              <a:rPr lang="en-US" sz="2800" b="1" dirty="0">
                <a:solidFill>
                  <a:schemeClr val="tx1"/>
                </a:solidFill>
                <a:latin typeface="Candara"/>
                <a:cs typeface="Candara"/>
              </a:rPr>
              <a:t> </a:t>
            </a:r>
            <a:r>
              <a:rPr lang="en-US" sz="2800" b="1" dirty="0" err="1">
                <a:solidFill>
                  <a:schemeClr val="tx1"/>
                </a:solidFill>
                <a:latin typeface="Candara"/>
                <a:cs typeface="Candara"/>
              </a:rPr>
              <a:t>ketrampilan</a:t>
            </a:r>
            <a:r>
              <a:rPr lang="en-US" sz="2800" b="1" dirty="0">
                <a:solidFill>
                  <a:schemeClr val="tx1"/>
                </a:solidFill>
                <a:latin typeface="Candara"/>
                <a:cs typeface="Candara"/>
              </a:rPr>
              <a:t> </a:t>
            </a:r>
            <a:r>
              <a:rPr lang="en-US" sz="2800" dirty="0">
                <a:solidFill>
                  <a:schemeClr val="tx1"/>
                </a:solidFill>
                <a:latin typeface="Candara"/>
                <a:cs typeface="Candara"/>
              </a:rPr>
              <a:t>agar </a:t>
            </a:r>
            <a:r>
              <a:rPr lang="en-US" sz="2800" dirty="0" err="1">
                <a:solidFill>
                  <a:schemeClr val="tx1"/>
                </a:solidFill>
                <a:latin typeface="Candara"/>
                <a:cs typeface="Candara"/>
              </a:rPr>
              <a:t>dapat</a:t>
            </a:r>
            <a:r>
              <a:rPr lang="en-US" sz="2800" dirty="0">
                <a:solidFill>
                  <a:schemeClr val="tx1"/>
                </a:solidFill>
                <a:latin typeface="Candara"/>
                <a:cs typeface="Candara"/>
              </a:rPr>
              <a:t> </a:t>
            </a:r>
            <a:r>
              <a:rPr lang="en-US" sz="2800" dirty="0" err="1">
                <a:solidFill>
                  <a:schemeClr val="tx1"/>
                </a:solidFill>
                <a:latin typeface="Candara"/>
                <a:cs typeface="Candara"/>
              </a:rPr>
              <a:t>mencegah</a:t>
            </a:r>
            <a:r>
              <a:rPr lang="en-US" sz="2800" dirty="0">
                <a:solidFill>
                  <a:schemeClr val="tx1"/>
                </a:solidFill>
                <a:latin typeface="Candara"/>
                <a:cs typeface="Candara"/>
              </a:rPr>
              <a:t> </a:t>
            </a:r>
            <a:r>
              <a:rPr lang="en-US" sz="2800" dirty="0" err="1">
                <a:solidFill>
                  <a:schemeClr val="tx1"/>
                </a:solidFill>
                <a:latin typeface="Candara"/>
                <a:cs typeface="Candara"/>
              </a:rPr>
              <a:t>dan</a:t>
            </a:r>
            <a:r>
              <a:rPr lang="en-US" sz="2800" dirty="0">
                <a:solidFill>
                  <a:schemeClr val="tx1"/>
                </a:solidFill>
                <a:latin typeface="Candara"/>
                <a:cs typeface="Candara"/>
              </a:rPr>
              <a:t> </a:t>
            </a:r>
            <a:r>
              <a:rPr lang="en-US" sz="2800" dirty="0" err="1">
                <a:solidFill>
                  <a:schemeClr val="tx1"/>
                </a:solidFill>
                <a:latin typeface="Candara"/>
                <a:cs typeface="Candara"/>
              </a:rPr>
              <a:t>membentengi</a:t>
            </a:r>
            <a:r>
              <a:rPr lang="en-US" sz="2800" dirty="0">
                <a:solidFill>
                  <a:schemeClr val="tx1"/>
                </a:solidFill>
                <a:latin typeface="Candara"/>
                <a:cs typeface="Candara"/>
              </a:rPr>
              <a:t> </a:t>
            </a:r>
            <a:r>
              <a:rPr lang="en-US" sz="2800" dirty="0" err="1">
                <a:solidFill>
                  <a:schemeClr val="tx1"/>
                </a:solidFill>
                <a:latin typeface="Candara"/>
                <a:cs typeface="Candara"/>
              </a:rPr>
              <a:t>anak</a:t>
            </a:r>
            <a:r>
              <a:rPr lang="en-US" sz="2800" dirty="0">
                <a:solidFill>
                  <a:schemeClr val="tx1"/>
                </a:solidFill>
                <a:latin typeface="Candara"/>
                <a:cs typeface="Candara"/>
              </a:rPr>
              <a:t> </a:t>
            </a:r>
            <a:r>
              <a:rPr lang="en-US" sz="2800" dirty="0" err="1">
                <a:solidFill>
                  <a:schemeClr val="tx1"/>
                </a:solidFill>
                <a:latin typeface="Candara"/>
                <a:cs typeface="Candara"/>
              </a:rPr>
              <a:t>dari</a:t>
            </a:r>
            <a:r>
              <a:rPr lang="en-US" sz="2800" dirty="0">
                <a:solidFill>
                  <a:schemeClr val="tx1"/>
                </a:solidFill>
                <a:latin typeface="Candara"/>
                <a:cs typeface="Candara"/>
              </a:rPr>
              <a:t> </a:t>
            </a:r>
            <a:r>
              <a:rPr lang="en-US" sz="2800" dirty="0" err="1">
                <a:solidFill>
                  <a:schemeClr val="tx1"/>
                </a:solidFill>
                <a:latin typeface="Candara"/>
                <a:cs typeface="Candara"/>
              </a:rPr>
              <a:t>kemungkinan</a:t>
            </a:r>
            <a:r>
              <a:rPr lang="en-US" sz="2800" dirty="0">
                <a:solidFill>
                  <a:schemeClr val="tx1"/>
                </a:solidFill>
                <a:latin typeface="Candara"/>
                <a:cs typeface="Candara"/>
              </a:rPr>
              <a:t>  </a:t>
            </a:r>
            <a:r>
              <a:rPr lang="en-US" sz="2800" dirty="0" err="1">
                <a:solidFill>
                  <a:schemeClr val="tx1"/>
                </a:solidFill>
                <a:latin typeface="Candara"/>
                <a:cs typeface="Candara"/>
              </a:rPr>
              <a:t>menjadi</a:t>
            </a:r>
            <a:r>
              <a:rPr lang="en-US" sz="2800" dirty="0">
                <a:solidFill>
                  <a:schemeClr val="tx1"/>
                </a:solidFill>
                <a:latin typeface="Candara"/>
                <a:cs typeface="Candara"/>
              </a:rPr>
              <a:t> </a:t>
            </a:r>
            <a:r>
              <a:rPr lang="en-US" sz="2800" dirty="0" err="1">
                <a:solidFill>
                  <a:schemeClr val="tx1"/>
                </a:solidFill>
                <a:latin typeface="Candara"/>
                <a:cs typeface="Candara"/>
              </a:rPr>
              <a:t>penyalahguna</a:t>
            </a:r>
            <a:r>
              <a:rPr lang="en-US" sz="2800" dirty="0">
                <a:solidFill>
                  <a:schemeClr val="tx1"/>
                </a:solidFill>
                <a:latin typeface="Candara"/>
                <a:cs typeface="Candara"/>
              </a:rPr>
              <a:t> </a:t>
            </a:r>
            <a:r>
              <a:rPr lang="en-US" sz="2800" dirty="0" err="1">
                <a:solidFill>
                  <a:schemeClr val="tx1"/>
                </a:solidFill>
                <a:latin typeface="Candara"/>
                <a:cs typeface="Candara"/>
              </a:rPr>
              <a:t>narkoba</a:t>
            </a:r>
            <a:r>
              <a:rPr lang="en-US" sz="2800" dirty="0">
                <a:solidFill>
                  <a:schemeClr val="tx1"/>
                </a:solidFill>
                <a:latin typeface="Candara"/>
                <a:cs typeface="Candara"/>
              </a:rPr>
              <a:t>.</a:t>
            </a:r>
          </a:p>
          <a:p>
            <a:r>
              <a:rPr lang="en-US" sz="2800" dirty="0" err="1">
                <a:solidFill>
                  <a:schemeClr val="tx1"/>
                </a:solidFill>
                <a:latin typeface="Candara"/>
                <a:cs typeface="Candara"/>
              </a:rPr>
              <a:t>Hubungan</a:t>
            </a:r>
            <a:r>
              <a:rPr lang="en-US" sz="2800" dirty="0">
                <a:solidFill>
                  <a:schemeClr val="tx1"/>
                </a:solidFill>
                <a:latin typeface="Candara"/>
                <a:cs typeface="Candara"/>
              </a:rPr>
              <a:t> </a:t>
            </a:r>
            <a:r>
              <a:rPr lang="en-US" sz="2800" dirty="0" err="1">
                <a:solidFill>
                  <a:schemeClr val="tx1"/>
                </a:solidFill>
                <a:latin typeface="Candara"/>
                <a:cs typeface="Candara"/>
              </a:rPr>
              <a:t>keluarga</a:t>
            </a:r>
            <a:r>
              <a:rPr lang="en-US" sz="2800" dirty="0">
                <a:solidFill>
                  <a:schemeClr val="tx1"/>
                </a:solidFill>
                <a:latin typeface="Candara"/>
                <a:cs typeface="Candara"/>
              </a:rPr>
              <a:t> (orang </a:t>
            </a:r>
            <a:r>
              <a:rPr lang="en-US" sz="2800" dirty="0" err="1">
                <a:solidFill>
                  <a:schemeClr val="tx1"/>
                </a:solidFill>
                <a:latin typeface="Candara"/>
                <a:cs typeface="Candara"/>
              </a:rPr>
              <a:t>tua</a:t>
            </a:r>
            <a:r>
              <a:rPr lang="en-US" sz="2800" dirty="0">
                <a:solidFill>
                  <a:schemeClr val="tx1"/>
                </a:solidFill>
                <a:latin typeface="Candara"/>
                <a:cs typeface="Candara"/>
              </a:rPr>
              <a:t> </a:t>
            </a:r>
            <a:r>
              <a:rPr lang="en-US" sz="2800" dirty="0" err="1">
                <a:solidFill>
                  <a:schemeClr val="tx1"/>
                </a:solidFill>
                <a:latin typeface="Candara"/>
                <a:cs typeface="Candara"/>
              </a:rPr>
              <a:t>dan</a:t>
            </a:r>
            <a:r>
              <a:rPr lang="en-US" sz="2800" dirty="0">
                <a:solidFill>
                  <a:schemeClr val="tx1"/>
                </a:solidFill>
                <a:latin typeface="Candara"/>
                <a:cs typeface="Candara"/>
              </a:rPr>
              <a:t> </a:t>
            </a:r>
            <a:r>
              <a:rPr lang="en-US" sz="2800" dirty="0" err="1">
                <a:solidFill>
                  <a:schemeClr val="tx1"/>
                </a:solidFill>
                <a:latin typeface="Candara"/>
                <a:cs typeface="Candara"/>
              </a:rPr>
              <a:t>anak</a:t>
            </a:r>
            <a:r>
              <a:rPr lang="en-US" sz="2800" dirty="0">
                <a:solidFill>
                  <a:schemeClr val="tx1"/>
                </a:solidFill>
                <a:latin typeface="Candara"/>
                <a:cs typeface="Candara"/>
              </a:rPr>
              <a:t>) yang </a:t>
            </a:r>
            <a:r>
              <a:rPr lang="en-US" sz="2800" dirty="0" err="1">
                <a:solidFill>
                  <a:schemeClr val="tx1"/>
                </a:solidFill>
                <a:latin typeface="Candara"/>
                <a:cs typeface="Candara"/>
              </a:rPr>
              <a:t>dekat</a:t>
            </a:r>
            <a:r>
              <a:rPr lang="en-US" sz="2800" dirty="0">
                <a:solidFill>
                  <a:schemeClr val="tx1"/>
                </a:solidFill>
                <a:latin typeface="Candara"/>
                <a:cs typeface="Candara"/>
              </a:rPr>
              <a:t>, </a:t>
            </a:r>
            <a:r>
              <a:rPr lang="en-US" sz="2800" dirty="0" err="1">
                <a:solidFill>
                  <a:schemeClr val="tx1"/>
                </a:solidFill>
                <a:latin typeface="Candara"/>
                <a:cs typeface="Candara"/>
              </a:rPr>
              <a:t>serta</a:t>
            </a:r>
            <a:r>
              <a:rPr lang="en-US" sz="2800" dirty="0">
                <a:solidFill>
                  <a:schemeClr val="tx1"/>
                </a:solidFill>
                <a:latin typeface="Candara"/>
                <a:cs typeface="Candara"/>
              </a:rPr>
              <a:t> </a:t>
            </a:r>
            <a:r>
              <a:rPr lang="en-US" sz="2800" dirty="0" err="1">
                <a:solidFill>
                  <a:schemeClr val="tx1"/>
                </a:solidFill>
                <a:latin typeface="Candara"/>
                <a:cs typeface="Candara"/>
              </a:rPr>
              <a:t>kepedulian</a:t>
            </a:r>
            <a:r>
              <a:rPr lang="en-US" sz="2800" dirty="0">
                <a:solidFill>
                  <a:schemeClr val="tx1"/>
                </a:solidFill>
                <a:latin typeface="Candara"/>
                <a:cs typeface="Candara"/>
              </a:rPr>
              <a:t> orang </a:t>
            </a:r>
            <a:r>
              <a:rPr lang="en-US" sz="2800" dirty="0" err="1">
                <a:solidFill>
                  <a:schemeClr val="tx1"/>
                </a:solidFill>
                <a:latin typeface="Candara"/>
                <a:cs typeface="Candara"/>
              </a:rPr>
              <a:t>tua</a:t>
            </a:r>
            <a:r>
              <a:rPr lang="en-US" sz="2800" dirty="0">
                <a:solidFill>
                  <a:schemeClr val="tx1"/>
                </a:solidFill>
                <a:latin typeface="Candara"/>
                <a:cs typeface="Candara"/>
              </a:rPr>
              <a:t> </a:t>
            </a:r>
            <a:r>
              <a:rPr lang="en-US" sz="2800" dirty="0" err="1">
                <a:solidFill>
                  <a:schemeClr val="tx1"/>
                </a:solidFill>
                <a:latin typeface="Candara"/>
                <a:cs typeface="Candara"/>
              </a:rPr>
              <a:t>terhadap</a:t>
            </a:r>
            <a:r>
              <a:rPr lang="en-US" sz="2800" dirty="0">
                <a:solidFill>
                  <a:schemeClr val="tx1"/>
                </a:solidFill>
                <a:latin typeface="Candara"/>
                <a:cs typeface="Candara"/>
              </a:rPr>
              <a:t> </a:t>
            </a:r>
            <a:r>
              <a:rPr lang="en-US" sz="2800" dirty="0" err="1">
                <a:solidFill>
                  <a:schemeClr val="tx1"/>
                </a:solidFill>
                <a:latin typeface="Candara"/>
                <a:cs typeface="Candara"/>
              </a:rPr>
              <a:t>anak</a:t>
            </a:r>
            <a:r>
              <a:rPr lang="en-US" sz="2800" dirty="0">
                <a:solidFill>
                  <a:schemeClr val="tx1"/>
                </a:solidFill>
                <a:latin typeface="Candara"/>
                <a:cs typeface="Candara"/>
              </a:rPr>
              <a:t>, </a:t>
            </a:r>
            <a:r>
              <a:rPr lang="en-US" sz="2800" dirty="0" err="1">
                <a:solidFill>
                  <a:schemeClr val="tx1"/>
                </a:solidFill>
                <a:latin typeface="Candara"/>
                <a:cs typeface="Candara"/>
              </a:rPr>
              <a:t>menjadi</a:t>
            </a:r>
            <a:r>
              <a:rPr lang="en-US" sz="2800" dirty="0">
                <a:solidFill>
                  <a:schemeClr val="tx1"/>
                </a:solidFill>
                <a:latin typeface="Candara"/>
                <a:cs typeface="Candara"/>
              </a:rPr>
              <a:t> </a:t>
            </a:r>
            <a:r>
              <a:rPr lang="en-US" sz="2800" dirty="0" err="1">
                <a:solidFill>
                  <a:schemeClr val="tx1"/>
                </a:solidFill>
                <a:latin typeface="Candara"/>
                <a:cs typeface="Candara"/>
              </a:rPr>
              <a:t>faktor</a:t>
            </a:r>
            <a:r>
              <a:rPr lang="en-US" sz="2800" dirty="0">
                <a:solidFill>
                  <a:schemeClr val="tx1"/>
                </a:solidFill>
                <a:latin typeface="Candara"/>
                <a:cs typeface="Candara"/>
              </a:rPr>
              <a:t> yang </a:t>
            </a:r>
            <a:r>
              <a:rPr lang="en-US" sz="2800" dirty="0" err="1">
                <a:solidFill>
                  <a:schemeClr val="tx1"/>
                </a:solidFill>
                <a:latin typeface="Candara"/>
                <a:cs typeface="Candara"/>
              </a:rPr>
              <a:t>mendukung</a:t>
            </a:r>
            <a:r>
              <a:rPr lang="en-US" sz="2800" dirty="0">
                <a:solidFill>
                  <a:schemeClr val="tx1"/>
                </a:solidFill>
                <a:latin typeface="Candara"/>
                <a:cs typeface="Candara"/>
              </a:rPr>
              <a:t> </a:t>
            </a:r>
            <a:r>
              <a:rPr lang="en-US" sz="2800" dirty="0" err="1">
                <a:solidFill>
                  <a:schemeClr val="tx1"/>
                </a:solidFill>
                <a:latin typeface="Candara"/>
                <a:cs typeface="Candara"/>
              </a:rPr>
              <a:t>ketahanan</a:t>
            </a:r>
            <a:r>
              <a:rPr lang="en-US" sz="2800" dirty="0">
                <a:solidFill>
                  <a:schemeClr val="tx1"/>
                </a:solidFill>
                <a:latin typeface="Candara"/>
                <a:cs typeface="Candara"/>
              </a:rPr>
              <a:t> </a:t>
            </a:r>
            <a:r>
              <a:rPr lang="en-US" sz="2800" dirty="0" err="1">
                <a:solidFill>
                  <a:schemeClr val="tx1"/>
                </a:solidFill>
                <a:latin typeface="Candara"/>
                <a:cs typeface="Candara"/>
              </a:rPr>
              <a:t>anak</a:t>
            </a:r>
            <a:r>
              <a:rPr lang="en-US" sz="2800" dirty="0">
                <a:solidFill>
                  <a:schemeClr val="tx1"/>
                </a:solidFill>
                <a:latin typeface="Candara"/>
                <a:cs typeface="Candara"/>
              </a:rPr>
              <a:t> </a:t>
            </a:r>
            <a:r>
              <a:rPr lang="en-US" sz="2800" dirty="0" err="1">
                <a:solidFill>
                  <a:schemeClr val="tx1"/>
                </a:solidFill>
                <a:latin typeface="Candara"/>
                <a:cs typeface="Candara"/>
              </a:rPr>
              <a:t>dalam</a:t>
            </a:r>
            <a:r>
              <a:rPr lang="en-US" sz="2800" dirty="0">
                <a:solidFill>
                  <a:schemeClr val="tx1"/>
                </a:solidFill>
                <a:latin typeface="Candara"/>
                <a:cs typeface="Candara"/>
              </a:rPr>
              <a:t> proses </a:t>
            </a:r>
            <a:r>
              <a:rPr lang="en-US" sz="2800" dirty="0" err="1">
                <a:solidFill>
                  <a:schemeClr val="tx1"/>
                </a:solidFill>
                <a:latin typeface="Candara"/>
                <a:cs typeface="Candara"/>
              </a:rPr>
              <a:t>pertumbuhan</a:t>
            </a:r>
            <a:r>
              <a:rPr lang="en-US" sz="2800" dirty="0">
                <a:solidFill>
                  <a:schemeClr val="tx1"/>
                </a:solidFill>
                <a:latin typeface="Candara"/>
                <a:cs typeface="Candara"/>
              </a:rPr>
              <a:t> </a:t>
            </a:r>
            <a:r>
              <a:rPr lang="en-US" sz="2800" dirty="0" err="1">
                <a:solidFill>
                  <a:schemeClr val="tx1"/>
                </a:solidFill>
                <a:latin typeface="Candara"/>
                <a:cs typeface="Candara"/>
              </a:rPr>
              <a:t>anak</a:t>
            </a:r>
            <a:r>
              <a:rPr lang="en-US" sz="2800" dirty="0">
                <a:solidFill>
                  <a:schemeClr val="tx1"/>
                </a:solidFill>
                <a:latin typeface="Candara"/>
                <a:cs typeface="Candara"/>
              </a:rPr>
              <a:t> </a:t>
            </a:r>
            <a:r>
              <a:rPr lang="en-US" sz="2800" dirty="0" err="1">
                <a:solidFill>
                  <a:schemeClr val="tx1"/>
                </a:solidFill>
                <a:latin typeface="Candara"/>
                <a:cs typeface="Candara"/>
              </a:rPr>
              <a:t>sampai</a:t>
            </a:r>
            <a:r>
              <a:rPr lang="en-US" sz="2800" dirty="0">
                <a:solidFill>
                  <a:schemeClr val="tx1"/>
                </a:solidFill>
                <a:latin typeface="Candara"/>
                <a:cs typeface="Candara"/>
              </a:rPr>
              <a:t> </a:t>
            </a:r>
            <a:r>
              <a:rPr lang="en-US" sz="2800" dirty="0" err="1">
                <a:solidFill>
                  <a:schemeClr val="tx1"/>
                </a:solidFill>
                <a:latin typeface="Candara"/>
                <a:cs typeface="Candara"/>
              </a:rPr>
              <a:t>mereka</a:t>
            </a:r>
            <a:r>
              <a:rPr lang="en-US" sz="2800" dirty="0">
                <a:solidFill>
                  <a:schemeClr val="tx1"/>
                </a:solidFill>
                <a:latin typeface="Candara"/>
                <a:cs typeface="Candara"/>
              </a:rPr>
              <a:t> </a:t>
            </a:r>
            <a:r>
              <a:rPr lang="en-US" sz="2800" dirty="0" err="1">
                <a:solidFill>
                  <a:schemeClr val="tx1"/>
                </a:solidFill>
                <a:latin typeface="Candara"/>
                <a:cs typeface="Candara"/>
              </a:rPr>
              <a:t>menjadi</a:t>
            </a:r>
            <a:r>
              <a:rPr lang="en-US" sz="2800" dirty="0">
                <a:solidFill>
                  <a:schemeClr val="tx1"/>
                </a:solidFill>
                <a:latin typeface="Candara"/>
                <a:cs typeface="Candara"/>
              </a:rPr>
              <a:t> </a:t>
            </a:r>
            <a:r>
              <a:rPr lang="en-US" sz="2800" dirty="0" err="1">
                <a:solidFill>
                  <a:schemeClr val="tx1"/>
                </a:solidFill>
                <a:latin typeface="Candara"/>
                <a:cs typeface="Candara"/>
              </a:rPr>
              <a:t>dewasa</a:t>
            </a:r>
            <a:r>
              <a:rPr lang="en-US" sz="2800" dirty="0">
                <a:solidFill>
                  <a:schemeClr val="tx1"/>
                </a:solidFill>
                <a:latin typeface="Candara"/>
                <a:cs typeface="Candara"/>
              </a:rPr>
              <a:t>. </a:t>
            </a:r>
          </a:p>
        </p:txBody>
      </p:sp>
    </p:spTree>
    <p:extLst>
      <p:ext uri="{BB962C8B-B14F-4D97-AF65-F5344CB8AC3E}">
        <p14:creationId xmlns:p14="http://schemas.microsoft.com/office/powerpoint/2010/main" val="2757031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024" y="406597"/>
            <a:ext cx="7272339" cy="1339009"/>
          </a:xfrm>
        </p:spPr>
        <p:txBody>
          <a:bodyPr>
            <a:normAutofit fontScale="90000"/>
          </a:bodyPr>
          <a:lstStyle/>
          <a:p>
            <a:pPr>
              <a:lnSpc>
                <a:spcPct val="100000"/>
              </a:lnSpc>
            </a:pPr>
            <a:r>
              <a:rPr lang="en-US" sz="2800" b="1" dirty="0"/>
              <a:t>SETIAP TAHAPAN PERKEMBANGAN ANAK, TERDAPAT FAKTOR RESIKO ANAK MENJADI PENYALAHGUNA NARKOBA</a:t>
            </a:r>
          </a:p>
        </p:txBody>
      </p:sp>
      <p:pic>
        <p:nvPicPr>
          <p:cNvPr id="6" name="Picture 5" descr="soa_010_big.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862" y="1929972"/>
            <a:ext cx="8329596" cy="4602241"/>
          </a:xfrm>
          <a:prstGeom prst="rect">
            <a:avLst/>
          </a:prstGeom>
        </p:spPr>
      </p:pic>
    </p:spTree>
    <p:extLst>
      <p:ext uri="{BB962C8B-B14F-4D97-AF65-F5344CB8AC3E}">
        <p14:creationId xmlns:p14="http://schemas.microsoft.com/office/powerpoint/2010/main" val="1413907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876" y="516103"/>
            <a:ext cx="8229600" cy="1143000"/>
          </a:xfrm>
        </p:spPr>
        <p:txBody>
          <a:bodyPr>
            <a:noAutofit/>
          </a:bodyPr>
          <a:lstStyle/>
          <a:p>
            <a:pPr algn="ctr">
              <a:lnSpc>
                <a:spcPct val="100000"/>
              </a:lnSpc>
            </a:pPr>
            <a:r>
              <a:rPr lang="en-US" sz="3600" b="1" dirty="0">
                <a:solidFill>
                  <a:schemeClr val="bg1"/>
                </a:solidFill>
                <a:latin typeface="Candara"/>
                <a:cs typeface="Candara"/>
              </a:rPr>
              <a:t>FAKTOR RESIKO ANAK MENJADI PENYALAHGUNA NARKOBA</a:t>
            </a:r>
          </a:p>
        </p:txBody>
      </p:sp>
      <p:sp>
        <p:nvSpPr>
          <p:cNvPr id="3" name="Content Placeholder 2"/>
          <p:cNvSpPr>
            <a:spLocks noGrp="1"/>
          </p:cNvSpPr>
          <p:nvPr>
            <p:ph idx="1"/>
          </p:nvPr>
        </p:nvSpPr>
        <p:spPr>
          <a:xfrm>
            <a:off x="643463" y="1923215"/>
            <a:ext cx="8229600" cy="4525963"/>
          </a:xfrm>
        </p:spPr>
        <p:txBody>
          <a:bodyPr>
            <a:normAutofit fontScale="92500" lnSpcReduction="10000"/>
          </a:bodyPr>
          <a:lstStyle/>
          <a:p>
            <a:r>
              <a:rPr lang="en-US" sz="2800" dirty="0" err="1">
                <a:solidFill>
                  <a:srgbClr val="000000"/>
                </a:solidFill>
                <a:latin typeface="Candara"/>
                <a:cs typeface="Candara"/>
              </a:rPr>
              <a:t>Pola</a:t>
            </a:r>
            <a:r>
              <a:rPr lang="en-US" sz="2800" dirty="0">
                <a:solidFill>
                  <a:srgbClr val="000000"/>
                </a:solidFill>
                <a:latin typeface="Candara"/>
                <a:cs typeface="Candara"/>
              </a:rPr>
              <a:t> </a:t>
            </a:r>
            <a:r>
              <a:rPr lang="en-US" sz="2800" dirty="0" err="1">
                <a:solidFill>
                  <a:srgbClr val="000000"/>
                </a:solidFill>
                <a:latin typeface="Candara"/>
                <a:cs typeface="Candara"/>
              </a:rPr>
              <a:t>komunikasi</a:t>
            </a:r>
            <a:r>
              <a:rPr lang="en-US" sz="2800" dirty="0">
                <a:solidFill>
                  <a:srgbClr val="000000"/>
                </a:solidFill>
                <a:latin typeface="Candara"/>
                <a:cs typeface="Candara"/>
              </a:rPr>
              <a:t> </a:t>
            </a:r>
            <a:r>
              <a:rPr lang="en-US" sz="2800" dirty="0" err="1">
                <a:solidFill>
                  <a:srgbClr val="000000"/>
                </a:solidFill>
                <a:latin typeface="Candara"/>
                <a:cs typeface="Candara"/>
              </a:rPr>
              <a:t>negatif</a:t>
            </a:r>
            <a:r>
              <a:rPr lang="en-US" sz="2800" dirty="0">
                <a:solidFill>
                  <a:srgbClr val="000000"/>
                </a:solidFill>
                <a:latin typeface="Candara"/>
                <a:cs typeface="Candara"/>
              </a:rPr>
              <a:t> di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selalu</a:t>
            </a:r>
            <a:r>
              <a:rPr lang="en-US" sz="2800" dirty="0">
                <a:solidFill>
                  <a:srgbClr val="000000"/>
                </a:solidFill>
                <a:latin typeface="Candara"/>
                <a:cs typeface="Candara"/>
              </a:rPr>
              <a:t> </a:t>
            </a:r>
            <a:r>
              <a:rPr lang="en-US" sz="2800" dirty="0" err="1">
                <a:solidFill>
                  <a:srgbClr val="000000"/>
                </a:solidFill>
                <a:latin typeface="Candara"/>
                <a:cs typeface="Candara"/>
              </a:rPr>
              <a:t>menyalahkan</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selalu</a:t>
            </a:r>
            <a:r>
              <a:rPr lang="en-US" sz="2800" dirty="0">
                <a:solidFill>
                  <a:srgbClr val="000000"/>
                </a:solidFill>
                <a:latin typeface="Candara"/>
                <a:cs typeface="Candara"/>
              </a:rPr>
              <a:t> </a:t>
            </a:r>
            <a:r>
              <a:rPr lang="en-US" sz="2800" dirty="0" err="1">
                <a:solidFill>
                  <a:srgbClr val="000000"/>
                </a:solidFill>
                <a:latin typeface="Candara"/>
                <a:cs typeface="Candara"/>
              </a:rPr>
              <a:t>mengkritik</a:t>
            </a:r>
            <a:r>
              <a:rPr lang="en-US" sz="2800" dirty="0">
                <a:solidFill>
                  <a:srgbClr val="000000"/>
                </a:solidFill>
                <a:latin typeface="Candara"/>
                <a:cs typeface="Candara"/>
              </a:rPr>
              <a:t>, </a:t>
            </a:r>
            <a:r>
              <a:rPr lang="en-US" sz="2800" dirty="0" err="1">
                <a:solidFill>
                  <a:srgbClr val="000000"/>
                </a:solidFill>
                <a:latin typeface="Candara"/>
                <a:cs typeface="Candara"/>
              </a:rPr>
              <a:t>ketiadaan</a:t>
            </a:r>
            <a:r>
              <a:rPr lang="en-US" sz="2800" dirty="0">
                <a:solidFill>
                  <a:srgbClr val="000000"/>
                </a:solidFill>
                <a:latin typeface="Candara"/>
                <a:cs typeface="Candara"/>
              </a:rPr>
              <a:t> </a:t>
            </a:r>
            <a:r>
              <a:rPr lang="en-US" sz="2800" dirty="0" err="1">
                <a:solidFill>
                  <a:srgbClr val="000000"/>
                </a:solidFill>
                <a:latin typeface="Candara"/>
                <a:cs typeface="Candara"/>
              </a:rPr>
              <a:t>pujian</a:t>
            </a:r>
            <a:r>
              <a:rPr lang="en-US" sz="2800" dirty="0">
                <a:solidFill>
                  <a:srgbClr val="000000"/>
                </a:solidFill>
                <a:latin typeface="Candara"/>
                <a:cs typeface="Candara"/>
              </a:rPr>
              <a:t> </a:t>
            </a:r>
            <a:r>
              <a:rPr lang="en-US" sz="2800" dirty="0" err="1">
                <a:solidFill>
                  <a:srgbClr val="000000"/>
                </a:solidFill>
                <a:latin typeface="Candara"/>
                <a:cs typeface="Candara"/>
              </a:rPr>
              <a:t>pada</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a:t>
            </a:r>
          </a:p>
          <a:p>
            <a:r>
              <a:rPr lang="en-US" sz="2800" dirty="0" err="1">
                <a:solidFill>
                  <a:srgbClr val="000000"/>
                </a:solidFill>
                <a:latin typeface="Candara"/>
                <a:cs typeface="Candara"/>
              </a:rPr>
              <a:t>Tanpa</a:t>
            </a:r>
            <a:r>
              <a:rPr lang="en-US" sz="2800" dirty="0">
                <a:solidFill>
                  <a:srgbClr val="000000"/>
                </a:solidFill>
                <a:latin typeface="Candara"/>
                <a:cs typeface="Candara"/>
              </a:rPr>
              <a:t> </a:t>
            </a:r>
            <a:r>
              <a:rPr lang="en-US" sz="2800" dirty="0" err="1">
                <a:solidFill>
                  <a:srgbClr val="000000"/>
                </a:solidFill>
                <a:latin typeface="Candara"/>
                <a:cs typeface="Candara"/>
              </a:rPr>
              <a:t>sadar</a:t>
            </a:r>
            <a:r>
              <a:rPr lang="en-US" sz="2800" dirty="0">
                <a:solidFill>
                  <a:srgbClr val="000000"/>
                </a:solidFill>
                <a:latin typeface="Candara"/>
                <a:cs typeface="Candara"/>
              </a:rPr>
              <a:t> orang </a:t>
            </a:r>
            <a:r>
              <a:rPr lang="en-US" sz="2800" dirty="0" err="1">
                <a:solidFill>
                  <a:srgbClr val="000000"/>
                </a:solidFill>
                <a:latin typeface="Candara"/>
                <a:cs typeface="Candara"/>
              </a:rPr>
              <a:t>tua</a:t>
            </a:r>
            <a:r>
              <a:rPr lang="en-US" sz="2800" dirty="0">
                <a:solidFill>
                  <a:srgbClr val="000000"/>
                </a:solidFill>
                <a:latin typeface="Candara"/>
                <a:cs typeface="Candara"/>
              </a:rPr>
              <a:t> </a:t>
            </a:r>
            <a:r>
              <a:rPr lang="en-US" sz="2800" dirty="0" err="1">
                <a:solidFill>
                  <a:srgbClr val="000000"/>
                </a:solidFill>
                <a:latin typeface="Candara"/>
                <a:cs typeface="Candara"/>
              </a:rPr>
              <a:t>bersikap</a:t>
            </a:r>
            <a:r>
              <a:rPr lang="en-US" sz="2800" dirty="0">
                <a:solidFill>
                  <a:srgbClr val="000000"/>
                </a:solidFill>
                <a:latin typeface="Candara"/>
                <a:cs typeface="Candara"/>
              </a:rPr>
              <a:t> </a:t>
            </a:r>
            <a:r>
              <a:rPr lang="en-US" sz="2800" dirty="0" err="1">
                <a:solidFill>
                  <a:srgbClr val="000000"/>
                </a:solidFill>
                <a:latin typeface="Candara"/>
                <a:cs typeface="Candara"/>
              </a:rPr>
              <a:t>toleransi</a:t>
            </a:r>
            <a:r>
              <a:rPr lang="en-US" sz="2800" dirty="0">
                <a:solidFill>
                  <a:srgbClr val="000000"/>
                </a:solidFill>
                <a:latin typeface="Candara"/>
                <a:cs typeface="Candara"/>
              </a:rPr>
              <a:t> </a:t>
            </a:r>
            <a:r>
              <a:rPr lang="en-US" sz="2800" dirty="0" err="1">
                <a:solidFill>
                  <a:srgbClr val="000000"/>
                </a:solidFill>
                <a:latin typeface="Candara"/>
                <a:cs typeface="Candara"/>
              </a:rPr>
              <a:t>kepada</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penyalahgunaan</a:t>
            </a:r>
            <a:r>
              <a:rPr lang="en-US" sz="2800" dirty="0">
                <a:solidFill>
                  <a:srgbClr val="000000"/>
                </a:solidFill>
                <a:latin typeface="Candara"/>
                <a:cs typeface="Candara"/>
              </a:rPr>
              <a:t> </a:t>
            </a:r>
            <a:r>
              <a:rPr lang="en-US" sz="2800" dirty="0" err="1">
                <a:solidFill>
                  <a:srgbClr val="000000"/>
                </a:solidFill>
                <a:latin typeface="Candara"/>
                <a:cs typeface="Candara"/>
              </a:rPr>
              <a:t>narkoba</a:t>
            </a:r>
            <a:r>
              <a:rPr lang="en-US" sz="2800" dirty="0">
                <a:solidFill>
                  <a:srgbClr val="000000"/>
                </a:solidFill>
                <a:latin typeface="Candara"/>
                <a:cs typeface="Candara"/>
              </a:rPr>
              <a:t>.</a:t>
            </a:r>
          </a:p>
          <a:p>
            <a:r>
              <a:rPr lang="en-US" sz="2800" dirty="0" err="1">
                <a:solidFill>
                  <a:srgbClr val="000000"/>
                </a:solidFill>
                <a:latin typeface="Candara"/>
                <a:cs typeface="Candara"/>
              </a:rPr>
              <a:t>Lingkungan</a:t>
            </a:r>
            <a:r>
              <a:rPr lang="en-US" sz="2800" dirty="0">
                <a:solidFill>
                  <a:srgbClr val="000000"/>
                </a:solidFill>
                <a:latin typeface="Candara"/>
                <a:cs typeface="Candara"/>
              </a:rPr>
              <a:t> </a:t>
            </a:r>
            <a:r>
              <a:rPr lang="en-US" sz="2800" dirty="0" err="1">
                <a:solidFill>
                  <a:srgbClr val="000000"/>
                </a:solidFill>
                <a:latin typeface="Candara"/>
                <a:cs typeface="Candara"/>
              </a:rPr>
              <a:t>kehidupan</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yang </a:t>
            </a:r>
            <a:r>
              <a:rPr lang="en-US" sz="2800" dirty="0" err="1">
                <a:solidFill>
                  <a:srgbClr val="000000"/>
                </a:solidFill>
                <a:latin typeface="Candara"/>
                <a:cs typeface="Candara"/>
              </a:rPr>
              <a:t>kacau</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a:t>
            </a:r>
            <a:r>
              <a:rPr lang="en-US" sz="2800" dirty="0" err="1">
                <a:solidFill>
                  <a:srgbClr val="000000"/>
                </a:solidFill>
                <a:latin typeface="Candara"/>
                <a:cs typeface="Candara"/>
              </a:rPr>
              <a:t>atau</a:t>
            </a:r>
            <a:r>
              <a:rPr lang="en-US" sz="2800" dirty="0">
                <a:solidFill>
                  <a:srgbClr val="000000"/>
                </a:solidFill>
                <a:latin typeface="Candara"/>
                <a:cs typeface="Candara"/>
              </a:rPr>
              <a:t> </a:t>
            </a:r>
            <a:r>
              <a:rPr lang="en-US" sz="2800" dirty="0" err="1">
                <a:solidFill>
                  <a:srgbClr val="000000"/>
                </a:solidFill>
                <a:latin typeface="Candara"/>
                <a:cs typeface="Candara"/>
              </a:rPr>
              <a:t>konflik</a:t>
            </a:r>
            <a:r>
              <a:rPr lang="en-US" sz="2800" dirty="0">
                <a:solidFill>
                  <a:srgbClr val="000000"/>
                </a:solidFill>
                <a:latin typeface="Candara"/>
                <a:cs typeface="Candara"/>
              </a:rPr>
              <a:t> </a:t>
            </a:r>
            <a:r>
              <a:rPr lang="en-US" sz="2800" dirty="0" err="1">
                <a:solidFill>
                  <a:srgbClr val="000000"/>
                </a:solidFill>
                <a:latin typeface="Candara"/>
                <a:cs typeface="Candara"/>
              </a:rPr>
              <a:t>antara</a:t>
            </a:r>
            <a:r>
              <a:rPr lang="en-US" sz="2800" dirty="0">
                <a:solidFill>
                  <a:srgbClr val="000000"/>
                </a:solidFill>
                <a:latin typeface="Candara"/>
                <a:cs typeface="Candara"/>
              </a:rPr>
              <a:t> orang </a:t>
            </a:r>
            <a:r>
              <a:rPr lang="en-US" sz="2800" dirty="0" err="1">
                <a:solidFill>
                  <a:srgbClr val="000000"/>
                </a:solidFill>
                <a:latin typeface="Candara"/>
                <a:cs typeface="Candara"/>
              </a:rPr>
              <a:t>tua</a:t>
            </a:r>
            <a:r>
              <a:rPr lang="en-US" sz="2800" dirty="0">
                <a:solidFill>
                  <a:srgbClr val="000000"/>
                </a:solidFill>
                <a:latin typeface="Candara"/>
                <a:cs typeface="Candara"/>
              </a:rPr>
              <a:t> (ayah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ibu</a:t>
            </a:r>
            <a:r>
              <a:rPr lang="en-US" sz="2800" dirty="0">
                <a:solidFill>
                  <a:srgbClr val="000000"/>
                </a:solidFill>
                <a:latin typeface="Candara"/>
                <a:cs typeface="Candara"/>
              </a:rPr>
              <a:t>), </a:t>
            </a:r>
            <a:r>
              <a:rPr lang="en-US" sz="2800" dirty="0" err="1">
                <a:solidFill>
                  <a:srgbClr val="000000"/>
                </a:solidFill>
                <a:latin typeface="Candara"/>
                <a:cs typeface="Candara"/>
              </a:rPr>
              <a:t>pemutusan</a:t>
            </a:r>
            <a:r>
              <a:rPr lang="en-US" sz="2800" dirty="0">
                <a:solidFill>
                  <a:srgbClr val="000000"/>
                </a:solidFill>
                <a:latin typeface="Candara"/>
                <a:cs typeface="Candara"/>
              </a:rPr>
              <a:t> </a:t>
            </a:r>
            <a:r>
              <a:rPr lang="en-US" sz="2800" dirty="0" err="1">
                <a:solidFill>
                  <a:srgbClr val="000000"/>
                </a:solidFill>
                <a:latin typeface="Candara"/>
                <a:cs typeface="Candara"/>
              </a:rPr>
              <a:t>hubungan</a:t>
            </a:r>
            <a:r>
              <a:rPr lang="en-US" sz="2800" dirty="0">
                <a:solidFill>
                  <a:srgbClr val="000000"/>
                </a:solidFill>
                <a:latin typeface="Candara"/>
                <a:cs typeface="Candara"/>
              </a:rPr>
              <a:t> </a:t>
            </a:r>
            <a:r>
              <a:rPr lang="en-US" sz="2800" dirty="0" err="1">
                <a:solidFill>
                  <a:srgbClr val="000000"/>
                </a:solidFill>
                <a:latin typeface="Candara"/>
                <a:cs typeface="Candara"/>
              </a:rPr>
              <a:t>kerja</a:t>
            </a:r>
            <a:r>
              <a:rPr lang="en-US" sz="2800" dirty="0">
                <a:solidFill>
                  <a:srgbClr val="000000"/>
                </a:solidFill>
                <a:latin typeface="Candara"/>
                <a:cs typeface="Candara"/>
              </a:rPr>
              <a:t>, </a:t>
            </a:r>
            <a:r>
              <a:rPr lang="en-US" sz="2800" dirty="0" err="1">
                <a:solidFill>
                  <a:srgbClr val="000000"/>
                </a:solidFill>
                <a:latin typeface="Candara"/>
                <a:cs typeface="Candara"/>
              </a:rPr>
              <a:t>perceraian</a:t>
            </a:r>
            <a:r>
              <a:rPr lang="en-US" sz="2800" dirty="0">
                <a:solidFill>
                  <a:srgbClr val="000000"/>
                </a:solidFill>
                <a:latin typeface="Candara"/>
                <a:cs typeface="Candara"/>
              </a:rPr>
              <a:t>.</a:t>
            </a:r>
          </a:p>
          <a:p>
            <a:r>
              <a:rPr lang="en-US" sz="2800" dirty="0">
                <a:solidFill>
                  <a:srgbClr val="000000"/>
                </a:solidFill>
                <a:latin typeface="Candara"/>
                <a:cs typeface="Candara"/>
              </a:rPr>
              <a:t>Orang </a:t>
            </a:r>
            <a:r>
              <a:rPr lang="en-US" sz="2800" dirty="0" err="1">
                <a:solidFill>
                  <a:srgbClr val="000000"/>
                </a:solidFill>
                <a:latin typeface="Candara"/>
                <a:cs typeface="Candara"/>
              </a:rPr>
              <a:t>tua</a:t>
            </a:r>
            <a:r>
              <a:rPr lang="en-US" sz="2800" dirty="0">
                <a:solidFill>
                  <a:srgbClr val="000000"/>
                </a:solidFill>
                <a:latin typeface="Candara"/>
                <a:cs typeface="Candara"/>
              </a:rPr>
              <a:t> </a:t>
            </a:r>
            <a:r>
              <a:rPr lang="en-US" sz="2800" dirty="0" err="1">
                <a:solidFill>
                  <a:srgbClr val="000000"/>
                </a:solidFill>
                <a:latin typeface="Candara"/>
                <a:cs typeface="Candara"/>
              </a:rPr>
              <a:t>menjadi</a:t>
            </a:r>
            <a:r>
              <a:rPr lang="en-US" sz="2800" dirty="0">
                <a:solidFill>
                  <a:srgbClr val="000000"/>
                </a:solidFill>
                <a:latin typeface="Candara"/>
                <a:cs typeface="Candara"/>
              </a:rPr>
              <a:t> </a:t>
            </a:r>
            <a:r>
              <a:rPr lang="en-US" sz="2800" dirty="0" err="1">
                <a:solidFill>
                  <a:srgbClr val="000000"/>
                </a:solidFill>
                <a:latin typeface="Candara"/>
                <a:cs typeface="Candara"/>
              </a:rPr>
              <a:t>penyalahguna</a:t>
            </a:r>
            <a:r>
              <a:rPr lang="en-US" sz="2800" dirty="0">
                <a:solidFill>
                  <a:srgbClr val="000000"/>
                </a:solidFill>
                <a:latin typeface="Candara"/>
                <a:cs typeface="Candara"/>
              </a:rPr>
              <a:t> </a:t>
            </a:r>
            <a:r>
              <a:rPr lang="en-US" sz="2800" dirty="0" err="1">
                <a:solidFill>
                  <a:srgbClr val="000000"/>
                </a:solidFill>
                <a:latin typeface="Candara"/>
                <a:cs typeface="Candara"/>
              </a:rPr>
              <a:t>narkoba</a:t>
            </a:r>
            <a:r>
              <a:rPr lang="en-US" sz="2800" dirty="0">
                <a:solidFill>
                  <a:srgbClr val="000000"/>
                </a:solidFill>
                <a:latin typeface="Candara"/>
                <a:cs typeface="Candara"/>
              </a:rPr>
              <a:t>, </a:t>
            </a:r>
            <a:r>
              <a:rPr lang="en-US" sz="2800" dirty="0" err="1">
                <a:solidFill>
                  <a:srgbClr val="000000"/>
                </a:solidFill>
                <a:latin typeface="Candara"/>
                <a:cs typeface="Candara"/>
              </a:rPr>
              <a:t>pecandu</a:t>
            </a:r>
            <a:r>
              <a:rPr lang="en-US" sz="2800" dirty="0">
                <a:solidFill>
                  <a:srgbClr val="000000"/>
                </a:solidFill>
                <a:latin typeface="Candara"/>
                <a:cs typeface="Candara"/>
              </a:rPr>
              <a:t> </a:t>
            </a:r>
            <a:r>
              <a:rPr lang="en-US" sz="2800" dirty="0" err="1">
                <a:solidFill>
                  <a:srgbClr val="000000"/>
                </a:solidFill>
                <a:latin typeface="Candara"/>
                <a:cs typeface="Candara"/>
              </a:rPr>
              <a:t>narkoba</a:t>
            </a:r>
            <a:r>
              <a:rPr lang="en-US" sz="2800" dirty="0">
                <a:solidFill>
                  <a:srgbClr val="000000"/>
                </a:solidFill>
                <a:latin typeface="Candara"/>
                <a:cs typeface="Candara"/>
              </a:rPr>
              <a:t>,  </a:t>
            </a:r>
            <a:r>
              <a:rPr lang="en-US" sz="2800" dirty="0" err="1">
                <a:solidFill>
                  <a:srgbClr val="000000"/>
                </a:solidFill>
                <a:latin typeface="Candara"/>
                <a:cs typeface="Candara"/>
              </a:rPr>
              <a:t>mentalnya</a:t>
            </a:r>
            <a:r>
              <a:rPr lang="en-US" sz="2800" dirty="0">
                <a:solidFill>
                  <a:srgbClr val="000000"/>
                </a:solidFill>
                <a:latin typeface="Candara"/>
                <a:cs typeface="Candara"/>
              </a:rPr>
              <a:t> </a:t>
            </a:r>
            <a:r>
              <a:rPr lang="en-US" sz="2800" dirty="0" err="1">
                <a:solidFill>
                  <a:srgbClr val="000000"/>
                </a:solidFill>
                <a:latin typeface="Candara"/>
                <a:cs typeface="Candara"/>
              </a:rPr>
              <a:t>terganggu</a:t>
            </a:r>
            <a:r>
              <a:rPr lang="en-US" sz="2800" dirty="0">
                <a:solidFill>
                  <a:srgbClr val="000000"/>
                </a:solidFill>
                <a:latin typeface="Candara"/>
                <a:cs typeface="Candara"/>
              </a:rPr>
              <a:t>,  </a:t>
            </a:r>
            <a:r>
              <a:rPr lang="en-US" sz="2800" dirty="0" err="1">
                <a:solidFill>
                  <a:srgbClr val="000000"/>
                </a:solidFill>
                <a:latin typeface="Candara"/>
                <a:cs typeface="Candara"/>
              </a:rPr>
              <a:t>serta</a:t>
            </a:r>
            <a:r>
              <a:rPr lang="en-US" sz="2800" dirty="0">
                <a:solidFill>
                  <a:srgbClr val="000000"/>
                </a:solidFill>
                <a:latin typeface="Candara"/>
                <a:cs typeface="Candara"/>
              </a:rPr>
              <a:t> </a:t>
            </a:r>
            <a:r>
              <a:rPr lang="en-US" sz="2800" dirty="0" err="1">
                <a:solidFill>
                  <a:srgbClr val="000000"/>
                </a:solidFill>
                <a:latin typeface="Candara"/>
                <a:cs typeface="Candara"/>
              </a:rPr>
              <a:t>terlibat</a:t>
            </a:r>
            <a:r>
              <a:rPr lang="en-US" sz="2800" dirty="0">
                <a:solidFill>
                  <a:srgbClr val="000000"/>
                </a:solidFill>
                <a:latin typeface="Candara"/>
                <a:cs typeface="Candara"/>
              </a:rPr>
              <a:t>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berbagai</a:t>
            </a:r>
            <a:r>
              <a:rPr lang="en-US" sz="2800" dirty="0">
                <a:solidFill>
                  <a:srgbClr val="000000"/>
                </a:solidFill>
                <a:latin typeface="Candara"/>
                <a:cs typeface="Candara"/>
              </a:rPr>
              <a:t> </a:t>
            </a:r>
            <a:r>
              <a:rPr lang="en-US" sz="2800" dirty="0" err="1">
                <a:solidFill>
                  <a:srgbClr val="000000"/>
                </a:solidFill>
                <a:latin typeface="Candara"/>
                <a:cs typeface="Candara"/>
              </a:rPr>
              <a:t>tindakan</a:t>
            </a:r>
            <a:r>
              <a:rPr lang="en-US" sz="2800" dirty="0">
                <a:solidFill>
                  <a:srgbClr val="000000"/>
                </a:solidFill>
                <a:latin typeface="Candara"/>
                <a:cs typeface="Candara"/>
              </a:rPr>
              <a:t> </a:t>
            </a:r>
            <a:r>
              <a:rPr lang="en-US" sz="2800" dirty="0" err="1">
                <a:solidFill>
                  <a:srgbClr val="000000"/>
                </a:solidFill>
                <a:latin typeface="Candara"/>
                <a:cs typeface="Candara"/>
              </a:rPr>
              <a:t>kriminal</a:t>
            </a:r>
            <a:r>
              <a:rPr lang="en-US" sz="2800" dirty="0">
                <a:solidFill>
                  <a:srgbClr val="000000"/>
                </a:solidFill>
                <a:latin typeface="Candara"/>
                <a:cs typeface="Candara"/>
              </a:rPr>
              <a:t>.</a:t>
            </a:r>
          </a:p>
        </p:txBody>
      </p:sp>
    </p:spTree>
    <p:extLst>
      <p:ext uri="{BB962C8B-B14F-4D97-AF65-F5344CB8AC3E}">
        <p14:creationId xmlns:p14="http://schemas.microsoft.com/office/powerpoint/2010/main" val="3527224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659871" y="1328047"/>
            <a:ext cx="7982690" cy="4934115"/>
          </a:xfrm>
        </p:spPr>
        <p:txBody>
          <a:bodyPr>
            <a:normAutofit fontScale="92500"/>
          </a:bodyPr>
          <a:lstStyle/>
          <a:p>
            <a:r>
              <a:rPr lang="en-US" sz="2800" dirty="0" err="1">
                <a:solidFill>
                  <a:srgbClr val="000000"/>
                </a:solidFill>
                <a:latin typeface="Candara"/>
                <a:cs typeface="Candara"/>
              </a:rPr>
              <a:t>Intervensi</a:t>
            </a:r>
            <a:r>
              <a:rPr lang="en-US" sz="2800" dirty="0">
                <a:solidFill>
                  <a:srgbClr val="000000"/>
                </a:solidFill>
                <a:latin typeface="Candara"/>
                <a:cs typeface="Candara"/>
              </a:rPr>
              <a:t> </a:t>
            </a:r>
            <a:r>
              <a:rPr lang="en-US" sz="2800" dirty="0" err="1">
                <a:solidFill>
                  <a:srgbClr val="000000"/>
                </a:solidFill>
                <a:latin typeface="Candara"/>
                <a:cs typeface="Candara"/>
              </a:rPr>
              <a:t>dini</a:t>
            </a:r>
            <a:r>
              <a:rPr lang="en-US" sz="2800" dirty="0">
                <a:solidFill>
                  <a:srgbClr val="000000"/>
                </a:solidFill>
                <a:latin typeface="Candara"/>
                <a:cs typeface="Candara"/>
              </a:rPr>
              <a:t> </a:t>
            </a:r>
            <a:r>
              <a:rPr lang="en-US" sz="2800" dirty="0" err="1">
                <a:solidFill>
                  <a:srgbClr val="000000"/>
                </a:solidFill>
                <a:latin typeface="Candara"/>
                <a:cs typeface="Candara"/>
              </a:rPr>
              <a:t>terhadap</a:t>
            </a:r>
            <a:r>
              <a:rPr lang="en-US" sz="2800" dirty="0">
                <a:solidFill>
                  <a:srgbClr val="000000"/>
                </a:solidFill>
                <a:latin typeface="Candara"/>
                <a:cs typeface="Candara"/>
              </a:rPr>
              <a:t> </a:t>
            </a:r>
            <a:r>
              <a:rPr lang="en-US" sz="2800" dirty="0" err="1">
                <a:solidFill>
                  <a:srgbClr val="000000"/>
                </a:solidFill>
                <a:latin typeface="Candara"/>
                <a:cs typeface="Candara"/>
              </a:rPr>
              <a:t>perilaku</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yang </a:t>
            </a:r>
            <a:r>
              <a:rPr lang="en-US" sz="2800" dirty="0" err="1">
                <a:solidFill>
                  <a:srgbClr val="000000"/>
                </a:solidFill>
                <a:latin typeface="Candara"/>
                <a:cs typeface="Candara"/>
              </a:rPr>
              <a:t>agresif</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yang </a:t>
            </a:r>
            <a:r>
              <a:rPr lang="en-US" sz="2800" dirty="0" err="1">
                <a:solidFill>
                  <a:srgbClr val="000000"/>
                </a:solidFill>
                <a:latin typeface="Candara"/>
                <a:cs typeface="Candara"/>
              </a:rPr>
              <a:t>kurang</a:t>
            </a:r>
            <a:r>
              <a:rPr lang="en-US" sz="2800" dirty="0">
                <a:solidFill>
                  <a:srgbClr val="000000"/>
                </a:solidFill>
                <a:latin typeface="Candara"/>
                <a:cs typeface="Candara"/>
              </a:rPr>
              <a:t> </a:t>
            </a:r>
            <a:r>
              <a:rPr lang="en-US" sz="2800" dirty="0" err="1">
                <a:solidFill>
                  <a:srgbClr val="000000"/>
                </a:solidFill>
                <a:latin typeface="Candara"/>
                <a:cs typeface="Candara"/>
              </a:rPr>
              <a:t>mampu</a:t>
            </a:r>
            <a:r>
              <a:rPr lang="en-US" sz="2800" dirty="0">
                <a:solidFill>
                  <a:srgbClr val="000000"/>
                </a:solidFill>
                <a:latin typeface="Candara"/>
                <a:cs typeface="Candara"/>
              </a:rPr>
              <a:t> </a:t>
            </a:r>
            <a:r>
              <a:rPr lang="en-US" sz="2800" dirty="0" err="1">
                <a:solidFill>
                  <a:srgbClr val="000000"/>
                </a:solidFill>
                <a:latin typeface="Candara"/>
                <a:cs typeface="Candara"/>
              </a:rPr>
              <a:t>mengontrol</a:t>
            </a:r>
            <a:r>
              <a:rPr lang="en-US" sz="2800" dirty="0">
                <a:solidFill>
                  <a:srgbClr val="000000"/>
                </a:solidFill>
                <a:latin typeface="Candara"/>
                <a:cs typeface="Candara"/>
              </a:rPr>
              <a:t> </a:t>
            </a:r>
            <a:r>
              <a:rPr lang="en-US" sz="2800" dirty="0" err="1">
                <a:solidFill>
                  <a:srgbClr val="000000"/>
                </a:solidFill>
                <a:latin typeface="Candara"/>
                <a:cs typeface="Candara"/>
              </a:rPr>
              <a:t>dirinya</a:t>
            </a:r>
            <a:r>
              <a:rPr lang="en-US" sz="2800" dirty="0">
                <a:solidFill>
                  <a:srgbClr val="000000"/>
                </a:solidFill>
                <a:latin typeface="Candara"/>
                <a:cs typeface="Candara"/>
              </a:rPr>
              <a:t>, </a:t>
            </a:r>
            <a:r>
              <a:rPr lang="en-US" sz="2800" dirty="0" err="1">
                <a:solidFill>
                  <a:srgbClr val="000000"/>
                </a:solidFill>
                <a:latin typeface="Candara"/>
                <a:cs typeface="Candara"/>
              </a:rPr>
              <a:t>lebih</a:t>
            </a:r>
            <a:r>
              <a:rPr lang="en-US" sz="2800" dirty="0">
                <a:solidFill>
                  <a:srgbClr val="000000"/>
                </a:solidFill>
                <a:latin typeface="Candara"/>
                <a:cs typeface="Candara"/>
              </a:rPr>
              <a:t> </a:t>
            </a:r>
            <a:r>
              <a:rPr lang="en-US" sz="2800" dirty="0" err="1">
                <a:solidFill>
                  <a:srgbClr val="000000"/>
                </a:solidFill>
                <a:latin typeface="Candara"/>
                <a:cs typeface="Candara"/>
              </a:rPr>
              <a:t>memberikan</a:t>
            </a:r>
            <a:r>
              <a:rPr lang="en-US" sz="2800" dirty="0">
                <a:solidFill>
                  <a:srgbClr val="000000"/>
                </a:solidFill>
                <a:latin typeface="Candara"/>
                <a:cs typeface="Candara"/>
              </a:rPr>
              <a:t> </a:t>
            </a:r>
            <a:r>
              <a:rPr lang="en-US" sz="2800" dirty="0" err="1">
                <a:solidFill>
                  <a:srgbClr val="000000"/>
                </a:solidFill>
                <a:latin typeface="Candara"/>
                <a:cs typeface="Candara"/>
              </a:rPr>
              <a:t>dampak</a:t>
            </a:r>
            <a:r>
              <a:rPr lang="en-US" sz="2800" dirty="0">
                <a:solidFill>
                  <a:srgbClr val="000000"/>
                </a:solidFill>
                <a:latin typeface="Candara"/>
                <a:cs typeface="Candara"/>
              </a:rPr>
              <a:t> yang </a:t>
            </a:r>
            <a:r>
              <a:rPr lang="en-US" sz="2800" dirty="0" err="1">
                <a:solidFill>
                  <a:srgbClr val="000000"/>
                </a:solidFill>
                <a:latin typeface="Candara"/>
                <a:cs typeface="Candara"/>
              </a:rPr>
              <a:t>positif</a:t>
            </a:r>
            <a:r>
              <a:rPr lang="en-US" sz="2800" dirty="0">
                <a:solidFill>
                  <a:srgbClr val="000000"/>
                </a:solidFill>
                <a:latin typeface="Candara"/>
                <a:cs typeface="Candara"/>
              </a:rPr>
              <a:t> </a:t>
            </a:r>
            <a:r>
              <a:rPr lang="en-US" sz="2800" dirty="0" err="1">
                <a:solidFill>
                  <a:srgbClr val="000000"/>
                </a:solidFill>
                <a:latin typeface="Candara"/>
                <a:cs typeface="Candara"/>
              </a:rPr>
              <a:t>dibandingkan</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a:t>
            </a:r>
            <a:r>
              <a:rPr lang="en-US" sz="2800" dirty="0" err="1">
                <a:solidFill>
                  <a:srgbClr val="000000"/>
                </a:solidFill>
                <a:latin typeface="Candara"/>
                <a:cs typeface="Candara"/>
              </a:rPr>
              <a:t>upaya</a:t>
            </a:r>
            <a:r>
              <a:rPr lang="en-US" sz="2800" dirty="0">
                <a:solidFill>
                  <a:srgbClr val="000000"/>
                </a:solidFill>
                <a:latin typeface="Candara"/>
                <a:cs typeface="Candara"/>
              </a:rPr>
              <a:t> di </a:t>
            </a:r>
            <a:r>
              <a:rPr lang="en-US" sz="2800" dirty="0" err="1">
                <a:solidFill>
                  <a:srgbClr val="000000"/>
                </a:solidFill>
                <a:latin typeface="Candara"/>
                <a:cs typeface="Candara"/>
              </a:rPr>
              <a:t>kemudian</a:t>
            </a:r>
            <a:r>
              <a:rPr lang="en-US" sz="2800" dirty="0">
                <a:solidFill>
                  <a:srgbClr val="000000"/>
                </a:solidFill>
                <a:latin typeface="Candara"/>
                <a:cs typeface="Candara"/>
              </a:rPr>
              <a:t> </a:t>
            </a:r>
            <a:r>
              <a:rPr lang="en-US" sz="2800" dirty="0" err="1">
                <a:solidFill>
                  <a:srgbClr val="000000"/>
                </a:solidFill>
                <a:latin typeface="Candara"/>
                <a:cs typeface="Candara"/>
              </a:rPr>
              <a:t>hari</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mengubah</a:t>
            </a:r>
            <a:r>
              <a:rPr lang="en-US" sz="2800" dirty="0">
                <a:solidFill>
                  <a:srgbClr val="000000"/>
                </a:solidFill>
                <a:latin typeface="Candara"/>
                <a:cs typeface="Candara"/>
              </a:rPr>
              <a:t> </a:t>
            </a:r>
            <a:r>
              <a:rPr lang="en-US" sz="2800" dirty="0" err="1">
                <a:solidFill>
                  <a:srgbClr val="000000"/>
                </a:solidFill>
                <a:latin typeface="Candara"/>
                <a:cs typeface="Candara"/>
              </a:rPr>
              <a:t>perilaku</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tersebut</a:t>
            </a:r>
            <a:r>
              <a:rPr lang="en-US" sz="2800" dirty="0">
                <a:solidFill>
                  <a:srgbClr val="000000"/>
                </a:solidFill>
                <a:latin typeface="Candara"/>
                <a:cs typeface="Candara"/>
              </a:rPr>
              <a:t> </a:t>
            </a:r>
            <a:r>
              <a:rPr lang="en-US" sz="2800" dirty="0" err="1">
                <a:solidFill>
                  <a:srgbClr val="000000"/>
                </a:solidFill>
                <a:latin typeface="Candara"/>
                <a:cs typeface="Candara"/>
              </a:rPr>
              <a:t>menuju</a:t>
            </a:r>
            <a:r>
              <a:rPr lang="en-US" sz="2800" dirty="0">
                <a:solidFill>
                  <a:srgbClr val="000000"/>
                </a:solidFill>
                <a:latin typeface="Candara"/>
                <a:cs typeface="Candara"/>
              </a:rPr>
              <a:t> </a:t>
            </a:r>
            <a:r>
              <a:rPr lang="en-US" sz="2800" dirty="0" err="1">
                <a:solidFill>
                  <a:srgbClr val="000000"/>
                </a:solidFill>
                <a:latin typeface="Candara"/>
                <a:cs typeface="Candara"/>
              </a:rPr>
              <a:t>perilaku</a:t>
            </a:r>
            <a:r>
              <a:rPr lang="en-US" sz="2800" dirty="0">
                <a:solidFill>
                  <a:srgbClr val="000000"/>
                </a:solidFill>
                <a:latin typeface="Candara"/>
                <a:cs typeface="Candara"/>
              </a:rPr>
              <a:t> yang </a:t>
            </a:r>
            <a:r>
              <a:rPr lang="en-US" sz="2800" dirty="0" err="1">
                <a:solidFill>
                  <a:srgbClr val="000000"/>
                </a:solidFill>
                <a:latin typeface="Candara"/>
                <a:cs typeface="Candara"/>
              </a:rPr>
              <a:t>positif</a:t>
            </a:r>
            <a:r>
              <a:rPr lang="en-US" sz="2800" dirty="0">
                <a:solidFill>
                  <a:srgbClr val="000000"/>
                </a:solidFill>
                <a:latin typeface="Candara"/>
                <a:cs typeface="Candara"/>
              </a:rPr>
              <a:t>.</a:t>
            </a:r>
          </a:p>
          <a:p>
            <a:r>
              <a:rPr lang="en-US" sz="2800" dirty="0" err="1">
                <a:solidFill>
                  <a:srgbClr val="000000"/>
                </a:solidFill>
                <a:latin typeface="Candara"/>
                <a:cs typeface="Candara"/>
              </a:rPr>
              <a:t>Faktor</a:t>
            </a:r>
            <a:r>
              <a:rPr lang="en-US" sz="2800" dirty="0">
                <a:solidFill>
                  <a:srgbClr val="000000"/>
                </a:solidFill>
                <a:latin typeface="Candara"/>
                <a:cs typeface="Candara"/>
              </a:rPr>
              <a:t> </a:t>
            </a:r>
            <a:r>
              <a:rPr lang="en-US" sz="2800" dirty="0" err="1">
                <a:solidFill>
                  <a:srgbClr val="000000"/>
                </a:solidFill>
                <a:latin typeface="Candara"/>
                <a:cs typeface="Candara"/>
              </a:rPr>
              <a:t>resiko</a:t>
            </a:r>
            <a:r>
              <a:rPr lang="en-US" sz="2800" dirty="0">
                <a:solidFill>
                  <a:srgbClr val="000000"/>
                </a:solidFill>
                <a:latin typeface="Candara"/>
                <a:cs typeface="Candara"/>
              </a:rPr>
              <a:t> </a:t>
            </a:r>
            <a:r>
              <a:rPr lang="en-US" sz="2800" dirty="0" err="1">
                <a:solidFill>
                  <a:srgbClr val="000000"/>
                </a:solidFill>
                <a:latin typeface="Candara"/>
                <a:cs typeface="Candara"/>
              </a:rPr>
              <a:t>juga</a:t>
            </a:r>
            <a:r>
              <a:rPr lang="en-US" sz="2800" dirty="0">
                <a:solidFill>
                  <a:srgbClr val="000000"/>
                </a:solidFill>
                <a:latin typeface="Candara"/>
                <a:cs typeface="Candara"/>
              </a:rPr>
              <a:t> </a:t>
            </a:r>
            <a:r>
              <a:rPr lang="en-US" sz="2800" dirty="0" err="1">
                <a:solidFill>
                  <a:srgbClr val="000000"/>
                </a:solidFill>
                <a:latin typeface="Candara"/>
                <a:cs typeface="Candara"/>
              </a:rPr>
              <a:t>ada</a:t>
            </a:r>
            <a:r>
              <a:rPr lang="en-US" sz="2800" dirty="0">
                <a:solidFill>
                  <a:srgbClr val="000000"/>
                </a:solidFill>
                <a:latin typeface="Candara"/>
                <a:cs typeface="Candara"/>
              </a:rPr>
              <a:t> </a:t>
            </a:r>
            <a:r>
              <a:rPr lang="en-US" sz="2800" dirty="0" err="1">
                <a:solidFill>
                  <a:srgbClr val="000000"/>
                </a:solidFill>
                <a:latin typeface="Candara"/>
                <a:cs typeface="Candara"/>
              </a:rPr>
              <a:t>kaitannya</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a:t>
            </a:r>
            <a:r>
              <a:rPr lang="en-US" sz="2800" dirty="0" err="1">
                <a:solidFill>
                  <a:srgbClr val="000000"/>
                </a:solidFill>
                <a:latin typeface="Candara"/>
                <a:cs typeface="Candara"/>
              </a:rPr>
              <a:t>umur</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gender, </a:t>
            </a:r>
            <a:r>
              <a:rPr lang="en-US" sz="2800" dirty="0" err="1">
                <a:solidFill>
                  <a:srgbClr val="000000"/>
                </a:solidFill>
                <a:latin typeface="Candara"/>
                <a:cs typeface="Candara"/>
              </a:rPr>
              <a:t>etnik</a:t>
            </a:r>
            <a:r>
              <a:rPr lang="en-US" sz="2800" dirty="0">
                <a:solidFill>
                  <a:srgbClr val="000000"/>
                </a:solidFill>
                <a:latin typeface="Candara"/>
                <a:cs typeface="Candara"/>
              </a:rPr>
              <a:t>, </a:t>
            </a:r>
            <a:r>
              <a:rPr lang="en-US" sz="2800" dirty="0" err="1">
                <a:solidFill>
                  <a:srgbClr val="000000"/>
                </a:solidFill>
                <a:latin typeface="Candara"/>
                <a:cs typeface="Candara"/>
              </a:rPr>
              <a:t>budaya</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lingkungan</a:t>
            </a:r>
            <a:r>
              <a:rPr lang="en-US" sz="2800" dirty="0">
                <a:solidFill>
                  <a:srgbClr val="000000"/>
                </a:solidFill>
                <a:latin typeface="Candara"/>
                <a:cs typeface="Candara"/>
              </a:rPr>
              <a:t>. </a:t>
            </a:r>
            <a:r>
              <a:rPr lang="en-US" sz="2800" dirty="0" err="1">
                <a:solidFill>
                  <a:srgbClr val="000000"/>
                </a:solidFill>
                <a:latin typeface="Candara"/>
                <a:cs typeface="Candara"/>
              </a:rPr>
              <a:t>Contoh</a:t>
            </a:r>
            <a:r>
              <a:rPr lang="en-US" sz="2800" dirty="0">
                <a:solidFill>
                  <a:srgbClr val="000000"/>
                </a:solidFill>
                <a:latin typeface="Candara"/>
                <a:cs typeface="Candara"/>
              </a:rPr>
              <a:t>: </a:t>
            </a:r>
            <a:r>
              <a:rPr lang="en-US" sz="2800" dirty="0" err="1">
                <a:solidFill>
                  <a:srgbClr val="000000"/>
                </a:solidFill>
                <a:latin typeface="Candara"/>
                <a:cs typeface="Candara"/>
              </a:rPr>
              <a:t>faktor</a:t>
            </a:r>
            <a:r>
              <a:rPr lang="en-US" sz="2800" dirty="0">
                <a:solidFill>
                  <a:srgbClr val="000000"/>
                </a:solidFill>
                <a:latin typeface="Candara"/>
                <a:cs typeface="Candara"/>
              </a:rPr>
              <a:t> </a:t>
            </a:r>
            <a:r>
              <a:rPr lang="en-US" sz="2800" dirty="0" err="1">
                <a:solidFill>
                  <a:srgbClr val="000000"/>
                </a:solidFill>
                <a:latin typeface="Candara"/>
                <a:cs typeface="Candara"/>
              </a:rPr>
              <a:t>resiko</a:t>
            </a:r>
            <a:r>
              <a:rPr lang="en-US" sz="2800" dirty="0">
                <a:solidFill>
                  <a:srgbClr val="000000"/>
                </a:solidFill>
                <a:latin typeface="Candara"/>
                <a:cs typeface="Candara"/>
              </a:rPr>
              <a:t> yang </a:t>
            </a:r>
            <a:r>
              <a:rPr lang="en-US" sz="2800" dirty="0" err="1">
                <a:solidFill>
                  <a:srgbClr val="000000"/>
                </a:solidFill>
                <a:latin typeface="Candara"/>
                <a:cs typeface="Candara"/>
              </a:rPr>
              <a:t>terdapat</a:t>
            </a:r>
            <a:r>
              <a:rPr lang="en-US" sz="2800" dirty="0">
                <a:solidFill>
                  <a:srgbClr val="000000"/>
                </a:solidFill>
                <a:latin typeface="Candara"/>
                <a:cs typeface="Candara"/>
              </a:rPr>
              <a:t> di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sebuah</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akan</a:t>
            </a:r>
            <a:r>
              <a:rPr lang="en-US" sz="2800" dirty="0">
                <a:solidFill>
                  <a:srgbClr val="000000"/>
                </a:solidFill>
                <a:latin typeface="Candara"/>
                <a:cs typeface="Candara"/>
              </a:rPr>
              <a:t> </a:t>
            </a:r>
            <a:r>
              <a:rPr lang="en-US" sz="2800" dirty="0" err="1">
                <a:solidFill>
                  <a:srgbClr val="000000"/>
                </a:solidFill>
                <a:latin typeface="Candara"/>
                <a:cs typeface="Candara"/>
              </a:rPr>
              <a:t>berdampak</a:t>
            </a:r>
            <a:r>
              <a:rPr lang="en-US" sz="2800" dirty="0">
                <a:solidFill>
                  <a:srgbClr val="000000"/>
                </a:solidFill>
                <a:latin typeface="Candara"/>
                <a:cs typeface="Candara"/>
              </a:rPr>
              <a:t> </a:t>
            </a:r>
            <a:r>
              <a:rPr lang="en-US" sz="2800" dirty="0" err="1">
                <a:solidFill>
                  <a:srgbClr val="000000"/>
                </a:solidFill>
                <a:latin typeface="Candara"/>
                <a:cs typeface="Candara"/>
              </a:rPr>
              <a:t>pada</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yang </a:t>
            </a:r>
            <a:r>
              <a:rPr lang="en-US" sz="2800" dirty="0" err="1">
                <a:solidFill>
                  <a:srgbClr val="000000"/>
                </a:solidFill>
                <a:latin typeface="Candara"/>
                <a:cs typeface="Candara"/>
              </a:rPr>
              <a:t>masih</a:t>
            </a:r>
            <a:r>
              <a:rPr lang="en-US" sz="2800" dirty="0">
                <a:solidFill>
                  <a:srgbClr val="000000"/>
                </a:solidFill>
                <a:latin typeface="Candara"/>
                <a:cs typeface="Candara"/>
              </a:rPr>
              <a:t> </a:t>
            </a:r>
            <a:r>
              <a:rPr lang="en-US" sz="2800" dirty="0" err="1">
                <a:solidFill>
                  <a:srgbClr val="000000"/>
                </a:solidFill>
                <a:latin typeface="Candara"/>
                <a:cs typeface="Candara"/>
              </a:rPr>
              <a:t>kecil</a:t>
            </a:r>
            <a:r>
              <a:rPr lang="en-US" sz="2800" dirty="0">
                <a:solidFill>
                  <a:srgbClr val="000000"/>
                </a:solidFill>
                <a:latin typeface="Candara"/>
                <a:cs typeface="Candara"/>
              </a:rPr>
              <a:t>. </a:t>
            </a:r>
            <a:r>
              <a:rPr lang="en-US" sz="2800" dirty="0" err="1">
                <a:solidFill>
                  <a:srgbClr val="000000"/>
                </a:solidFill>
                <a:latin typeface="Candara"/>
                <a:cs typeface="Candara"/>
              </a:rPr>
              <a:t>Bila</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bersosialisasi</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a:t>
            </a:r>
            <a:r>
              <a:rPr lang="en-US" sz="2800" dirty="0" err="1">
                <a:solidFill>
                  <a:srgbClr val="000000"/>
                </a:solidFill>
                <a:latin typeface="Candara"/>
                <a:cs typeface="Candara"/>
              </a:rPr>
              <a:t>kelompok</a:t>
            </a:r>
            <a:r>
              <a:rPr lang="en-US" sz="2800" dirty="0">
                <a:solidFill>
                  <a:srgbClr val="000000"/>
                </a:solidFill>
                <a:latin typeface="Candara"/>
                <a:cs typeface="Candara"/>
              </a:rPr>
              <a:t> </a:t>
            </a:r>
            <a:r>
              <a:rPr lang="en-US" sz="2800" dirty="0" err="1">
                <a:solidFill>
                  <a:srgbClr val="000000"/>
                </a:solidFill>
                <a:latin typeface="Candara"/>
                <a:cs typeface="Candara"/>
              </a:rPr>
              <a:t>sebaya</a:t>
            </a:r>
            <a:r>
              <a:rPr lang="en-US" sz="2800" dirty="0">
                <a:solidFill>
                  <a:srgbClr val="000000"/>
                </a:solidFill>
                <a:latin typeface="Candara"/>
                <a:cs typeface="Candara"/>
              </a:rPr>
              <a:t> yang </a:t>
            </a:r>
            <a:r>
              <a:rPr lang="en-US" sz="2800" dirty="0" err="1">
                <a:solidFill>
                  <a:srgbClr val="000000"/>
                </a:solidFill>
                <a:latin typeface="Candara"/>
                <a:cs typeface="Candara"/>
              </a:rPr>
              <a:t>menggunakan</a:t>
            </a:r>
            <a:r>
              <a:rPr lang="en-US" sz="2800" dirty="0">
                <a:solidFill>
                  <a:srgbClr val="000000"/>
                </a:solidFill>
                <a:latin typeface="Candara"/>
                <a:cs typeface="Candara"/>
              </a:rPr>
              <a:t> </a:t>
            </a:r>
            <a:r>
              <a:rPr lang="en-US" sz="2800" dirty="0" err="1">
                <a:solidFill>
                  <a:srgbClr val="000000"/>
                </a:solidFill>
                <a:latin typeface="Candara"/>
                <a:cs typeface="Candara"/>
              </a:rPr>
              <a:t>narkoba</a:t>
            </a:r>
            <a:r>
              <a:rPr lang="en-US" sz="2800" dirty="0">
                <a:solidFill>
                  <a:srgbClr val="000000"/>
                </a:solidFill>
                <a:latin typeface="Candara"/>
                <a:cs typeface="Candara"/>
              </a:rPr>
              <a:t>, </a:t>
            </a:r>
            <a:r>
              <a:rPr lang="en-US" sz="2800" dirty="0" err="1">
                <a:solidFill>
                  <a:srgbClr val="000000"/>
                </a:solidFill>
                <a:latin typeface="Candara"/>
                <a:cs typeface="Candara"/>
              </a:rPr>
              <a:t>akan</a:t>
            </a:r>
            <a:r>
              <a:rPr lang="en-US" sz="2800" dirty="0">
                <a:solidFill>
                  <a:srgbClr val="000000"/>
                </a:solidFill>
                <a:latin typeface="Candara"/>
                <a:cs typeface="Candara"/>
              </a:rPr>
              <a:t> </a:t>
            </a:r>
            <a:r>
              <a:rPr lang="en-US" sz="2800" dirty="0" err="1">
                <a:solidFill>
                  <a:srgbClr val="000000"/>
                </a:solidFill>
                <a:latin typeface="Candara"/>
                <a:cs typeface="Candara"/>
              </a:rPr>
              <a:t>berdampak</a:t>
            </a:r>
            <a:r>
              <a:rPr lang="en-US" sz="2800" dirty="0">
                <a:solidFill>
                  <a:srgbClr val="000000"/>
                </a:solidFill>
                <a:latin typeface="Candara"/>
                <a:cs typeface="Candara"/>
              </a:rPr>
              <a:t> </a:t>
            </a:r>
            <a:r>
              <a:rPr lang="en-US" sz="2800" dirty="0" err="1">
                <a:solidFill>
                  <a:srgbClr val="000000"/>
                </a:solidFill>
                <a:latin typeface="Candara"/>
                <a:cs typeface="Candara"/>
              </a:rPr>
              <a:t>pada</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remaja</a:t>
            </a:r>
            <a:r>
              <a:rPr lang="en-US" sz="2800" dirty="0">
                <a:solidFill>
                  <a:srgbClr val="000000"/>
                </a:solidFill>
                <a:latin typeface="Candara"/>
                <a:cs typeface="Candara"/>
              </a:rPr>
              <a:t>.</a:t>
            </a:r>
          </a:p>
        </p:txBody>
      </p:sp>
    </p:spTree>
    <p:extLst>
      <p:ext uri="{BB962C8B-B14F-4D97-AF65-F5344CB8AC3E}">
        <p14:creationId xmlns:p14="http://schemas.microsoft.com/office/powerpoint/2010/main" val="9010219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183768741"/>
              </p:ext>
            </p:extLst>
          </p:nvPr>
        </p:nvGraphicFramePr>
        <p:xfrm>
          <a:off x="34554" y="49485"/>
          <a:ext cx="8996436" cy="6745310"/>
        </p:xfrm>
        <a:graphic>
          <a:graphicData uri="http://schemas.openxmlformats.org/drawingml/2006/table">
            <a:tbl>
              <a:tblPr firstRow="1" bandRow="1">
                <a:tableStyleId>{00A15C55-8517-42AA-B614-E9B94910E393}</a:tableStyleId>
              </a:tblPr>
              <a:tblGrid>
                <a:gridCol w="2998812">
                  <a:extLst>
                    <a:ext uri="{9D8B030D-6E8A-4147-A177-3AD203B41FA5}">
                      <a16:colId xmlns:a16="http://schemas.microsoft.com/office/drawing/2014/main" val="20000"/>
                    </a:ext>
                  </a:extLst>
                </a:gridCol>
                <a:gridCol w="2998812">
                  <a:extLst>
                    <a:ext uri="{9D8B030D-6E8A-4147-A177-3AD203B41FA5}">
                      <a16:colId xmlns:a16="http://schemas.microsoft.com/office/drawing/2014/main" val="20001"/>
                    </a:ext>
                  </a:extLst>
                </a:gridCol>
                <a:gridCol w="2998812">
                  <a:extLst>
                    <a:ext uri="{9D8B030D-6E8A-4147-A177-3AD203B41FA5}">
                      <a16:colId xmlns:a16="http://schemas.microsoft.com/office/drawing/2014/main" val="20002"/>
                    </a:ext>
                  </a:extLst>
                </a:gridCol>
              </a:tblGrid>
              <a:tr h="879370">
                <a:tc>
                  <a:txBody>
                    <a:bodyPr/>
                    <a:lstStyle/>
                    <a:p>
                      <a:pPr algn="ctr"/>
                      <a:r>
                        <a:rPr lang="en-US" sz="2400" dirty="0">
                          <a:solidFill>
                            <a:srgbClr val="0D0D0D"/>
                          </a:solidFill>
                        </a:rPr>
                        <a:t>RISK FACTORS</a:t>
                      </a:r>
                    </a:p>
                  </a:txBody>
                  <a:tcPr>
                    <a:solidFill>
                      <a:srgbClr val="FFFF00"/>
                    </a:solidFill>
                  </a:tcPr>
                </a:tc>
                <a:tc>
                  <a:txBody>
                    <a:bodyPr/>
                    <a:lstStyle/>
                    <a:p>
                      <a:pPr algn="ctr"/>
                      <a:r>
                        <a:rPr lang="en-US" sz="2400" dirty="0">
                          <a:solidFill>
                            <a:srgbClr val="0D0D0D"/>
                          </a:solidFill>
                        </a:rPr>
                        <a:t>DOMAIN</a:t>
                      </a:r>
                    </a:p>
                  </a:txBody>
                  <a:tcPr>
                    <a:solidFill>
                      <a:srgbClr val="FFFF00"/>
                    </a:solidFill>
                  </a:tcPr>
                </a:tc>
                <a:tc>
                  <a:txBody>
                    <a:bodyPr/>
                    <a:lstStyle/>
                    <a:p>
                      <a:pPr algn="ctr"/>
                      <a:r>
                        <a:rPr lang="en-US" sz="2400" dirty="0">
                          <a:solidFill>
                            <a:srgbClr val="0D0D0D"/>
                          </a:solidFill>
                        </a:rPr>
                        <a:t>PROTECTIVE FACTORS</a:t>
                      </a:r>
                    </a:p>
                  </a:txBody>
                  <a:tcPr>
                    <a:solidFill>
                      <a:srgbClr val="FFFF00"/>
                    </a:solidFill>
                  </a:tcPr>
                </a:tc>
                <a:extLst>
                  <a:ext uri="{0D108BD9-81ED-4DB2-BD59-A6C34878D82A}">
                    <a16:rowId xmlns:a16="http://schemas.microsoft.com/office/drawing/2014/main" val="10000"/>
                  </a:ext>
                </a:extLst>
              </a:tr>
              <a:tr h="879370">
                <a:tc>
                  <a:txBody>
                    <a:bodyPr/>
                    <a:lstStyle/>
                    <a:p>
                      <a:pPr algn="ctr"/>
                      <a:r>
                        <a:rPr lang="en-US" sz="2400" dirty="0">
                          <a:solidFill>
                            <a:srgbClr val="0D0D0D"/>
                          </a:solidFill>
                        </a:rPr>
                        <a:t>Early Aggressive Behavior</a:t>
                      </a:r>
                    </a:p>
                  </a:txBody>
                  <a:tcPr>
                    <a:solidFill>
                      <a:srgbClr val="FF0000"/>
                    </a:solidFill>
                  </a:tcPr>
                </a:tc>
                <a:tc>
                  <a:txBody>
                    <a:bodyPr/>
                    <a:lstStyle/>
                    <a:p>
                      <a:pPr algn="ctr"/>
                      <a:r>
                        <a:rPr lang="en-US" sz="2400" dirty="0">
                          <a:solidFill>
                            <a:srgbClr val="0D0D0D"/>
                          </a:solidFill>
                        </a:rPr>
                        <a:t>Individual</a:t>
                      </a:r>
                    </a:p>
                  </a:txBody>
                  <a:tcPr>
                    <a:solidFill>
                      <a:srgbClr val="FF0000"/>
                    </a:solidFill>
                  </a:tcPr>
                </a:tc>
                <a:tc>
                  <a:txBody>
                    <a:bodyPr/>
                    <a:lstStyle/>
                    <a:p>
                      <a:pPr algn="ctr"/>
                      <a:r>
                        <a:rPr lang="en-US" sz="2400" dirty="0">
                          <a:solidFill>
                            <a:srgbClr val="0D0D0D"/>
                          </a:solidFill>
                        </a:rPr>
                        <a:t>Self Control</a:t>
                      </a:r>
                    </a:p>
                  </a:txBody>
                  <a:tcPr>
                    <a:solidFill>
                      <a:srgbClr val="FF0000"/>
                    </a:solidFill>
                  </a:tcPr>
                </a:tc>
                <a:extLst>
                  <a:ext uri="{0D108BD9-81ED-4DB2-BD59-A6C34878D82A}">
                    <a16:rowId xmlns:a16="http://schemas.microsoft.com/office/drawing/2014/main" val="10001"/>
                  </a:ext>
                </a:extLst>
              </a:tr>
              <a:tr h="488540">
                <a:tc>
                  <a:txBody>
                    <a:bodyPr/>
                    <a:lstStyle/>
                    <a:p>
                      <a:pPr algn="ctr"/>
                      <a:endParaRPr lang="en-US" sz="2400">
                        <a:solidFill>
                          <a:srgbClr val="0D0D0D"/>
                        </a:solidFill>
                      </a:endParaRPr>
                    </a:p>
                  </a:txBody>
                  <a:tcPr/>
                </a:tc>
                <a:tc>
                  <a:txBody>
                    <a:bodyPr/>
                    <a:lstStyle/>
                    <a:p>
                      <a:pPr algn="ctr"/>
                      <a:endParaRPr lang="en-US" sz="2400">
                        <a:solidFill>
                          <a:srgbClr val="0D0D0D"/>
                        </a:solidFill>
                      </a:endParaRPr>
                    </a:p>
                  </a:txBody>
                  <a:tcPr/>
                </a:tc>
                <a:tc>
                  <a:txBody>
                    <a:bodyPr/>
                    <a:lstStyle/>
                    <a:p>
                      <a:pPr algn="ctr"/>
                      <a:endParaRPr lang="en-US" sz="2400" dirty="0">
                        <a:solidFill>
                          <a:srgbClr val="0D0D0D"/>
                        </a:solidFill>
                      </a:endParaRPr>
                    </a:p>
                  </a:txBody>
                  <a:tcPr/>
                </a:tc>
                <a:extLst>
                  <a:ext uri="{0D108BD9-81ED-4DB2-BD59-A6C34878D82A}">
                    <a16:rowId xmlns:a16="http://schemas.microsoft.com/office/drawing/2014/main" val="10002"/>
                  </a:ext>
                </a:extLst>
              </a:tr>
              <a:tr h="879370">
                <a:tc>
                  <a:txBody>
                    <a:bodyPr/>
                    <a:lstStyle/>
                    <a:p>
                      <a:pPr algn="ctr"/>
                      <a:r>
                        <a:rPr lang="en-US" sz="2400" dirty="0">
                          <a:solidFill>
                            <a:srgbClr val="0D0D0D"/>
                          </a:solidFill>
                        </a:rPr>
                        <a:t>Lack</a:t>
                      </a:r>
                      <a:r>
                        <a:rPr lang="en-US" sz="2400" baseline="0" dirty="0">
                          <a:solidFill>
                            <a:srgbClr val="0D0D0D"/>
                          </a:solidFill>
                        </a:rPr>
                        <a:t> of Parental Supervision</a:t>
                      </a:r>
                      <a:endParaRPr lang="en-US" sz="2400" dirty="0">
                        <a:solidFill>
                          <a:srgbClr val="0D0D0D"/>
                        </a:solidFill>
                      </a:endParaRPr>
                    </a:p>
                  </a:txBody>
                  <a:tcPr>
                    <a:solidFill>
                      <a:schemeClr val="accent6">
                        <a:lumMod val="60000"/>
                        <a:lumOff val="40000"/>
                      </a:schemeClr>
                    </a:solidFill>
                  </a:tcPr>
                </a:tc>
                <a:tc>
                  <a:txBody>
                    <a:bodyPr/>
                    <a:lstStyle/>
                    <a:p>
                      <a:pPr algn="ctr"/>
                      <a:r>
                        <a:rPr lang="en-US" sz="2400" dirty="0">
                          <a:solidFill>
                            <a:srgbClr val="0D0D0D"/>
                          </a:solidFill>
                        </a:rPr>
                        <a:t>Family</a:t>
                      </a:r>
                    </a:p>
                  </a:txBody>
                  <a:tcPr>
                    <a:solidFill>
                      <a:srgbClr val="B6CD6E"/>
                    </a:solidFill>
                  </a:tcPr>
                </a:tc>
                <a:tc>
                  <a:txBody>
                    <a:bodyPr/>
                    <a:lstStyle/>
                    <a:p>
                      <a:pPr algn="ctr"/>
                      <a:r>
                        <a:rPr lang="en-US" sz="2400" dirty="0">
                          <a:solidFill>
                            <a:srgbClr val="0D0D0D"/>
                          </a:solidFill>
                        </a:rPr>
                        <a:t>Parental Monitoring</a:t>
                      </a:r>
                    </a:p>
                  </a:txBody>
                  <a:tcPr>
                    <a:solidFill>
                      <a:srgbClr val="B6CD6E"/>
                    </a:solidFill>
                  </a:tcPr>
                </a:tc>
                <a:extLst>
                  <a:ext uri="{0D108BD9-81ED-4DB2-BD59-A6C34878D82A}">
                    <a16:rowId xmlns:a16="http://schemas.microsoft.com/office/drawing/2014/main" val="10003"/>
                  </a:ext>
                </a:extLst>
              </a:tr>
              <a:tr h="488540">
                <a:tc>
                  <a:txBody>
                    <a:bodyPr/>
                    <a:lstStyle/>
                    <a:p>
                      <a:pPr algn="ctr"/>
                      <a:endParaRPr lang="en-US" sz="2400">
                        <a:solidFill>
                          <a:srgbClr val="0D0D0D"/>
                        </a:solidFill>
                      </a:endParaRPr>
                    </a:p>
                  </a:txBody>
                  <a:tcPr/>
                </a:tc>
                <a:tc>
                  <a:txBody>
                    <a:bodyPr/>
                    <a:lstStyle/>
                    <a:p>
                      <a:pPr algn="ctr"/>
                      <a:endParaRPr lang="en-US" sz="2400" dirty="0">
                        <a:solidFill>
                          <a:srgbClr val="0D0D0D"/>
                        </a:solidFill>
                      </a:endParaRPr>
                    </a:p>
                  </a:txBody>
                  <a:tcPr/>
                </a:tc>
                <a:tc>
                  <a:txBody>
                    <a:bodyPr/>
                    <a:lstStyle/>
                    <a:p>
                      <a:pPr algn="ctr"/>
                      <a:endParaRPr lang="en-US" sz="2400" dirty="0">
                        <a:solidFill>
                          <a:srgbClr val="0D0D0D"/>
                        </a:solidFill>
                      </a:endParaRPr>
                    </a:p>
                  </a:txBody>
                  <a:tcPr/>
                </a:tc>
                <a:extLst>
                  <a:ext uri="{0D108BD9-81ED-4DB2-BD59-A6C34878D82A}">
                    <a16:rowId xmlns:a16="http://schemas.microsoft.com/office/drawing/2014/main" val="10004"/>
                  </a:ext>
                </a:extLst>
              </a:tr>
              <a:tr h="879370">
                <a:tc>
                  <a:txBody>
                    <a:bodyPr/>
                    <a:lstStyle/>
                    <a:p>
                      <a:pPr algn="ctr"/>
                      <a:r>
                        <a:rPr lang="en-US" sz="2400" dirty="0"/>
                        <a:t>Substance Abuse</a:t>
                      </a:r>
                    </a:p>
                  </a:txBody>
                  <a:tcPr>
                    <a:solidFill>
                      <a:schemeClr val="bg2">
                        <a:lumMod val="60000"/>
                        <a:lumOff val="40000"/>
                      </a:schemeClr>
                    </a:solidFill>
                  </a:tcPr>
                </a:tc>
                <a:tc>
                  <a:txBody>
                    <a:bodyPr/>
                    <a:lstStyle/>
                    <a:p>
                      <a:pPr algn="ctr"/>
                      <a:r>
                        <a:rPr lang="en-US" sz="2400" dirty="0"/>
                        <a:t>Peer</a:t>
                      </a:r>
                    </a:p>
                  </a:txBody>
                  <a:tcPr>
                    <a:solidFill>
                      <a:srgbClr val="F2BF62"/>
                    </a:solidFill>
                  </a:tcPr>
                </a:tc>
                <a:tc>
                  <a:txBody>
                    <a:bodyPr/>
                    <a:lstStyle/>
                    <a:p>
                      <a:pPr algn="ctr"/>
                      <a:r>
                        <a:rPr lang="en-US" sz="2400" dirty="0"/>
                        <a:t>Academic Competence</a:t>
                      </a:r>
                    </a:p>
                  </a:txBody>
                  <a:tcPr>
                    <a:solidFill>
                      <a:srgbClr val="F2BF62"/>
                    </a:solidFill>
                  </a:tcPr>
                </a:tc>
                <a:extLst>
                  <a:ext uri="{0D108BD9-81ED-4DB2-BD59-A6C34878D82A}">
                    <a16:rowId xmlns:a16="http://schemas.microsoft.com/office/drawing/2014/main" val="10005"/>
                  </a:ext>
                </a:extLst>
              </a:tr>
              <a:tr h="46021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6"/>
                  </a:ext>
                </a:extLst>
              </a:tr>
              <a:tr h="475112">
                <a:tc>
                  <a:txBody>
                    <a:bodyPr/>
                    <a:lstStyle/>
                    <a:p>
                      <a:pPr algn="ctr"/>
                      <a:r>
                        <a:rPr lang="en-US" sz="2400" dirty="0"/>
                        <a:t>Drug Availability</a:t>
                      </a:r>
                    </a:p>
                  </a:txBody>
                  <a:tcPr>
                    <a:solidFill>
                      <a:srgbClr val="3366FF"/>
                    </a:solidFill>
                  </a:tcPr>
                </a:tc>
                <a:tc>
                  <a:txBody>
                    <a:bodyPr/>
                    <a:lstStyle/>
                    <a:p>
                      <a:pPr algn="ctr"/>
                      <a:r>
                        <a:rPr lang="en-US" sz="2400" dirty="0"/>
                        <a:t>School</a:t>
                      </a:r>
                    </a:p>
                  </a:txBody>
                  <a:tcPr>
                    <a:solidFill>
                      <a:srgbClr val="3366FF"/>
                    </a:solidFill>
                  </a:tcPr>
                </a:tc>
                <a:tc>
                  <a:txBody>
                    <a:bodyPr/>
                    <a:lstStyle/>
                    <a:p>
                      <a:pPr algn="ctr"/>
                      <a:r>
                        <a:rPr lang="en-US" sz="2400" dirty="0"/>
                        <a:t>Anti-drug Use Policies</a:t>
                      </a:r>
                    </a:p>
                  </a:txBody>
                  <a:tcPr>
                    <a:solidFill>
                      <a:srgbClr val="3366FF"/>
                    </a:solidFill>
                  </a:tcPr>
                </a:tc>
                <a:extLst>
                  <a:ext uri="{0D108BD9-81ED-4DB2-BD59-A6C34878D82A}">
                    <a16:rowId xmlns:a16="http://schemas.microsoft.com/office/drawing/2014/main" val="10007"/>
                  </a:ext>
                </a:extLst>
              </a:tr>
              <a:tr h="46021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8"/>
                  </a:ext>
                </a:extLst>
              </a:tr>
              <a:tr h="855202">
                <a:tc>
                  <a:txBody>
                    <a:bodyPr/>
                    <a:lstStyle/>
                    <a:p>
                      <a:pPr algn="ctr"/>
                      <a:r>
                        <a:rPr lang="en-US" sz="2400" dirty="0"/>
                        <a:t>Poverty</a:t>
                      </a:r>
                    </a:p>
                  </a:txBody>
                  <a:tcPr>
                    <a:solidFill>
                      <a:schemeClr val="tx2">
                        <a:lumMod val="75000"/>
                        <a:lumOff val="25000"/>
                      </a:schemeClr>
                    </a:solidFill>
                  </a:tcPr>
                </a:tc>
                <a:tc>
                  <a:txBody>
                    <a:bodyPr/>
                    <a:lstStyle/>
                    <a:p>
                      <a:pPr algn="ctr"/>
                      <a:r>
                        <a:rPr lang="en-US" sz="2400" dirty="0"/>
                        <a:t>Community</a:t>
                      </a:r>
                    </a:p>
                  </a:txBody>
                  <a:tcPr>
                    <a:solidFill>
                      <a:srgbClr val="B2901A"/>
                    </a:solidFill>
                  </a:tcPr>
                </a:tc>
                <a:tc>
                  <a:txBody>
                    <a:bodyPr/>
                    <a:lstStyle/>
                    <a:p>
                      <a:pPr algn="ctr"/>
                      <a:r>
                        <a:rPr lang="en-US" sz="2400" dirty="0"/>
                        <a:t>Strong Neighborhood Attachment</a:t>
                      </a:r>
                    </a:p>
                  </a:txBody>
                  <a:tcPr>
                    <a:solidFill>
                      <a:srgbClr val="B2901A"/>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246122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36512" y="-27384"/>
            <a:ext cx="9144000" cy="6858000"/>
          </a:xfrm>
          <a:prstGeom prst="rect">
            <a:avLst/>
          </a:prstGeom>
          <a:ln>
            <a:no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2" name="Title 1"/>
          <p:cNvSpPr>
            <a:spLocks noGrp="1"/>
          </p:cNvSpPr>
          <p:nvPr>
            <p:ph type="title"/>
          </p:nvPr>
        </p:nvSpPr>
        <p:spPr>
          <a:xfrm>
            <a:off x="734888" y="58608"/>
            <a:ext cx="7780246" cy="1143000"/>
          </a:xfrm>
        </p:spPr>
        <p:txBody>
          <a:bodyPr>
            <a:noAutofit/>
          </a:bodyPr>
          <a:lstStyle/>
          <a:p>
            <a:r>
              <a:rPr lang="en-US" sz="4000" b="1" dirty="0"/>
              <a:t>PERMASALAHAN NARKOBA</a:t>
            </a:r>
          </a:p>
        </p:txBody>
      </p:sp>
      <p:sp>
        <p:nvSpPr>
          <p:cNvPr id="11" name="Content Placeholder 10"/>
          <p:cNvSpPr>
            <a:spLocks noGrp="1"/>
          </p:cNvSpPr>
          <p:nvPr>
            <p:ph idx="1"/>
          </p:nvPr>
        </p:nvSpPr>
        <p:spPr>
          <a:xfrm>
            <a:off x="488176" y="1287842"/>
            <a:ext cx="8229600" cy="2992614"/>
          </a:xfrm>
          <a:prstGeom prst="rect">
            <a:avLst/>
          </a:prstGeom>
        </p:spPr>
        <p:txBody>
          <a:bodyPr>
            <a:spAutoFit/>
          </a:bodyPr>
          <a:lstStyle/>
          <a:p>
            <a:pPr marL="80962" indent="0">
              <a:lnSpc>
                <a:spcPct val="90000"/>
              </a:lnSpc>
              <a:buNone/>
              <a:defRPr/>
            </a:pPr>
            <a:r>
              <a:rPr lang="id-ID" sz="2400" b="1" dirty="0">
                <a:solidFill>
                  <a:srgbClr val="FFFFFF"/>
                </a:solidFill>
                <a:effectLst>
                  <a:outerShdw blurRad="38100" dist="38100" dir="2700000" algn="tl">
                    <a:srgbClr val="000000">
                      <a:alpha val="43137"/>
                    </a:srgbClr>
                  </a:outerShdw>
                </a:effectLst>
                <a:latin typeface="Candara"/>
                <a:cs typeface="Candara"/>
              </a:rPr>
              <a:t>Hasil P</a:t>
            </a:r>
            <a:r>
              <a:rPr lang="en-US" sz="2400" b="1" dirty="0" err="1">
                <a:solidFill>
                  <a:srgbClr val="FFFFFF"/>
                </a:solidFill>
                <a:effectLst>
                  <a:outerShdw blurRad="38100" dist="38100" dir="2700000" algn="tl">
                    <a:srgbClr val="000000">
                      <a:alpha val="43137"/>
                    </a:srgbClr>
                  </a:outerShdw>
                </a:effectLst>
                <a:latin typeface="Candara"/>
                <a:cs typeface="Candara"/>
              </a:rPr>
              <a:t>enelitian</a:t>
            </a:r>
            <a:r>
              <a:rPr lang="en-US" sz="2400" b="1" dirty="0">
                <a:solidFill>
                  <a:srgbClr val="FFFFFF"/>
                </a:solidFill>
                <a:effectLst>
                  <a:outerShdw blurRad="38100" dist="38100" dir="2700000" algn="tl">
                    <a:srgbClr val="000000">
                      <a:alpha val="43137"/>
                    </a:srgbClr>
                  </a:outerShdw>
                </a:effectLst>
                <a:latin typeface="Candara"/>
                <a:cs typeface="Candara"/>
              </a:rPr>
              <a:t> BNN </a:t>
            </a:r>
            <a:r>
              <a:rPr lang="en-US" sz="2400" b="1" dirty="0" err="1">
                <a:solidFill>
                  <a:srgbClr val="FFFFFF"/>
                </a:solidFill>
                <a:effectLst>
                  <a:outerShdw blurRad="38100" dist="38100" dir="2700000" algn="tl">
                    <a:srgbClr val="000000">
                      <a:alpha val="43137"/>
                    </a:srgbClr>
                  </a:outerShdw>
                </a:effectLst>
                <a:latin typeface="Candara"/>
                <a:cs typeface="Candara"/>
              </a:rPr>
              <a:t>dan</a:t>
            </a:r>
            <a:r>
              <a:rPr lang="en-US" sz="2400" b="1" dirty="0">
                <a:solidFill>
                  <a:srgbClr val="FFFFFF"/>
                </a:solidFill>
                <a:effectLst>
                  <a:outerShdw blurRad="38100" dist="38100" dir="2700000" algn="tl">
                    <a:srgbClr val="000000">
                      <a:alpha val="43137"/>
                    </a:srgbClr>
                  </a:outerShdw>
                </a:effectLst>
                <a:latin typeface="Candara"/>
                <a:cs typeface="Candara"/>
              </a:rPr>
              <a:t> </a:t>
            </a:r>
            <a:r>
              <a:rPr lang="en-US" sz="2400" b="1" dirty="0" err="1">
                <a:solidFill>
                  <a:srgbClr val="FFFFFF"/>
                </a:solidFill>
                <a:effectLst>
                  <a:outerShdw blurRad="38100" dist="38100" dir="2700000" algn="tl">
                    <a:srgbClr val="000000">
                      <a:alpha val="43137"/>
                    </a:srgbClr>
                  </a:outerShdw>
                </a:effectLst>
                <a:latin typeface="Candara"/>
                <a:cs typeface="Candara"/>
              </a:rPr>
              <a:t>Puslitkes</a:t>
            </a:r>
            <a:r>
              <a:rPr lang="en-US" sz="2400" b="1" dirty="0">
                <a:solidFill>
                  <a:srgbClr val="FFFFFF"/>
                </a:solidFill>
                <a:effectLst>
                  <a:outerShdw blurRad="38100" dist="38100" dir="2700000" algn="tl">
                    <a:srgbClr val="000000">
                      <a:alpha val="43137"/>
                    </a:srgbClr>
                  </a:outerShdw>
                </a:effectLst>
                <a:latin typeface="Candara"/>
                <a:cs typeface="Candara"/>
              </a:rPr>
              <a:t> UI</a:t>
            </a:r>
            <a:r>
              <a:rPr lang="id-ID" sz="2400" b="1" dirty="0">
                <a:solidFill>
                  <a:srgbClr val="FFFFFF"/>
                </a:solidFill>
                <a:effectLst>
                  <a:outerShdw blurRad="38100" dist="38100" dir="2700000" algn="tl">
                    <a:srgbClr val="000000">
                      <a:alpha val="43137"/>
                    </a:srgbClr>
                  </a:outerShdw>
                </a:effectLst>
                <a:latin typeface="Candara"/>
                <a:cs typeface="Candara"/>
              </a:rPr>
              <a:t>, prevalensi penyalah-guna narkoba (umur 10 </a:t>
            </a:r>
            <a:r>
              <a:rPr lang="en-US" sz="2400" b="1" dirty="0">
                <a:solidFill>
                  <a:srgbClr val="FFFFFF"/>
                </a:solidFill>
                <a:effectLst>
                  <a:outerShdw blurRad="38100" dist="38100" dir="2700000" algn="tl">
                    <a:srgbClr val="000000">
                      <a:alpha val="43137"/>
                    </a:srgbClr>
                  </a:outerShdw>
                </a:effectLst>
                <a:latin typeface="Candara"/>
                <a:cs typeface="Candara"/>
              </a:rPr>
              <a:t>–</a:t>
            </a:r>
            <a:r>
              <a:rPr lang="id-ID" sz="2400" b="1" dirty="0">
                <a:solidFill>
                  <a:srgbClr val="FFFFFF"/>
                </a:solidFill>
                <a:effectLst>
                  <a:outerShdw blurRad="38100" dist="38100" dir="2700000" algn="tl">
                    <a:srgbClr val="000000">
                      <a:alpha val="43137"/>
                    </a:srgbClr>
                  </a:outerShdw>
                </a:effectLst>
                <a:latin typeface="Candara"/>
                <a:cs typeface="Candara"/>
              </a:rPr>
              <a:t> 59 tahun) diproyeksikan meningkat tiap tahun :</a:t>
            </a:r>
          </a:p>
          <a:p>
            <a:pPr marL="92075" indent="-11113">
              <a:lnSpc>
                <a:spcPct val="90000"/>
              </a:lnSpc>
              <a:buFont typeface="Wingdings" pitchFamily="2" charset="2"/>
              <a:buNone/>
              <a:defRPr/>
            </a:pPr>
            <a:r>
              <a:rPr lang="id-ID" sz="2400" b="1" dirty="0">
                <a:solidFill>
                  <a:srgbClr val="FFFFFF"/>
                </a:solidFill>
                <a:effectLst>
                  <a:outerShdw blurRad="38100" dist="38100" dir="2700000" algn="tl">
                    <a:srgbClr val="000000">
                      <a:alpha val="43137"/>
                    </a:srgbClr>
                  </a:outerShdw>
                </a:effectLst>
                <a:latin typeface="Candara"/>
                <a:cs typeface="Candara"/>
              </a:rPr>
              <a:t>	</a:t>
            </a:r>
            <a:r>
              <a:rPr lang="id-ID" sz="2800" b="1" dirty="0">
                <a:solidFill>
                  <a:srgbClr val="FFFF00"/>
                </a:solidFill>
                <a:effectLst>
                  <a:outerShdw blurRad="38100" dist="38100" dir="2700000" algn="tl">
                    <a:srgbClr val="000000">
                      <a:alpha val="43137"/>
                    </a:srgbClr>
                  </a:outerShdw>
                </a:effectLst>
                <a:latin typeface="Candara"/>
                <a:cs typeface="Candara"/>
              </a:rPr>
              <a:t>- </a:t>
            </a:r>
            <a:r>
              <a:rPr lang="sv-SE" sz="2800" b="1" dirty="0">
                <a:solidFill>
                  <a:srgbClr val="FFFF00"/>
                </a:solidFill>
                <a:effectLst>
                  <a:outerShdw blurRad="38100" dist="38100" dir="2700000" algn="tl">
                    <a:srgbClr val="000000">
                      <a:alpha val="43137"/>
                    </a:srgbClr>
                  </a:outerShdw>
                </a:effectLst>
                <a:latin typeface="Candara"/>
                <a:cs typeface="Candara"/>
              </a:rPr>
              <a:t>2008  </a:t>
            </a:r>
            <a:r>
              <a:rPr lang="id-ID" sz="2800" b="1" dirty="0">
                <a:solidFill>
                  <a:srgbClr val="FFFF00"/>
                </a:solidFill>
                <a:effectLst>
                  <a:outerShdw blurRad="38100" dist="38100" dir="2700000" algn="tl">
                    <a:srgbClr val="000000">
                      <a:alpha val="43137"/>
                    </a:srgbClr>
                  </a:outerShdw>
                </a:effectLst>
                <a:latin typeface="Candara"/>
                <a:cs typeface="Candara"/>
              </a:rPr>
              <a:t>= </a:t>
            </a:r>
            <a:r>
              <a:rPr lang="sv-SE" sz="2800" b="1" dirty="0">
                <a:solidFill>
                  <a:srgbClr val="FFFF00"/>
                </a:solidFill>
                <a:effectLst>
                  <a:outerShdw blurRad="38100" dist="38100" dir="2700000" algn="tl">
                    <a:srgbClr val="000000">
                      <a:alpha val="43137"/>
                    </a:srgbClr>
                  </a:outerShdw>
                </a:effectLst>
                <a:latin typeface="Candara"/>
                <a:cs typeface="Candara"/>
              </a:rPr>
              <a:t>1,99 % (3,6 </a:t>
            </a:r>
            <a:r>
              <a:rPr lang="en-US" sz="2800" b="1" dirty="0">
                <a:solidFill>
                  <a:srgbClr val="FFFF00"/>
                </a:solidFill>
                <a:effectLst>
                  <a:outerShdw blurRad="38100" dist="38100" dir="2700000" algn="tl">
                    <a:srgbClr val="000000">
                      <a:alpha val="43137"/>
                    </a:srgbClr>
                  </a:outerShdw>
                </a:effectLst>
                <a:latin typeface="Candara"/>
                <a:cs typeface="Candara"/>
              </a:rPr>
              <a:t>–</a:t>
            </a:r>
            <a:r>
              <a:rPr lang="sv-SE" sz="2800" b="1" dirty="0">
                <a:solidFill>
                  <a:srgbClr val="FFFF00"/>
                </a:solidFill>
                <a:effectLst>
                  <a:outerShdw blurRad="38100" dist="38100" dir="2700000" algn="tl">
                    <a:srgbClr val="000000">
                      <a:alpha val="43137"/>
                    </a:srgbClr>
                  </a:outerShdw>
                </a:effectLst>
                <a:latin typeface="Candara"/>
                <a:cs typeface="Candara"/>
              </a:rPr>
              <a:t> 3,8 </a:t>
            </a:r>
            <a:r>
              <a:rPr lang="sv-SE" sz="2800" b="1" dirty="0" err="1">
                <a:solidFill>
                  <a:srgbClr val="FFFF00"/>
                </a:solidFill>
                <a:effectLst>
                  <a:outerShdw blurRad="38100" dist="38100" dir="2700000" algn="tl">
                    <a:srgbClr val="000000">
                      <a:alpha val="43137"/>
                    </a:srgbClr>
                  </a:outerShdw>
                </a:effectLst>
                <a:latin typeface="Candara"/>
                <a:cs typeface="Candara"/>
              </a:rPr>
              <a:t>juta</a:t>
            </a:r>
            <a:r>
              <a:rPr lang="sv-SE" sz="2800" b="1" dirty="0">
                <a:solidFill>
                  <a:srgbClr val="FFFF00"/>
                </a:solidFill>
                <a:effectLst>
                  <a:outerShdw blurRad="38100" dist="38100" dir="2700000" algn="tl">
                    <a:srgbClr val="000000">
                      <a:alpha val="43137"/>
                    </a:srgbClr>
                  </a:outerShdw>
                </a:effectLst>
                <a:latin typeface="Candara"/>
                <a:cs typeface="Candara"/>
              </a:rPr>
              <a:t>) </a:t>
            </a:r>
            <a:endParaRPr lang="id-ID" sz="2800" b="1" dirty="0">
              <a:solidFill>
                <a:srgbClr val="FFFF00"/>
              </a:solidFill>
              <a:effectLst>
                <a:outerShdw blurRad="38100" dist="38100" dir="2700000" algn="tl">
                  <a:srgbClr val="000000">
                    <a:alpha val="43137"/>
                  </a:srgbClr>
                </a:outerShdw>
              </a:effectLst>
              <a:latin typeface="Candara"/>
              <a:cs typeface="Candara"/>
            </a:endParaRPr>
          </a:p>
          <a:p>
            <a:pPr marL="92075" indent="-11113">
              <a:lnSpc>
                <a:spcPct val="90000"/>
              </a:lnSpc>
              <a:buFont typeface="Wingdings" pitchFamily="2" charset="2"/>
              <a:buNone/>
              <a:defRPr/>
            </a:pPr>
            <a:r>
              <a:rPr lang="id-ID" sz="2800" b="1" dirty="0">
                <a:solidFill>
                  <a:srgbClr val="FFFF00"/>
                </a:solidFill>
                <a:effectLst>
                  <a:outerShdw blurRad="38100" dist="38100" dir="2700000" algn="tl">
                    <a:srgbClr val="000000">
                      <a:alpha val="43137"/>
                    </a:srgbClr>
                  </a:outerShdw>
                </a:effectLst>
                <a:latin typeface="Candara"/>
                <a:cs typeface="Candara"/>
              </a:rPr>
              <a:t>	- </a:t>
            </a:r>
            <a:r>
              <a:rPr lang="sv-SE" sz="2800" b="1" dirty="0">
                <a:solidFill>
                  <a:srgbClr val="FFFF00"/>
                </a:solidFill>
                <a:effectLst>
                  <a:outerShdw blurRad="38100" dist="38100" dir="2700000" algn="tl">
                    <a:srgbClr val="000000">
                      <a:alpha val="43137"/>
                    </a:srgbClr>
                  </a:outerShdw>
                </a:effectLst>
                <a:latin typeface="Candara"/>
                <a:cs typeface="Candara"/>
              </a:rPr>
              <a:t>201</a:t>
            </a:r>
            <a:r>
              <a:rPr lang="id-ID" sz="2800" b="1" dirty="0">
                <a:solidFill>
                  <a:srgbClr val="FFFF00"/>
                </a:solidFill>
                <a:effectLst>
                  <a:outerShdw blurRad="38100" dist="38100" dir="2700000" algn="tl">
                    <a:srgbClr val="000000">
                      <a:alpha val="43137"/>
                    </a:srgbClr>
                  </a:outerShdw>
                </a:effectLst>
                <a:latin typeface="Candara"/>
                <a:cs typeface="Candara"/>
              </a:rPr>
              <a:t>1	</a:t>
            </a:r>
            <a:r>
              <a:rPr lang="sv-SE" sz="2800" b="1" dirty="0">
                <a:solidFill>
                  <a:srgbClr val="FFFF00"/>
                </a:solidFill>
                <a:effectLst>
                  <a:outerShdw blurRad="38100" dist="38100" dir="2700000" algn="tl">
                    <a:srgbClr val="000000">
                      <a:alpha val="43137"/>
                    </a:srgbClr>
                  </a:outerShdw>
                </a:effectLst>
                <a:latin typeface="Candara"/>
                <a:cs typeface="Candara"/>
              </a:rPr>
              <a:t>   </a:t>
            </a:r>
            <a:r>
              <a:rPr lang="id-ID" sz="2800" b="1" dirty="0">
                <a:solidFill>
                  <a:srgbClr val="FFFF00"/>
                </a:solidFill>
                <a:effectLst>
                  <a:outerShdw blurRad="38100" dist="38100" dir="2700000" algn="tl">
                    <a:srgbClr val="000000">
                      <a:alpha val="43137"/>
                    </a:srgbClr>
                  </a:outerShdw>
                </a:effectLst>
                <a:latin typeface="Candara"/>
                <a:cs typeface="Candara"/>
              </a:rPr>
              <a:t>= </a:t>
            </a:r>
            <a:r>
              <a:rPr lang="sv-SE" sz="2800" b="1" dirty="0">
                <a:solidFill>
                  <a:srgbClr val="FFFF00"/>
                </a:solidFill>
                <a:effectLst>
                  <a:outerShdw blurRad="38100" dist="38100" dir="2700000" algn="tl">
                    <a:srgbClr val="000000">
                      <a:alpha val="43137"/>
                    </a:srgbClr>
                  </a:outerShdw>
                </a:effectLst>
                <a:latin typeface="Candara"/>
                <a:cs typeface="Candara"/>
              </a:rPr>
              <a:t>2,2%  (3,8 </a:t>
            </a:r>
            <a:r>
              <a:rPr lang="en-US" sz="2800" b="1" dirty="0">
                <a:solidFill>
                  <a:srgbClr val="FFFF00"/>
                </a:solidFill>
                <a:effectLst>
                  <a:outerShdw blurRad="38100" dist="38100" dir="2700000" algn="tl">
                    <a:srgbClr val="000000">
                      <a:alpha val="43137"/>
                    </a:srgbClr>
                  </a:outerShdw>
                </a:effectLst>
                <a:latin typeface="Candara"/>
                <a:cs typeface="Candara"/>
              </a:rPr>
              <a:t>–</a:t>
            </a:r>
            <a:r>
              <a:rPr lang="sv-SE" sz="2800" b="1" dirty="0">
                <a:solidFill>
                  <a:srgbClr val="FFFF00"/>
                </a:solidFill>
                <a:effectLst>
                  <a:outerShdw blurRad="38100" dist="38100" dir="2700000" algn="tl">
                    <a:srgbClr val="000000">
                      <a:alpha val="43137"/>
                    </a:srgbClr>
                  </a:outerShdw>
                </a:effectLst>
                <a:latin typeface="Candara"/>
                <a:cs typeface="Candara"/>
              </a:rPr>
              <a:t> 4,2 </a:t>
            </a:r>
            <a:r>
              <a:rPr lang="sv-SE" sz="2800" b="1" dirty="0" err="1">
                <a:solidFill>
                  <a:srgbClr val="FFFF00"/>
                </a:solidFill>
                <a:effectLst>
                  <a:outerShdw blurRad="38100" dist="38100" dir="2700000" algn="tl">
                    <a:srgbClr val="000000">
                      <a:alpha val="43137"/>
                    </a:srgbClr>
                  </a:outerShdw>
                </a:effectLst>
                <a:latin typeface="Candara"/>
                <a:cs typeface="Candara"/>
              </a:rPr>
              <a:t>juta</a:t>
            </a:r>
            <a:r>
              <a:rPr lang="sv-SE" sz="2800" b="1" dirty="0">
                <a:solidFill>
                  <a:srgbClr val="FFFF00"/>
                </a:solidFill>
                <a:effectLst>
                  <a:outerShdw blurRad="38100" dist="38100" dir="2700000" algn="tl">
                    <a:srgbClr val="000000">
                      <a:alpha val="43137"/>
                    </a:srgbClr>
                  </a:outerShdw>
                </a:effectLst>
                <a:latin typeface="Candara"/>
                <a:cs typeface="Candara"/>
              </a:rPr>
              <a:t>) </a:t>
            </a:r>
            <a:endParaRPr lang="id-ID" sz="2800" b="1" dirty="0">
              <a:solidFill>
                <a:srgbClr val="FFFF00"/>
              </a:solidFill>
              <a:effectLst>
                <a:outerShdw blurRad="38100" dist="38100" dir="2700000" algn="tl">
                  <a:srgbClr val="000000">
                    <a:alpha val="43137"/>
                  </a:srgbClr>
                </a:outerShdw>
              </a:effectLst>
              <a:latin typeface="Candara"/>
              <a:cs typeface="Candara"/>
            </a:endParaRPr>
          </a:p>
          <a:p>
            <a:pPr marL="92075" indent="-11113">
              <a:lnSpc>
                <a:spcPct val="90000"/>
              </a:lnSpc>
              <a:buFont typeface="Wingdings" pitchFamily="2" charset="2"/>
              <a:buNone/>
              <a:defRPr/>
            </a:pPr>
            <a:r>
              <a:rPr lang="id-ID" sz="2800" b="1" dirty="0">
                <a:solidFill>
                  <a:srgbClr val="FFFF00"/>
                </a:solidFill>
                <a:effectLst>
                  <a:outerShdw blurRad="38100" dist="38100" dir="2700000" algn="tl">
                    <a:srgbClr val="000000">
                      <a:alpha val="43137"/>
                    </a:srgbClr>
                  </a:outerShdw>
                </a:effectLst>
                <a:latin typeface="Candara"/>
                <a:cs typeface="Candara"/>
              </a:rPr>
              <a:t>	- 2013	   = 2,56 %</a:t>
            </a:r>
          </a:p>
          <a:p>
            <a:pPr marL="92075" indent="-11113">
              <a:lnSpc>
                <a:spcPct val="90000"/>
              </a:lnSpc>
              <a:buFont typeface="Wingdings" pitchFamily="2" charset="2"/>
              <a:buNone/>
              <a:defRPr/>
            </a:pPr>
            <a:r>
              <a:rPr lang="id-ID" sz="2800" b="1" dirty="0">
                <a:solidFill>
                  <a:srgbClr val="FFFF00"/>
                </a:solidFill>
                <a:effectLst>
                  <a:outerShdw blurRad="38100" dist="38100" dir="2700000" algn="tl">
                    <a:srgbClr val="000000">
                      <a:alpha val="43137"/>
                    </a:srgbClr>
                  </a:outerShdw>
                </a:effectLst>
                <a:latin typeface="Candara"/>
                <a:cs typeface="Candara"/>
              </a:rPr>
              <a:t>	- 2015	   = 2,8 % (5.1 juta)</a:t>
            </a:r>
          </a:p>
        </p:txBody>
      </p:sp>
      <p:sp>
        <p:nvSpPr>
          <p:cNvPr id="13" name="Rectangle 8"/>
          <p:cNvSpPr>
            <a:spLocks noChangeArrowheads="1"/>
          </p:cNvSpPr>
          <p:nvPr/>
        </p:nvSpPr>
        <p:spPr bwMode="auto">
          <a:xfrm>
            <a:off x="545419" y="4493151"/>
            <a:ext cx="8137921" cy="1938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Font typeface="Arial"/>
              <a:buChar char="•"/>
            </a:pPr>
            <a:r>
              <a:rPr lang="en-US" sz="2400" dirty="0" err="1">
                <a:solidFill>
                  <a:srgbClr val="FFFFFF"/>
                </a:solidFill>
                <a:latin typeface="Candara" charset="0"/>
                <a:cs typeface="Candara" charset="0"/>
              </a:rPr>
              <a:t>Sedikitnya</a:t>
            </a:r>
            <a:r>
              <a:rPr lang="en-US" sz="2400" dirty="0">
                <a:solidFill>
                  <a:srgbClr val="FFFFFF"/>
                </a:solidFill>
                <a:latin typeface="Candara" charset="0"/>
                <a:cs typeface="Candara" charset="0"/>
              </a:rPr>
              <a:t> </a:t>
            </a:r>
            <a:r>
              <a:rPr lang="en-US" sz="2400" dirty="0" err="1">
                <a:solidFill>
                  <a:srgbClr val="FFFFFF"/>
                </a:solidFill>
                <a:latin typeface="Candara" charset="0"/>
                <a:cs typeface="Candara" charset="0"/>
              </a:rPr>
              <a:t>pecandu</a:t>
            </a:r>
            <a:r>
              <a:rPr lang="en-US" sz="2400" dirty="0">
                <a:solidFill>
                  <a:srgbClr val="FFFFFF"/>
                </a:solidFill>
                <a:latin typeface="Candara" charset="0"/>
                <a:cs typeface="Candara" charset="0"/>
              </a:rPr>
              <a:t> </a:t>
            </a:r>
            <a:r>
              <a:rPr lang="en-US" sz="2400" dirty="0" err="1">
                <a:solidFill>
                  <a:srgbClr val="FFFFFF"/>
                </a:solidFill>
                <a:latin typeface="Candara" charset="0"/>
                <a:cs typeface="Candara" charset="0"/>
              </a:rPr>
              <a:t>narkoba</a:t>
            </a:r>
            <a:r>
              <a:rPr lang="en-US" sz="2400" dirty="0">
                <a:solidFill>
                  <a:srgbClr val="FFFFFF"/>
                </a:solidFill>
                <a:latin typeface="Candara" charset="0"/>
                <a:cs typeface="Candara" charset="0"/>
              </a:rPr>
              <a:t> yang </a:t>
            </a:r>
            <a:r>
              <a:rPr lang="en-US" sz="2400" dirty="0" err="1">
                <a:solidFill>
                  <a:srgbClr val="FFFFFF"/>
                </a:solidFill>
                <a:latin typeface="Candara" charset="0"/>
                <a:cs typeface="Candara" charset="0"/>
              </a:rPr>
              <a:t>mendapat</a:t>
            </a:r>
            <a:r>
              <a:rPr lang="en-US" sz="2400" dirty="0">
                <a:solidFill>
                  <a:srgbClr val="FFFFFF"/>
                </a:solidFill>
                <a:latin typeface="Candara" charset="0"/>
                <a:cs typeface="Candara" charset="0"/>
              </a:rPr>
              <a:t> </a:t>
            </a:r>
            <a:r>
              <a:rPr lang="en-US" sz="2400" dirty="0" err="1">
                <a:solidFill>
                  <a:srgbClr val="FFFFFF"/>
                </a:solidFill>
                <a:latin typeface="Candara" charset="0"/>
                <a:cs typeface="Candara" charset="0"/>
              </a:rPr>
              <a:t>layanan</a:t>
            </a:r>
            <a:r>
              <a:rPr lang="en-US" sz="2400" dirty="0">
                <a:solidFill>
                  <a:srgbClr val="FFFFFF"/>
                </a:solidFill>
                <a:latin typeface="Candara" charset="0"/>
                <a:cs typeface="Candara" charset="0"/>
              </a:rPr>
              <a:t> </a:t>
            </a:r>
            <a:r>
              <a:rPr lang="en-US" sz="2400" dirty="0" err="1">
                <a:solidFill>
                  <a:srgbClr val="FFFFFF"/>
                </a:solidFill>
                <a:latin typeface="Candara" charset="0"/>
                <a:cs typeface="Candara" charset="0"/>
              </a:rPr>
              <a:t>terapi</a:t>
            </a:r>
            <a:r>
              <a:rPr lang="en-US" sz="2400" dirty="0">
                <a:solidFill>
                  <a:srgbClr val="FFFFFF"/>
                </a:solidFill>
                <a:latin typeface="Candara" charset="0"/>
                <a:cs typeface="Candara" charset="0"/>
              </a:rPr>
              <a:t> </a:t>
            </a:r>
            <a:r>
              <a:rPr lang="en-US" sz="2400" dirty="0" err="1">
                <a:solidFill>
                  <a:srgbClr val="FFFFFF"/>
                </a:solidFill>
                <a:latin typeface="Candara" charset="0"/>
                <a:cs typeface="Candara" charset="0"/>
              </a:rPr>
              <a:t>dan</a:t>
            </a:r>
            <a:r>
              <a:rPr lang="en-US" sz="2400" dirty="0">
                <a:solidFill>
                  <a:srgbClr val="FFFFFF"/>
                </a:solidFill>
                <a:latin typeface="Candara" charset="0"/>
                <a:cs typeface="Candara" charset="0"/>
              </a:rPr>
              <a:t> </a:t>
            </a:r>
            <a:r>
              <a:rPr lang="en-US" sz="2400" dirty="0" err="1">
                <a:solidFill>
                  <a:srgbClr val="FFFFFF"/>
                </a:solidFill>
                <a:latin typeface="Candara" charset="0"/>
                <a:cs typeface="Candara" charset="0"/>
              </a:rPr>
              <a:t>rehabilitasi</a:t>
            </a:r>
            <a:r>
              <a:rPr lang="en-US" sz="2400" dirty="0">
                <a:solidFill>
                  <a:srgbClr val="FFFFFF"/>
                </a:solidFill>
                <a:latin typeface="Candara" charset="0"/>
                <a:cs typeface="Candara" charset="0"/>
              </a:rPr>
              <a:t> di </a:t>
            </a:r>
            <a:r>
              <a:rPr lang="en-US" sz="2400" dirty="0" err="1">
                <a:solidFill>
                  <a:srgbClr val="FFFFFF"/>
                </a:solidFill>
                <a:latin typeface="Candara" charset="0"/>
                <a:cs typeface="Candara" charset="0"/>
              </a:rPr>
              <a:t>seluruh</a:t>
            </a:r>
            <a:r>
              <a:rPr lang="en-US" sz="2400" dirty="0">
                <a:solidFill>
                  <a:srgbClr val="FFFFFF"/>
                </a:solidFill>
                <a:latin typeface="Candara" charset="0"/>
                <a:cs typeface="Candara" charset="0"/>
              </a:rPr>
              <a:t> Indonesia (th.2010) = 18.000 (0,47%)</a:t>
            </a:r>
          </a:p>
          <a:p>
            <a:pPr marL="342900" indent="-342900">
              <a:buFont typeface="Arial"/>
              <a:buChar char="•"/>
            </a:pPr>
            <a:r>
              <a:rPr lang="en-US" sz="2400" b="1" dirty="0">
                <a:solidFill>
                  <a:srgbClr val="FFFF00"/>
                </a:solidFill>
                <a:latin typeface="Candara" charset="0"/>
                <a:cs typeface="Candara" charset="0"/>
              </a:rPr>
              <a:t>70% </a:t>
            </a:r>
            <a:r>
              <a:rPr lang="en-US" sz="2400" b="1" dirty="0" err="1">
                <a:solidFill>
                  <a:srgbClr val="FFFF00"/>
                </a:solidFill>
                <a:latin typeface="Candara" charset="0"/>
                <a:cs typeface="Candara" charset="0"/>
              </a:rPr>
              <a:t>penyalah-guna</a:t>
            </a:r>
            <a:r>
              <a:rPr lang="en-US" sz="2400" b="1" dirty="0">
                <a:solidFill>
                  <a:srgbClr val="FFFF00"/>
                </a:solidFill>
                <a:latin typeface="Candara" charset="0"/>
                <a:cs typeface="Candara" charset="0"/>
              </a:rPr>
              <a:t> di </a:t>
            </a:r>
            <a:r>
              <a:rPr lang="en-US" sz="2400" b="1" dirty="0" err="1">
                <a:solidFill>
                  <a:srgbClr val="FFFF00"/>
                </a:solidFill>
                <a:latin typeface="Candara" charset="0"/>
                <a:cs typeface="Candara" charset="0"/>
              </a:rPr>
              <a:t>tempat</a:t>
            </a:r>
            <a:r>
              <a:rPr lang="en-US" sz="2400" b="1" dirty="0">
                <a:solidFill>
                  <a:srgbClr val="FFFF00"/>
                </a:solidFill>
                <a:latin typeface="Candara" charset="0"/>
                <a:cs typeface="Candara" charset="0"/>
              </a:rPr>
              <a:t> </a:t>
            </a:r>
            <a:r>
              <a:rPr lang="en-US" sz="2400" b="1" dirty="0" err="1">
                <a:solidFill>
                  <a:srgbClr val="FFFF00"/>
                </a:solidFill>
                <a:latin typeface="Candara" charset="0"/>
                <a:cs typeface="Candara" charset="0"/>
              </a:rPr>
              <a:t>kerja</a:t>
            </a:r>
            <a:r>
              <a:rPr lang="en-US" sz="2400" b="1" dirty="0">
                <a:solidFill>
                  <a:srgbClr val="FFFF00"/>
                </a:solidFill>
                <a:latin typeface="Candara" charset="0"/>
                <a:cs typeface="Candara" charset="0"/>
              </a:rPr>
              <a:t>, 22% </a:t>
            </a:r>
            <a:r>
              <a:rPr lang="en-US" sz="2400" b="1" dirty="0" err="1">
                <a:solidFill>
                  <a:srgbClr val="FFFF00"/>
                </a:solidFill>
                <a:latin typeface="Candara" charset="0"/>
                <a:cs typeface="Candara" charset="0"/>
              </a:rPr>
              <a:t>penyalah-guna</a:t>
            </a:r>
            <a:r>
              <a:rPr lang="en-US" sz="2400" b="1" dirty="0">
                <a:solidFill>
                  <a:srgbClr val="FFFF00"/>
                </a:solidFill>
                <a:latin typeface="Candara" charset="0"/>
                <a:cs typeface="Candara" charset="0"/>
              </a:rPr>
              <a:t> di </a:t>
            </a:r>
            <a:r>
              <a:rPr lang="en-US" sz="2400" b="1" dirty="0" err="1">
                <a:solidFill>
                  <a:srgbClr val="FFFF00"/>
                </a:solidFill>
                <a:latin typeface="Candara" charset="0"/>
                <a:cs typeface="Candara" charset="0"/>
              </a:rPr>
              <a:t>lingkungan</a:t>
            </a:r>
            <a:r>
              <a:rPr lang="en-US" sz="2400" b="1" dirty="0">
                <a:solidFill>
                  <a:srgbClr val="FFFF00"/>
                </a:solidFill>
                <a:latin typeface="Candara" charset="0"/>
                <a:cs typeface="Candara" charset="0"/>
              </a:rPr>
              <a:t> </a:t>
            </a:r>
            <a:r>
              <a:rPr lang="en-US" sz="2400" b="1" dirty="0" err="1">
                <a:solidFill>
                  <a:srgbClr val="FFFF00"/>
                </a:solidFill>
                <a:latin typeface="Candara" charset="0"/>
                <a:cs typeface="Candara" charset="0"/>
              </a:rPr>
              <a:t>siswa</a:t>
            </a:r>
            <a:r>
              <a:rPr lang="en-US" sz="2400" b="1" dirty="0">
                <a:solidFill>
                  <a:srgbClr val="FFFF00"/>
                </a:solidFill>
                <a:latin typeface="Candara" charset="0"/>
                <a:cs typeface="Candara" charset="0"/>
              </a:rPr>
              <a:t>, </a:t>
            </a:r>
            <a:r>
              <a:rPr lang="en-US" sz="2400" b="1" dirty="0" err="1">
                <a:solidFill>
                  <a:srgbClr val="FFFF00"/>
                </a:solidFill>
                <a:latin typeface="Candara" charset="0"/>
                <a:cs typeface="Candara" charset="0"/>
              </a:rPr>
              <a:t>pelajar</a:t>
            </a:r>
            <a:r>
              <a:rPr lang="en-US" sz="2400" b="1" dirty="0">
                <a:solidFill>
                  <a:srgbClr val="FFFF00"/>
                </a:solidFill>
                <a:latin typeface="Candara" charset="0"/>
                <a:cs typeface="Candara" charset="0"/>
              </a:rPr>
              <a:t>  </a:t>
            </a:r>
          </a:p>
        </p:txBody>
      </p:sp>
    </p:spTree>
    <p:extLst>
      <p:ext uri="{BB962C8B-B14F-4D97-AF65-F5344CB8AC3E}">
        <p14:creationId xmlns:p14="http://schemas.microsoft.com/office/powerpoint/2010/main" val="3516368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635" y="2022097"/>
            <a:ext cx="4260795" cy="4328290"/>
          </a:xfrm>
          <a:prstGeom prst="rect">
            <a:avLst/>
          </a:prstGeom>
        </p:spPr>
      </p:pic>
      <p:sp>
        <p:nvSpPr>
          <p:cNvPr id="7" name="Title 6"/>
          <p:cNvSpPr>
            <a:spLocks noGrp="1"/>
          </p:cNvSpPr>
          <p:nvPr>
            <p:ph type="title"/>
          </p:nvPr>
        </p:nvSpPr>
        <p:spPr>
          <a:xfrm>
            <a:off x="834691" y="488736"/>
            <a:ext cx="7471187" cy="1252728"/>
          </a:xfrm>
        </p:spPr>
        <p:txBody>
          <a:bodyPr>
            <a:noAutofit/>
          </a:bodyPr>
          <a:lstStyle/>
          <a:p>
            <a:pPr>
              <a:lnSpc>
                <a:spcPct val="100000"/>
              </a:lnSpc>
            </a:pPr>
            <a:r>
              <a:rPr lang="en-US" sz="2400" b="1" dirty="0"/>
              <a:t>FAKTOR RESIKO ANAK MENJADI </a:t>
            </a:r>
            <a:br>
              <a:rPr lang="en-US" sz="2400" b="1" dirty="0"/>
            </a:br>
            <a:r>
              <a:rPr lang="en-US" sz="2400" b="1" dirty="0"/>
              <a:t>PENYALAHGUNA NARKOBA, KARENA ORANG TUA </a:t>
            </a:r>
            <a:br>
              <a:rPr lang="en-US" sz="2400" b="1" dirty="0"/>
            </a:br>
            <a:r>
              <a:rPr lang="en-US" sz="2400" b="1" dirty="0"/>
              <a:t>MENJADI PENYALAHGUNA NARKOBA</a:t>
            </a:r>
          </a:p>
        </p:txBody>
      </p:sp>
      <p:pic>
        <p:nvPicPr>
          <p:cNvPr id="9" name="Content Placeholder 8" descr="Top-10-effective-ways-to-reduce-teenage-drug-and-alcohol-abuse2.jpg"/>
          <p:cNvPicPr>
            <a:picLocks noGrp="1" noChangeAspect="1"/>
          </p:cNvPicPr>
          <p:nvPr>
            <p:ph idx="1"/>
          </p:nvPr>
        </p:nvPicPr>
        <p:blipFill>
          <a:blip r:embed="rId3">
            <a:extLst>
              <a:ext uri="{28A0092B-C50C-407E-A947-70E740481C1C}">
                <a14:useLocalDpi xmlns:a14="http://schemas.microsoft.com/office/drawing/2010/main" val="0"/>
              </a:ext>
            </a:extLst>
          </a:blip>
          <a:srcRect t="15284" b="15284"/>
          <a:stretch>
            <a:fillRect/>
          </a:stretch>
        </p:blipFill>
        <p:spPr>
          <a:xfrm>
            <a:off x="4511429" y="2022097"/>
            <a:ext cx="4432999" cy="4328290"/>
          </a:xfrm>
        </p:spPr>
      </p:pic>
    </p:spTree>
    <p:extLst>
      <p:ext uri="{BB962C8B-B14F-4D97-AF65-F5344CB8AC3E}">
        <p14:creationId xmlns:p14="http://schemas.microsoft.com/office/powerpoint/2010/main" val="4606106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How-can-parents-prevent-drug-abuse-and-drug-use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888" y="2226889"/>
            <a:ext cx="7542881" cy="4381054"/>
          </a:xfrm>
          <a:prstGeom prst="rect">
            <a:avLst/>
          </a:prstGeom>
        </p:spPr>
      </p:pic>
      <p:sp>
        <p:nvSpPr>
          <p:cNvPr id="11" name="Title 10"/>
          <p:cNvSpPr>
            <a:spLocks noGrp="1"/>
          </p:cNvSpPr>
          <p:nvPr>
            <p:ph type="title"/>
          </p:nvPr>
        </p:nvSpPr>
        <p:spPr>
          <a:xfrm>
            <a:off x="606472" y="103388"/>
            <a:ext cx="7902392" cy="1793601"/>
          </a:xfrm>
        </p:spPr>
        <p:txBody>
          <a:bodyPr>
            <a:noAutofit/>
          </a:bodyPr>
          <a:lstStyle/>
          <a:p>
            <a:pPr algn="ctr">
              <a:lnSpc>
                <a:spcPct val="100000"/>
              </a:lnSpc>
            </a:pPr>
            <a:r>
              <a:rPr lang="en-US" sz="1800" b="1" dirty="0"/>
              <a:t>POLA KOMUNIKASI YANG TIDAK EFEKTIF DI DALAM KELUARGA AKAN MEMBANGKITKAN SIKAP PENOLAKAN ANAK TERHADAP ATURAN, DAN DISIPLIN  YANG DITERAPKAN OLEH ORANG TUA, </a:t>
            </a:r>
            <a:r>
              <a:rPr lang="en-US" sz="1800" dirty="0"/>
              <a:t>SEHINGGA</a:t>
            </a:r>
            <a:r>
              <a:rPr lang="en-US" sz="1800" b="1" dirty="0"/>
              <a:t> MENINGKATKAN RESIKO ANAK TERLIBAT DI DALAM BERBAGAI PERMASALAHAN SOSIAL, TERMASUK PENYALAHGUNAAN NARKOBA</a:t>
            </a:r>
          </a:p>
        </p:txBody>
      </p:sp>
    </p:spTree>
    <p:extLst>
      <p:ext uri="{BB962C8B-B14F-4D97-AF65-F5344CB8AC3E}">
        <p14:creationId xmlns:p14="http://schemas.microsoft.com/office/powerpoint/2010/main" val="6969041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779645" y="388763"/>
            <a:ext cx="7597389" cy="1103878"/>
          </a:xfrm>
        </p:spPr>
        <p:txBody>
          <a:bodyPr>
            <a:noAutofit/>
          </a:bodyPr>
          <a:lstStyle/>
          <a:p>
            <a:pPr algn="l">
              <a:lnSpc>
                <a:spcPct val="100000"/>
              </a:lnSpc>
            </a:pPr>
            <a:r>
              <a:rPr lang="en-US" sz="2800" b="1" dirty="0"/>
              <a:t>ALKOHOL  DAN PENYALAHGUNAAN NARKOBA </a:t>
            </a:r>
            <a:br>
              <a:rPr lang="en-US" sz="2800" b="1" dirty="0"/>
            </a:br>
            <a:r>
              <a:rPr lang="en-US" sz="2800" b="1" dirty="0"/>
              <a:t>DI DALAM KELUARGA, MENINGKATKAN FAKTOR RESIKO KEPADA ANAK</a:t>
            </a:r>
          </a:p>
        </p:txBody>
      </p:sp>
      <p:pic>
        <p:nvPicPr>
          <p:cNvPr id="2" name="Picture 1" descr="123556-522x400-stressedpeople8_zps125e66c7-1_zps6995ce5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572" y="2028945"/>
            <a:ext cx="7474858" cy="4194055"/>
          </a:xfrm>
          <a:prstGeom prst="rect">
            <a:avLst/>
          </a:prstGeom>
        </p:spPr>
      </p:pic>
    </p:spTree>
    <p:extLst>
      <p:ext uri="{BB962C8B-B14F-4D97-AF65-F5344CB8AC3E}">
        <p14:creationId xmlns:p14="http://schemas.microsoft.com/office/powerpoint/2010/main" val="2403698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7590" y="258142"/>
            <a:ext cx="7272339" cy="1339009"/>
          </a:xfrm>
        </p:spPr>
        <p:txBody>
          <a:bodyPr>
            <a:normAutofit/>
          </a:bodyPr>
          <a:lstStyle/>
          <a:p>
            <a:pPr>
              <a:lnSpc>
                <a:spcPct val="100000"/>
              </a:lnSpc>
            </a:pPr>
            <a:r>
              <a:rPr lang="en-US" sz="2400" b="1" dirty="0"/>
              <a:t>POLA KOMUNIKASI NEGATIF ANTARA ORANG TUA DENGAN ANAK, ORANG TUA SELALU MENYALAHKAN ANAK, MENCIPTAKAN FAKTOR RESIKO</a:t>
            </a:r>
          </a:p>
        </p:txBody>
      </p:sp>
      <p:pic>
        <p:nvPicPr>
          <p:cNvPr id="4" name="Content Placeholder 3" descr="mn.jpg"/>
          <p:cNvPicPr>
            <a:picLocks noGrp="1" noChangeAspect="1"/>
          </p:cNvPicPr>
          <p:nvPr>
            <p:ph idx="1"/>
          </p:nvPr>
        </p:nvPicPr>
        <p:blipFill>
          <a:blip r:embed="rId2">
            <a:extLst>
              <a:ext uri="{28A0092B-C50C-407E-A947-70E740481C1C}">
                <a14:useLocalDpi xmlns:a14="http://schemas.microsoft.com/office/drawing/2010/main" val="0"/>
              </a:ext>
            </a:extLst>
          </a:blip>
          <a:srcRect t="7526" b="7526"/>
          <a:stretch>
            <a:fillRect/>
          </a:stretch>
        </p:blipFill>
        <p:spPr>
          <a:xfrm>
            <a:off x="643277" y="1950361"/>
            <a:ext cx="7801779" cy="4449889"/>
          </a:xfrm>
        </p:spPr>
      </p:pic>
    </p:spTree>
    <p:extLst>
      <p:ext uri="{BB962C8B-B14F-4D97-AF65-F5344CB8AC3E}">
        <p14:creationId xmlns:p14="http://schemas.microsoft.com/office/powerpoint/2010/main" val="2097758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9"/>
          <p:cNvGrpSpPr>
            <a:grpSpLocks/>
          </p:cNvGrpSpPr>
          <p:nvPr/>
        </p:nvGrpSpPr>
        <p:grpSpPr bwMode="auto">
          <a:xfrm>
            <a:off x="287868" y="246960"/>
            <a:ext cx="1090613" cy="1081087"/>
            <a:chOff x="4086" y="1928"/>
            <a:chExt cx="1927" cy="1927"/>
          </a:xfrm>
        </p:grpSpPr>
        <p:sp>
          <p:nvSpPr>
            <p:cNvPr id="5" name="Oval 40"/>
            <p:cNvSpPr>
              <a:spLocks noChangeArrowheads="1"/>
            </p:cNvSpPr>
            <p:nvPr/>
          </p:nvSpPr>
          <p:spPr bwMode="auto">
            <a:xfrm>
              <a:off x="4086" y="1928"/>
              <a:ext cx="1927" cy="1927"/>
            </a:xfrm>
            <a:prstGeom prst="ellipse">
              <a:avLst/>
            </a:prstGeom>
            <a:solidFill>
              <a:srgbClr val="FFCC00"/>
            </a:solidFill>
            <a:ln w="9525">
              <a:noFill/>
              <a:round/>
              <a:headEnd/>
              <a:tailEnd/>
            </a:ln>
          </p:spPr>
          <p:txBody>
            <a:bodyPr anchor="ctr">
              <a:prstTxWarp prst="textNoShape">
                <a:avLst/>
              </a:prstTxWarp>
            </a:bodyPr>
            <a:lstStyle/>
            <a:p>
              <a:pPr eaLnBrk="0" hangingPunct="0"/>
              <a:endParaRPr lang="id-ID" b="1">
                <a:solidFill>
                  <a:srgbClr val="EBDDC3"/>
                </a:solidFill>
                <a:latin typeface="Calibri" pitchFamily="-107" charset="0"/>
              </a:endParaRPr>
            </a:p>
          </p:txBody>
        </p:sp>
        <p:pic>
          <p:nvPicPr>
            <p:cNvPr id="6" name="Picture 41" descr="Picture1 copy"/>
            <p:cNvPicPr preferRelativeResize="0">
              <a:picLocks noChangeArrowheads="1"/>
            </p:cNvPicPr>
            <p:nvPr/>
          </p:nvPicPr>
          <p:blipFill>
            <a:blip r:embed="rId2">
              <a:lum bright="10000" contrast="70000"/>
            </a:blip>
            <a:srcRect/>
            <a:stretch>
              <a:fillRect/>
            </a:stretch>
          </p:blipFill>
          <p:spPr bwMode="auto">
            <a:xfrm>
              <a:off x="4133" y="1980"/>
              <a:ext cx="1826" cy="1827"/>
            </a:xfrm>
            <a:prstGeom prst="rect">
              <a:avLst/>
            </a:prstGeom>
            <a:noFill/>
            <a:ln w="9525">
              <a:noFill/>
              <a:miter lim="800000"/>
              <a:headEnd/>
              <a:tailEnd/>
            </a:ln>
          </p:spPr>
        </p:pic>
      </p:grpSp>
      <p:pic>
        <p:nvPicPr>
          <p:cNvPr id="7" name="Picture 6" descr="Little-Boy.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2767" y="4727729"/>
            <a:ext cx="862584" cy="1292352"/>
          </a:xfrm>
          <a:prstGeom prst="rect">
            <a:avLst/>
          </a:prstGeom>
        </p:spPr>
      </p:pic>
      <p:pic>
        <p:nvPicPr>
          <p:cNvPr id="8" name="Picture 7" descr="ParentalDrugABuse-600x410.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286" y="230466"/>
            <a:ext cx="8799286" cy="6266326"/>
          </a:xfrm>
          <a:prstGeom prst="rect">
            <a:avLst/>
          </a:prstGeom>
        </p:spPr>
      </p:pic>
    </p:spTree>
    <p:extLst>
      <p:ext uri="{BB962C8B-B14F-4D97-AF65-F5344CB8AC3E}">
        <p14:creationId xmlns:p14="http://schemas.microsoft.com/office/powerpoint/2010/main" val="5830467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oys-fighting-7-16-1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468" y="2233305"/>
            <a:ext cx="4040014" cy="4150449"/>
          </a:xfrm>
          <a:prstGeom prst="rect">
            <a:avLst/>
          </a:prstGeom>
        </p:spPr>
      </p:pic>
      <p:sp>
        <p:nvSpPr>
          <p:cNvPr id="2" name="Title 1"/>
          <p:cNvSpPr>
            <a:spLocks noGrp="1"/>
          </p:cNvSpPr>
          <p:nvPr>
            <p:ph type="title"/>
          </p:nvPr>
        </p:nvSpPr>
        <p:spPr>
          <a:xfrm>
            <a:off x="268607" y="481257"/>
            <a:ext cx="8635999" cy="1044388"/>
          </a:xfrm>
        </p:spPr>
        <p:txBody>
          <a:bodyPr>
            <a:noAutofit/>
          </a:bodyPr>
          <a:lstStyle/>
          <a:p>
            <a:pPr algn="ctr">
              <a:lnSpc>
                <a:spcPct val="100000"/>
              </a:lnSpc>
            </a:pPr>
            <a:r>
              <a:rPr lang="en-US" sz="2000" b="1" dirty="0"/>
              <a:t>KEKERASAN DI DALAM KELUARGA DAPAT MENINGKATKAN </a:t>
            </a:r>
            <a:br>
              <a:rPr lang="en-US" sz="2000" b="1" dirty="0"/>
            </a:br>
            <a:r>
              <a:rPr lang="en-US" sz="2000" b="1" dirty="0"/>
              <a:t>FAKTOR RESIKO, ANAK TELIBAT DALAM BERBAGAI PERMASALAHAN SOSIAL, TERMASUK PENYALAHGUNAAN NARKOBA</a:t>
            </a:r>
          </a:p>
        </p:txBody>
      </p:sp>
      <p:pic>
        <p:nvPicPr>
          <p:cNvPr id="3" name="Picture 2" descr="childhood-Bullyin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1895" y="2233306"/>
            <a:ext cx="4156551" cy="4150448"/>
          </a:xfrm>
          <a:prstGeom prst="rect">
            <a:avLst/>
          </a:prstGeom>
        </p:spPr>
      </p:pic>
    </p:spTree>
    <p:extLst>
      <p:ext uri="{BB962C8B-B14F-4D97-AF65-F5344CB8AC3E}">
        <p14:creationId xmlns:p14="http://schemas.microsoft.com/office/powerpoint/2010/main" val="2111604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73694" y="282638"/>
            <a:ext cx="8229600" cy="1252728"/>
          </a:xfrm>
        </p:spPr>
        <p:txBody>
          <a:bodyPr>
            <a:noAutofit/>
          </a:bodyPr>
          <a:lstStyle/>
          <a:p>
            <a:pPr>
              <a:lnSpc>
                <a:spcPct val="100000"/>
              </a:lnSpc>
            </a:pPr>
            <a:r>
              <a:rPr lang="en-US" sz="2000" b="1" dirty="0"/>
              <a:t>ANAK YANG KURANG MENDAPATKAN PENGAWASAN ORANG TUA MEMILIKI FAKTOR RESIKO, TERLIBAT DALAM BERBAGAI PERMASALAH SOSIAL, TERMASUK PENYALAHGUNAAN NARKOBA</a:t>
            </a:r>
          </a:p>
        </p:txBody>
      </p:sp>
      <p:pic>
        <p:nvPicPr>
          <p:cNvPr id="2" name="Picture 1" descr="00001b00_medium.jpe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95247" y="2391846"/>
            <a:ext cx="2660813" cy="3943382"/>
          </a:xfrm>
          <a:prstGeom prst="rect">
            <a:avLst/>
          </a:prstGeom>
        </p:spPr>
      </p:pic>
      <p:pic>
        <p:nvPicPr>
          <p:cNvPr id="8" name="Picture 7" descr="kids-drugs-and-alcohol.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098" y="2391846"/>
            <a:ext cx="2534384" cy="3943382"/>
          </a:xfrm>
          <a:prstGeom prst="rect">
            <a:avLst/>
          </a:prstGeom>
        </p:spPr>
      </p:pic>
      <p:pic>
        <p:nvPicPr>
          <p:cNvPr id="11" name="Picture 10" descr="th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4253" y="2391846"/>
            <a:ext cx="2688734" cy="3943382"/>
          </a:xfrm>
          <a:prstGeom prst="rect">
            <a:avLst/>
          </a:prstGeom>
        </p:spPr>
      </p:pic>
    </p:spTree>
    <p:extLst>
      <p:ext uri="{BB962C8B-B14F-4D97-AF65-F5344CB8AC3E}">
        <p14:creationId xmlns:p14="http://schemas.microsoft.com/office/powerpoint/2010/main" val="80249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78" y="377874"/>
            <a:ext cx="8229600" cy="1143000"/>
          </a:xfrm>
        </p:spPr>
        <p:txBody>
          <a:bodyPr>
            <a:noAutofit/>
          </a:bodyPr>
          <a:lstStyle/>
          <a:p>
            <a:pPr algn="ctr">
              <a:lnSpc>
                <a:spcPct val="100000"/>
              </a:lnSpc>
            </a:pPr>
            <a:r>
              <a:rPr lang="en-US" sz="3600" b="1" dirty="0">
                <a:latin typeface="Candara"/>
                <a:cs typeface="Candara"/>
              </a:rPr>
              <a:t>FAKTOR PROTEKTIF </a:t>
            </a:r>
            <a:br>
              <a:rPr lang="en-US" sz="3600" b="1" dirty="0">
                <a:latin typeface="Candara"/>
                <a:cs typeface="Candara"/>
              </a:rPr>
            </a:br>
            <a:r>
              <a:rPr lang="en-US" sz="3600" b="1" dirty="0">
                <a:latin typeface="Candara"/>
                <a:cs typeface="Candara"/>
              </a:rPr>
              <a:t>DI</a:t>
            </a:r>
            <a:r>
              <a:rPr lang="en-US" sz="3600" dirty="0">
                <a:latin typeface="Candara"/>
                <a:cs typeface="Candara"/>
              </a:rPr>
              <a:t> </a:t>
            </a:r>
            <a:r>
              <a:rPr lang="en-US" sz="3600" b="1" dirty="0">
                <a:latin typeface="Candara"/>
                <a:cs typeface="Candara"/>
              </a:rPr>
              <a:t>DALAM KELUARGA</a:t>
            </a:r>
          </a:p>
        </p:txBody>
      </p:sp>
      <p:sp>
        <p:nvSpPr>
          <p:cNvPr id="3" name="Content Placeholder 2"/>
          <p:cNvSpPr>
            <a:spLocks noGrp="1"/>
          </p:cNvSpPr>
          <p:nvPr>
            <p:ph idx="1"/>
          </p:nvPr>
        </p:nvSpPr>
        <p:spPr>
          <a:xfrm>
            <a:off x="874382" y="2121602"/>
            <a:ext cx="8043333" cy="4151053"/>
          </a:xfrm>
        </p:spPr>
        <p:txBody>
          <a:bodyPr>
            <a:normAutofit/>
          </a:bodyPr>
          <a:lstStyle/>
          <a:p>
            <a:r>
              <a:rPr lang="en-US" sz="2800" dirty="0">
                <a:solidFill>
                  <a:srgbClr val="000000"/>
                </a:solidFill>
                <a:latin typeface="Candara"/>
                <a:cs typeface="Candara"/>
              </a:rPr>
              <a:t>Orang </a:t>
            </a:r>
            <a:r>
              <a:rPr lang="en-US" sz="2800" dirty="0" err="1">
                <a:solidFill>
                  <a:srgbClr val="000000"/>
                </a:solidFill>
                <a:latin typeface="Candara"/>
                <a:cs typeface="Candara"/>
              </a:rPr>
              <a:t>tua</a:t>
            </a:r>
            <a:r>
              <a:rPr lang="en-US" sz="2800" dirty="0">
                <a:solidFill>
                  <a:srgbClr val="000000"/>
                </a:solidFill>
                <a:latin typeface="Candara"/>
                <a:cs typeface="Candara"/>
              </a:rPr>
              <a:t> </a:t>
            </a:r>
            <a:r>
              <a:rPr lang="en-US" sz="2800" dirty="0" err="1">
                <a:solidFill>
                  <a:srgbClr val="000000"/>
                </a:solidFill>
                <a:latin typeface="Candara"/>
                <a:cs typeface="Candara"/>
              </a:rPr>
              <a:t>menjalani</a:t>
            </a:r>
            <a:r>
              <a:rPr lang="en-US" sz="2800" dirty="0">
                <a:solidFill>
                  <a:srgbClr val="000000"/>
                </a:solidFill>
                <a:latin typeface="Candara"/>
                <a:cs typeface="Candara"/>
              </a:rPr>
              <a:t> </a:t>
            </a:r>
            <a:r>
              <a:rPr lang="en-US" sz="2800" dirty="0" err="1">
                <a:solidFill>
                  <a:srgbClr val="000000"/>
                </a:solidFill>
                <a:latin typeface="Candara"/>
                <a:cs typeface="Candara"/>
              </a:rPr>
              <a:t>pola</a:t>
            </a:r>
            <a:r>
              <a:rPr lang="en-US" sz="2800" dirty="0">
                <a:solidFill>
                  <a:srgbClr val="000000"/>
                </a:solidFill>
                <a:latin typeface="Candara"/>
                <a:cs typeface="Candara"/>
              </a:rPr>
              <a:t> </a:t>
            </a:r>
            <a:r>
              <a:rPr lang="en-US" sz="2800" dirty="0" err="1">
                <a:solidFill>
                  <a:srgbClr val="000000"/>
                </a:solidFill>
                <a:latin typeface="Candara"/>
                <a:cs typeface="Candara"/>
              </a:rPr>
              <a:t>hidup</a:t>
            </a:r>
            <a:r>
              <a:rPr lang="en-US" sz="2800" dirty="0">
                <a:solidFill>
                  <a:srgbClr val="000000"/>
                </a:solidFill>
                <a:latin typeface="Candara"/>
                <a:cs typeface="Candara"/>
              </a:rPr>
              <a:t> </a:t>
            </a:r>
            <a:r>
              <a:rPr lang="en-US" sz="2800" dirty="0" err="1">
                <a:solidFill>
                  <a:srgbClr val="000000"/>
                </a:solidFill>
                <a:latin typeface="Candara"/>
                <a:cs typeface="Candara"/>
              </a:rPr>
              <a:t>sehat</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aman</a:t>
            </a:r>
            <a:r>
              <a:rPr lang="en-US" sz="2800" dirty="0">
                <a:solidFill>
                  <a:srgbClr val="000000"/>
                </a:solidFill>
                <a:latin typeface="Candara"/>
                <a:cs typeface="Candara"/>
              </a:rPr>
              <a:t>, </a:t>
            </a:r>
            <a:r>
              <a:rPr lang="en-US" sz="2800" dirty="0" err="1">
                <a:solidFill>
                  <a:srgbClr val="000000"/>
                </a:solidFill>
                <a:latin typeface="Candara"/>
                <a:cs typeface="Candara"/>
              </a:rPr>
              <a:t>selalu</a:t>
            </a:r>
            <a:r>
              <a:rPr lang="en-US" sz="2800" dirty="0">
                <a:solidFill>
                  <a:srgbClr val="000000"/>
                </a:solidFill>
                <a:latin typeface="Candara"/>
                <a:cs typeface="Candara"/>
              </a:rPr>
              <a:t> </a:t>
            </a:r>
            <a:r>
              <a:rPr lang="en-US" sz="2800" dirty="0" err="1">
                <a:solidFill>
                  <a:srgbClr val="000000"/>
                </a:solidFill>
                <a:latin typeface="Candara"/>
                <a:cs typeface="Candara"/>
              </a:rPr>
              <a:t>dekat</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ada</a:t>
            </a:r>
            <a:r>
              <a:rPr lang="en-US" sz="2800" dirty="0">
                <a:solidFill>
                  <a:srgbClr val="000000"/>
                </a:solidFill>
                <a:latin typeface="Candara"/>
                <a:cs typeface="Candara"/>
              </a:rPr>
              <a:t> </a:t>
            </a:r>
            <a:r>
              <a:rPr lang="en-US" sz="2800" dirty="0" err="1">
                <a:solidFill>
                  <a:srgbClr val="000000"/>
                </a:solidFill>
                <a:latin typeface="Candara"/>
                <a:cs typeface="Candara"/>
              </a:rPr>
              <a:t>suasana</a:t>
            </a:r>
            <a:r>
              <a:rPr lang="en-US" sz="2800" dirty="0">
                <a:solidFill>
                  <a:srgbClr val="000000"/>
                </a:solidFill>
                <a:latin typeface="Candara"/>
                <a:cs typeface="Candara"/>
              </a:rPr>
              <a:t> </a:t>
            </a:r>
            <a:r>
              <a:rPr lang="en-US" sz="2800" dirty="0" err="1">
                <a:solidFill>
                  <a:srgbClr val="000000"/>
                </a:solidFill>
                <a:latin typeface="Candara"/>
                <a:cs typeface="Candara"/>
              </a:rPr>
              <a:t>kehangatan</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saling</a:t>
            </a:r>
            <a:r>
              <a:rPr lang="en-US" sz="2800" dirty="0">
                <a:solidFill>
                  <a:srgbClr val="000000"/>
                </a:solidFill>
                <a:latin typeface="Candara"/>
                <a:cs typeface="Candara"/>
              </a:rPr>
              <a:t> </a:t>
            </a:r>
            <a:r>
              <a:rPr lang="en-US" sz="2800" dirty="0" err="1">
                <a:solidFill>
                  <a:srgbClr val="000000"/>
                </a:solidFill>
                <a:latin typeface="Candara"/>
                <a:cs typeface="Candara"/>
              </a:rPr>
              <a:t>percaya</a:t>
            </a:r>
            <a:r>
              <a:rPr lang="en-US" sz="2800" dirty="0">
                <a:solidFill>
                  <a:srgbClr val="000000"/>
                </a:solidFill>
                <a:latin typeface="Candara"/>
                <a:cs typeface="Candara"/>
              </a:rPr>
              <a:t> di </a:t>
            </a:r>
            <a:r>
              <a:rPr lang="en-US" sz="2800" dirty="0" err="1">
                <a:solidFill>
                  <a:srgbClr val="000000"/>
                </a:solidFill>
                <a:latin typeface="Candara"/>
                <a:cs typeface="Candara"/>
              </a:rPr>
              <a:t>antara</a:t>
            </a:r>
            <a:r>
              <a:rPr lang="en-US" sz="2800" dirty="0">
                <a:solidFill>
                  <a:srgbClr val="000000"/>
                </a:solidFill>
                <a:latin typeface="Candara"/>
                <a:cs typeface="Candara"/>
              </a:rPr>
              <a:t> </a:t>
            </a:r>
            <a:r>
              <a:rPr lang="en-US" sz="2800" dirty="0" err="1">
                <a:solidFill>
                  <a:srgbClr val="000000"/>
                </a:solidFill>
                <a:latin typeface="Candara"/>
                <a:cs typeface="Candara"/>
              </a:rPr>
              <a:t>anggota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a:t>
            </a:r>
          </a:p>
          <a:p>
            <a:r>
              <a:rPr lang="en-US" sz="2800" dirty="0">
                <a:solidFill>
                  <a:srgbClr val="000000"/>
                </a:solidFill>
                <a:latin typeface="Candara"/>
                <a:cs typeface="Candara"/>
              </a:rPr>
              <a:t>Orang </a:t>
            </a:r>
            <a:r>
              <a:rPr lang="en-US" sz="2800" dirty="0" err="1">
                <a:solidFill>
                  <a:srgbClr val="000000"/>
                </a:solidFill>
                <a:latin typeface="Candara"/>
                <a:cs typeface="Candara"/>
              </a:rPr>
              <a:t>tua</a:t>
            </a:r>
            <a:r>
              <a:rPr lang="en-US" sz="2800" dirty="0">
                <a:solidFill>
                  <a:srgbClr val="000000"/>
                </a:solidFill>
                <a:latin typeface="Candara"/>
                <a:cs typeface="Candara"/>
              </a:rPr>
              <a:t> </a:t>
            </a:r>
            <a:r>
              <a:rPr lang="en-US" sz="2800" dirty="0" err="1">
                <a:solidFill>
                  <a:srgbClr val="000000"/>
                </a:solidFill>
                <a:latin typeface="Candara"/>
                <a:cs typeface="Candara"/>
              </a:rPr>
              <a:t>melakukan</a:t>
            </a:r>
            <a:r>
              <a:rPr lang="en-US" sz="2800" dirty="0">
                <a:solidFill>
                  <a:srgbClr val="000000"/>
                </a:solidFill>
                <a:latin typeface="Candara"/>
                <a:cs typeface="Candara"/>
              </a:rPr>
              <a:t> </a:t>
            </a:r>
            <a:r>
              <a:rPr lang="en-US" sz="2800" dirty="0" err="1">
                <a:solidFill>
                  <a:srgbClr val="000000"/>
                </a:solidFill>
                <a:latin typeface="Candara"/>
                <a:cs typeface="Candara"/>
              </a:rPr>
              <a:t>supervisi</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memantau</a:t>
            </a:r>
            <a:r>
              <a:rPr lang="en-US" sz="2800" dirty="0">
                <a:solidFill>
                  <a:srgbClr val="000000"/>
                </a:solidFill>
                <a:latin typeface="Candara"/>
                <a:cs typeface="Candara"/>
              </a:rPr>
              <a:t> </a:t>
            </a:r>
            <a:r>
              <a:rPr lang="en-US" sz="2800" dirty="0" err="1">
                <a:solidFill>
                  <a:srgbClr val="000000"/>
                </a:solidFill>
                <a:latin typeface="Candara"/>
                <a:cs typeface="Candara"/>
              </a:rPr>
              <a:t>giat</a:t>
            </a:r>
            <a:r>
              <a:rPr lang="en-US" sz="2800" dirty="0">
                <a:solidFill>
                  <a:srgbClr val="000000"/>
                </a:solidFill>
                <a:latin typeface="Candara"/>
                <a:cs typeface="Candara"/>
              </a:rPr>
              <a:t> </a:t>
            </a:r>
            <a:r>
              <a:rPr lang="en-US" sz="2800" dirty="0" err="1">
                <a:solidFill>
                  <a:srgbClr val="000000"/>
                </a:solidFill>
                <a:latin typeface="Candara"/>
                <a:cs typeface="Candara"/>
              </a:rPr>
              <a:t>setiap</a:t>
            </a:r>
            <a:r>
              <a:rPr lang="en-US" sz="2800" dirty="0">
                <a:solidFill>
                  <a:srgbClr val="000000"/>
                </a:solidFill>
                <a:latin typeface="Candara"/>
                <a:cs typeface="Candara"/>
              </a:rPr>
              <a:t> </a:t>
            </a:r>
            <a:r>
              <a:rPr lang="en-US" sz="2800" dirty="0" err="1">
                <a:solidFill>
                  <a:srgbClr val="000000"/>
                </a:solidFill>
                <a:latin typeface="Candara"/>
                <a:cs typeface="Candara"/>
              </a:rPr>
              <a:t>anggota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a:t>
            </a:r>
          </a:p>
          <a:p>
            <a:r>
              <a:rPr lang="en-US" sz="2800" dirty="0">
                <a:solidFill>
                  <a:srgbClr val="000000"/>
                </a:solidFill>
                <a:latin typeface="Candara"/>
                <a:cs typeface="Candara"/>
              </a:rPr>
              <a:t>Menerapkan </a:t>
            </a:r>
            <a:r>
              <a:rPr lang="en-US" sz="2800" dirty="0" err="1">
                <a:solidFill>
                  <a:srgbClr val="000000"/>
                </a:solidFill>
                <a:latin typeface="Candara"/>
                <a:cs typeface="Candara"/>
              </a:rPr>
              <a:t>disiplin</a:t>
            </a:r>
            <a:r>
              <a:rPr lang="en-US" sz="2800" dirty="0">
                <a:solidFill>
                  <a:srgbClr val="000000"/>
                </a:solidFill>
                <a:latin typeface="Candara"/>
                <a:cs typeface="Candara"/>
              </a:rPr>
              <a:t> di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secara</a:t>
            </a:r>
            <a:r>
              <a:rPr lang="en-US" sz="2800" dirty="0">
                <a:solidFill>
                  <a:srgbClr val="000000"/>
                </a:solidFill>
                <a:latin typeface="Candara"/>
                <a:cs typeface="Candara"/>
              </a:rPr>
              <a:t> </a:t>
            </a:r>
            <a:r>
              <a:rPr lang="en-US" sz="2800" dirty="0" err="1">
                <a:solidFill>
                  <a:srgbClr val="000000"/>
                </a:solidFill>
                <a:latin typeface="Candara"/>
                <a:cs typeface="Candara"/>
              </a:rPr>
              <a:t>konsisten</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efektif</a:t>
            </a:r>
            <a:r>
              <a:rPr lang="en-US" sz="2800" dirty="0">
                <a:solidFill>
                  <a:srgbClr val="000000"/>
                </a:solidFill>
                <a:latin typeface="Candara"/>
                <a:cs typeface="Candara"/>
              </a:rPr>
              <a:t>.</a:t>
            </a:r>
          </a:p>
        </p:txBody>
      </p:sp>
    </p:spTree>
    <p:extLst>
      <p:ext uri="{BB962C8B-B14F-4D97-AF65-F5344CB8AC3E}">
        <p14:creationId xmlns:p14="http://schemas.microsoft.com/office/powerpoint/2010/main" val="30631151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7003" y="506901"/>
            <a:ext cx="7755467" cy="4525963"/>
          </a:xfrm>
        </p:spPr>
        <p:txBody>
          <a:bodyPr>
            <a:noAutofit/>
          </a:bodyPr>
          <a:lstStyle/>
          <a:p>
            <a:r>
              <a:rPr lang="en-US" dirty="0">
                <a:solidFill>
                  <a:srgbClr val="FFFFFF"/>
                </a:solidFill>
                <a:latin typeface="Candara"/>
                <a:cs typeface="Candara"/>
              </a:rPr>
              <a:t>Menerapkan </a:t>
            </a:r>
            <a:r>
              <a:rPr lang="en-US" dirty="0" err="1">
                <a:solidFill>
                  <a:srgbClr val="FFFFFF"/>
                </a:solidFill>
                <a:latin typeface="Candara"/>
                <a:cs typeface="Candara"/>
              </a:rPr>
              <a:t>pola</a:t>
            </a:r>
            <a:r>
              <a:rPr lang="en-US" dirty="0">
                <a:solidFill>
                  <a:srgbClr val="FFFFFF"/>
                </a:solidFill>
                <a:latin typeface="Candara"/>
                <a:cs typeface="Candara"/>
              </a:rPr>
              <a:t> </a:t>
            </a:r>
            <a:r>
              <a:rPr lang="en-US" dirty="0" err="1">
                <a:solidFill>
                  <a:srgbClr val="FFFFFF"/>
                </a:solidFill>
                <a:latin typeface="Candara"/>
                <a:cs typeface="Candara"/>
              </a:rPr>
              <a:t>komunikasi</a:t>
            </a:r>
            <a:r>
              <a:rPr lang="en-US" dirty="0">
                <a:solidFill>
                  <a:srgbClr val="FFFFFF"/>
                </a:solidFill>
                <a:latin typeface="Candara"/>
                <a:cs typeface="Candara"/>
              </a:rPr>
              <a:t> </a:t>
            </a:r>
            <a:r>
              <a:rPr lang="en-US" dirty="0" err="1">
                <a:solidFill>
                  <a:srgbClr val="FFFFFF"/>
                </a:solidFill>
                <a:latin typeface="Candara"/>
                <a:cs typeface="Candara"/>
              </a:rPr>
              <a:t>tentang</a:t>
            </a:r>
            <a:r>
              <a:rPr lang="en-US" dirty="0">
                <a:solidFill>
                  <a:srgbClr val="FFFFFF"/>
                </a:solidFill>
                <a:latin typeface="Candara"/>
                <a:cs typeface="Candara"/>
              </a:rPr>
              <a:t> </a:t>
            </a:r>
            <a:r>
              <a:rPr lang="en-US" dirty="0" err="1">
                <a:solidFill>
                  <a:srgbClr val="FFFFFF"/>
                </a:solidFill>
                <a:latin typeface="Candara"/>
                <a:cs typeface="Candara"/>
              </a:rPr>
              <a:t>pentingnya</a:t>
            </a:r>
            <a:r>
              <a:rPr lang="en-US" dirty="0">
                <a:solidFill>
                  <a:srgbClr val="FFFFFF"/>
                </a:solidFill>
                <a:latin typeface="Candara"/>
                <a:cs typeface="Candara"/>
              </a:rPr>
              <a:t> </a:t>
            </a:r>
            <a:r>
              <a:rPr lang="en-US" dirty="0" err="1">
                <a:solidFill>
                  <a:srgbClr val="FFFFFF"/>
                </a:solidFill>
                <a:latin typeface="Candara"/>
                <a:cs typeface="Candara"/>
              </a:rPr>
              <a:t>keluarga</a:t>
            </a:r>
            <a:r>
              <a:rPr lang="en-US" dirty="0">
                <a:solidFill>
                  <a:srgbClr val="FFFFFF"/>
                </a:solidFill>
                <a:latin typeface="Candara"/>
                <a:cs typeface="Candara"/>
              </a:rPr>
              <a:t> </a:t>
            </a:r>
            <a:r>
              <a:rPr lang="en-US" dirty="0" err="1">
                <a:solidFill>
                  <a:srgbClr val="FFFFFF"/>
                </a:solidFill>
                <a:latin typeface="Candara"/>
                <a:cs typeface="Candara"/>
              </a:rPr>
              <a:t>sehat</a:t>
            </a:r>
            <a:r>
              <a:rPr lang="en-US" dirty="0">
                <a:solidFill>
                  <a:srgbClr val="FFFFFF"/>
                </a:solidFill>
                <a:latin typeface="Candara"/>
                <a:cs typeface="Candara"/>
              </a:rPr>
              <a:t>, </a:t>
            </a:r>
            <a:r>
              <a:rPr lang="en-US" dirty="0" err="1">
                <a:solidFill>
                  <a:srgbClr val="FFFFFF"/>
                </a:solidFill>
                <a:latin typeface="Candara"/>
                <a:cs typeface="Candara"/>
              </a:rPr>
              <a:t>sebagai</a:t>
            </a:r>
            <a:r>
              <a:rPr lang="en-US" dirty="0">
                <a:solidFill>
                  <a:srgbClr val="FFFFFF"/>
                </a:solidFill>
                <a:latin typeface="Candara"/>
                <a:cs typeface="Candara"/>
              </a:rPr>
              <a:t> </a:t>
            </a:r>
            <a:r>
              <a:rPr lang="en-US" dirty="0" err="1">
                <a:solidFill>
                  <a:srgbClr val="FFFFFF"/>
                </a:solidFill>
                <a:latin typeface="Candara"/>
                <a:cs typeface="Candara"/>
              </a:rPr>
              <a:t>salah</a:t>
            </a:r>
            <a:r>
              <a:rPr lang="en-US" dirty="0">
                <a:solidFill>
                  <a:srgbClr val="FFFFFF"/>
                </a:solidFill>
                <a:latin typeface="Candara"/>
                <a:cs typeface="Candara"/>
              </a:rPr>
              <a:t> </a:t>
            </a:r>
            <a:r>
              <a:rPr lang="en-US" dirty="0" err="1">
                <a:solidFill>
                  <a:srgbClr val="FFFFFF"/>
                </a:solidFill>
                <a:latin typeface="Candara"/>
                <a:cs typeface="Candara"/>
              </a:rPr>
              <a:t>satu</a:t>
            </a:r>
            <a:r>
              <a:rPr lang="en-US" dirty="0">
                <a:solidFill>
                  <a:srgbClr val="FFFFFF"/>
                </a:solidFill>
                <a:latin typeface="Candara"/>
                <a:cs typeface="Candara"/>
              </a:rPr>
              <a:t> </a:t>
            </a:r>
            <a:r>
              <a:rPr lang="en-US" dirty="0" err="1">
                <a:solidFill>
                  <a:srgbClr val="FFFFFF"/>
                </a:solidFill>
                <a:latin typeface="Candara"/>
                <a:cs typeface="Candara"/>
              </a:rPr>
              <a:t>nilai</a:t>
            </a:r>
            <a:r>
              <a:rPr lang="en-US" dirty="0">
                <a:solidFill>
                  <a:srgbClr val="FFFFFF"/>
                </a:solidFill>
                <a:latin typeface="Candara"/>
                <a:cs typeface="Candara"/>
              </a:rPr>
              <a:t> </a:t>
            </a:r>
            <a:r>
              <a:rPr lang="en-US" dirty="0" err="1">
                <a:solidFill>
                  <a:srgbClr val="FFFFFF"/>
                </a:solidFill>
                <a:latin typeface="Candara"/>
                <a:cs typeface="Candara"/>
              </a:rPr>
              <a:t>dan</a:t>
            </a:r>
            <a:r>
              <a:rPr lang="en-US" dirty="0">
                <a:solidFill>
                  <a:srgbClr val="FFFFFF"/>
                </a:solidFill>
                <a:latin typeface="Candara"/>
                <a:cs typeface="Candara"/>
              </a:rPr>
              <a:t> </a:t>
            </a:r>
            <a:r>
              <a:rPr lang="en-US" dirty="0" err="1">
                <a:solidFill>
                  <a:srgbClr val="FFFFFF"/>
                </a:solidFill>
                <a:latin typeface="Candara"/>
                <a:cs typeface="Candara"/>
              </a:rPr>
              <a:t>harapan</a:t>
            </a:r>
            <a:r>
              <a:rPr lang="en-US" dirty="0">
                <a:solidFill>
                  <a:srgbClr val="FFFFFF"/>
                </a:solidFill>
                <a:latin typeface="Candara"/>
                <a:cs typeface="Candara"/>
              </a:rPr>
              <a:t> di </a:t>
            </a:r>
            <a:r>
              <a:rPr lang="en-US" dirty="0" err="1">
                <a:solidFill>
                  <a:srgbClr val="FFFFFF"/>
                </a:solidFill>
                <a:latin typeface="Candara"/>
                <a:cs typeface="Candara"/>
              </a:rPr>
              <a:t>dalam</a:t>
            </a:r>
            <a:r>
              <a:rPr lang="en-US" dirty="0">
                <a:solidFill>
                  <a:srgbClr val="FFFFFF"/>
                </a:solidFill>
                <a:latin typeface="Candara"/>
                <a:cs typeface="Candara"/>
              </a:rPr>
              <a:t> </a:t>
            </a:r>
            <a:r>
              <a:rPr lang="en-US" dirty="0" err="1">
                <a:solidFill>
                  <a:srgbClr val="FFFFFF"/>
                </a:solidFill>
                <a:latin typeface="Candara"/>
                <a:cs typeface="Candara"/>
              </a:rPr>
              <a:t>keluarga</a:t>
            </a:r>
            <a:r>
              <a:rPr lang="en-US" dirty="0">
                <a:solidFill>
                  <a:srgbClr val="FFFFFF"/>
                </a:solidFill>
                <a:latin typeface="Candara"/>
                <a:cs typeface="Candara"/>
              </a:rPr>
              <a:t>.</a:t>
            </a:r>
          </a:p>
          <a:p>
            <a:r>
              <a:rPr lang="en-US" dirty="0">
                <a:solidFill>
                  <a:srgbClr val="000000"/>
                </a:solidFill>
                <a:latin typeface="Candara"/>
                <a:cs typeface="Candara"/>
              </a:rPr>
              <a:t>Orang </a:t>
            </a:r>
            <a:r>
              <a:rPr lang="en-US" dirty="0" err="1">
                <a:solidFill>
                  <a:srgbClr val="000000"/>
                </a:solidFill>
                <a:latin typeface="Candara"/>
                <a:cs typeface="Candara"/>
              </a:rPr>
              <a:t>tua</a:t>
            </a:r>
            <a:r>
              <a:rPr lang="en-US" dirty="0">
                <a:solidFill>
                  <a:srgbClr val="000000"/>
                </a:solidFill>
                <a:latin typeface="Candara"/>
                <a:cs typeface="Candara"/>
              </a:rPr>
              <a:t> </a:t>
            </a:r>
            <a:r>
              <a:rPr lang="en-US" dirty="0" err="1">
                <a:solidFill>
                  <a:srgbClr val="000000"/>
                </a:solidFill>
                <a:latin typeface="Candara"/>
                <a:cs typeface="Candara"/>
              </a:rPr>
              <a:t>terlibat</a:t>
            </a:r>
            <a:r>
              <a:rPr lang="en-US" dirty="0">
                <a:solidFill>
                  <a:srgbClr val="000000"/>
                </a:solidFill>
                <a:latin typeface="Candara"/>
                <a:cs typeface="Candara"/>
              </a:rPr>
              <a:t> di </a:t>
            </a:r>
            <a:r>
              <a:rPr lang="en-US" dirty="0" err="1">
                <a:solidFill>
                  <a:srgbClr val="000000"/>
                </a:solidFill>
                <a:latin typeface="Candara"/>
                <a:cs typeface="Candara"/>
              </a:rPr>
              <a:t>dalam</a:t>
            </a:r>
            <a:r>
              <a:rPr lang="en-US" dirty="0">
                <a:solidFill>
                  <a:srgbClr val="000000"/>
                </a:solidFill>
                <a:latin typeface="Candara"/>
                <a:cs typeface="Candara"/>
              </a:rPr>
              <a:t> </a:t>
            </a:r>
            <a:r>
              <a:rPr lang="en-US" dirty="0" err="1">
                <a:solidFill>
                  <a:srgbClr val="000000"/>
                </a:solidFill>
                <a:latin typeface="Candara"/>
                <a:cs typeface="Candara"/>
              </a:rPr>
              <a:t>kehidupan</a:t>
            </a:r>
            <a:r>
              <a:rPr lang="en-US" dirty="0">
                <a:solidFill>
                  <a:srgbClr val="000000"/>
                </a:solidFill>
                <a:latin typeface="Candara"/>
                <a:cs typeface="Candara"/>
              </a:rPr>
              <a:t> </a:t>
            </a:r>
            <a:r>
              <a:rPr lang="en-US" dirty="0" err="1">
                <a:solidFill>
                  <a:srgbClr val="000000"/>
                </a:solidFill>
                <a:latin typeface="Candara"/>
                <a:cs typeface="Candara"/>
              </a:rPr>
              <a:t>anak</a:t>
            </a:r>
            <a:r>
              <a:rPr lang="en-US" dirty="0">
                <a:solidFill>
                  <a:srgbClr val="000000"/>
                </a:solidFill>
                <a:latin typeface="Candara"/>
                <a:cs typeface="Candara"/>
              </a:rPr>
              <a:t> (</a:t>
            </a:r>
            <a:r>
              <a:rPr lang="en-US" dirty="0" err="1">
                <a:solidFill>
                  <a:srgbClr val="000000"/>
                </a:solidFill>
                <a:latin typeface="Candara"/>
                <a:cs typeface="Candara"/>
              </a:rPr>
              <a:t>menyempatkan</a:t>
            </a:r>
            <a:r>
              <a:rPr lang="en-US" dirty="0">
                <a:solidFill>
                  <a:srgbClr val="000000"/>
                </a:solidFill>
                <a:latin typeface="Candara"/>
                <a:cs typeface="Candara"/>
              </a:rPr>
              <a:t> </a:t>
            </a:r>
            <a:r>
              <a:rPr lang="en-US" dirty="0" err="1">
                <a:solidFill>
                  <a:srgbClr val="000000"/>
                </a:solidFill>
                <a:latin typeface="Candara"/>
                <a:cs typeface="Candara"/>
              </a:rPr>
              <a:t>waktu</a:t>
            </a:r>
            <a:r>
              <a:rPr lang="en-US" dirty="0">
                <a:solidFill>
                  <a:srgbClr val="000000"/>
                </a:solidFill>
                <a:latin typeface="Candara"/>
                <a:cs typeface="Candara"/>
              </a:rPr>
              <a:t> </a:t>
            </a:r>
            <a:r>
              <a:rPr lang="en-US" dirty="0" err="1">
                <a:solidFill>
                  <a:srgbClr val="000000"/>
                </a:solidFill>
                <a:latin typeface="Candara"/>
                <a:cs typeface="Candara"/>
              </a:rPr>
              <a:t>untuk</a:t>
            </a:r>
            <a:r>
              <a:rPr lang="en-US" dirty="0">
                <a:solidFill>
                  <a:srgbClr val="000000"/>
                </a:solidFill>
                <a:latin typeface="Candara"/>
                <a:cs typeface="Candara"/>
              </a:rPr>
              <a:t> </a:t>
            </a:r>
            <a:r>
              <a:rPr lang="en-US" dirty="0" err="1">
                <a:solidFill>
                  <a:srgbClr val="000000"/>
                </a:solidFill>
                <a:latin typeface="Candara"/>
                <a:cs typeface="Candara"/>
              </a:rPr>
              <a:t>anak</a:t>
            </a:r>
            <a:r>
              <a:rPr lang="en-US" dirty="0">
                <a:solidFill>
                  <a:srgbClr val="000000"/>
                </a:solidFill>
                <a:latin typeface="Candara"/>
                <a:cs typeface="Candara"/>
              </a:rPr>
              <a:t> </a:t>
            </a:r>
            <a:r>
              <a:rPr lang="en-US" dirty="0" err="1">
                <a:solidFill>
                  <a:srgbClr val="000000"/>
                </a:solidFill>
                <a:latin typeface="Candara"/>
                <a:cs typeface="Candara"/>
              </a:rPr>
              <a:t>dan</a:t>
            </a:r>
            <a:r>
              <a:rPr lang="en-US" dirty="0">
                <a:solidFill>
                  <a:srgbClr val="000000"/>
                </a:solidFill>
                <a:latin typeface="Candara"/>
                <a:cs typeface="Candara"/>
              </a:rPr>
              <a:t> </a:t>
            </a:r>
            <a:r>
              <a:rPr lang="en-US" dirty="0" err="1">
                <a:solidFill>
                  <a:srgbClr val="000000"/>
                </a:solidFill>
                <a:latin typeface="Candara"/>
                <a:cs typeface="Candara"/>
              </a:rPr>
              <a:t>keluarga</a:t>
            </a:r>
            <a:r>
              <a:rPr lang="en-US" dirty="0">
                <a:solidFill>
                  <a:srgbClr val="000000"/>
                </a:solidFill>
                <a:latin typeface="Candara"/>
                <a:cs typeface="Candara"/>
              </a:rPr>
              <a:t>).</a:t>
            </a:r>
          </a:p>
          <a:p>
            <a:r>
              <a:rPr lang="en-US" dirty="0" err="1">
                <a:solidFill>
                  <a:srgbClr val="000000"/>
                </a:solidFill>
                <a:latin typeface="Candara"/>
                <a:cs typeface="Candara"/>
              </a:rPr>
              <a:t>Memberikan</a:t>
            </a:r>
            <a:r>
              <a:rPr lang="en-US" dirty="0">
                <a:solidFill>
                  <a:srgbClr val="000000"/>
                </a:solidFill>
                <a:latin typeface="Candara"/>
                <a:cs typeface="Candara"/>
              </a:rPr>
              <a:t> </a:t>
            </a:r>
            <a:r>
              <a:rPr lang="en-US" dirty="0" err="1">
                <a:solidFill>
                  <a:srgbClr val="000000"/>
                </a:solidFill>
                <a:latin typeface="Candara"/>
                <a:cs typeface="Candara"/>
              </a:rPr>
              <a:t>dukungan</a:t>
            </a:r>
            <a:r>
              <a:rPr lang="en-US" dirty="0">
                <a:solidFill>
                  <a:srgbClr val="000000"/>
                </a:solidFill>
                <a:latin typeface="Candara"/>
                <a:cs typeface="Candara"/>
              </a:rPr>
              <a:t> </a:t>
            </a:r>
            <a:r>
              <a:rPr lang="en-US" dirty="0" err="1">
                <a:solidFill>
                  <a:srgbClr val="000000"/>
                </a:solidFill>
                <a:latin typeface="Candara"/>
                <a:cs typeface="Candara"/>
              </a:rPr>
              <a:t>kepada</a:t>
            </a:r>
            <a:r>
              <a:rPr lang="en-US" dirty="0">
                <a:solidFill>
                  <a:srgbClr val="000000"/>
                </a:solidFill>
                <a:latin typeface="Candara"/>
                <a:cs typeface="Candara"/>
              </a:rPr>
              <a:t> </a:t>
            </a:r>
            <a:r>
              <a:rPr lang="en-US" dirty="0" err="1">
                <a:solidFill>
                  <a:srgbClr val="000000"/>
                </a:solidFill>
                <a:latin typeface="Candara"/>
                <a:cs typeface="Candara"/>
              </a:rPr>
              <a:t>anak</a:t>
            </a:r>
            <a:r>
              <a:rPr lang="en-US" dirty="0">
                <a:solidFill>
                  <a:srgbClr val="000000"/>
                </a:solidFill>
                <a:latin typeface="Candara"/>
                <a:cs typeface="Candara"/>
              </a:rPr>
              <a:t> (</a:t>
            </a:r>
            <a:r>
              <a:rPr lang="en-US" dirty="0" err="1">
                <a:solidFill>
                  <a:srgbClr val="000000"/>
                </a:solidFill>
                <a:latin typeface="Candara"/>
                <a:cs typeface="Candara"/>
              </a:rPr>
              <a:t>kognitif</a:t>
            </a:r>
            <a:r>
              <a:rPr lang="en-US" dirty="0">
                <a:solidFill>
                  <a:srgbClr val="000000"/>
                </a:solidFill>
                <a:latin typeface="Candara"/>
                <a:cs typeface="Candara"/>
              </a:rPr>
              <a:t>, </a:t>
            </a:r>
            <a:r>
              <a:rPr lang="en-US" dirty="0" err="1">
                <a:solidFill>
                  <a:srgbClr val="000000"/>
                </a:solidFill>
                <a:latin typeface="Candara"/>
                <a:cs typeface="Candara"/>
              </a:rPr>
              <a:t>emosional</a:t>
            </a:r>
            <a:r>
              <a:rPr lang="en-US" dirty="0">
                <a:solidFill>
                  <a:srgbClr val="000000"/>
                </a:solidFill>
                <a:latin typeface="Candara"/>
                <a:cs typeface="Candara"/>
              </a:rPr>
              <a:t>, </a:t>
            </a:r>
            <a:r>
              <a:rPr lang="en-US" dirty="0" err="1">
                <a:solidFill>
                  <a:srgbClr val="000000"/>
                </a:solidFill>
                <a:latin typeface="Candara"/>
                <a:cs typeface="Candara"/>
              </a:rPr>
              <a:t>sosial</a:t>
            </a:r>
            <a:r>
              <a:rPr lang="en-US" dirty="0">
                <a:solidFill>
                  <a:srgbClr val="000000"/>
                </a:solidFill>
                <a:latin typeface="Candara"/>
                <a:cs typeface="Candara"/>
              </a:rPr>
              <a:t>, </a:t>
            </a:r>
            <a:r>
              <a:rPr lang="en-US" dirty="0" err="1">
                <a:solidFill>
                  <a:srgbClr val="000000"/>
                </a:solidFill>
                <a:latin typeface="Candara"/>
                <a:cs typeface="Candara"/>
              </a:rPr>
              <a:t>dan</a:t>
            </a:r>
            <a:r>
              <a:rPr lang="en-US" dirty="0">
                <a:solidFill>
                  <a:srgbClr val="000000"/>
                </a:solidFill>
                <a:latin typeface="Candara"/>
                <a:cs typeface="Candara"/>
              </a:rPr>
              <a:t> </a:t>
            </a:r>
            <a:r>
              <a:rPr lang="en-US" dirty="0" err="1">
                <a:solidFill>
                  <a:srgbClr val="000000"/>
                </a:solidFill>
                <a:latin typeface="Candara"/>
                <a:cs typeface="Candara"/>
              </a:rPr>
              <a:t>keuangan</a:t>
            </a:r>
            <a:r>
              <a:rPr lang="en-US" dirty="0">
                <a:solidFill>
                  <a:srgbClr val="000000"/>
                </a:solidFill>
                <a:latin typeface="Candara"/>
                <a:cs typeface="Candara"/>
              </a:rPr>
              <a:t>).</a:t>
            </a:r>
          </a:p>
        </p:txBody>
      </p:sp>
      <p:pic>
        <p:nvPicPr>
          <p:cNvPr id="2" name="Picture 1" descr="12029-news07-25-12girl-scouts-pledge-fville-councilwebprin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333" y="3464053"/>
            <a:ext cx="8148160" cy="3258413"/>
          </a:xfrm>
          <a:prstGeom prst="rect">
            <a:avLst/>
          </a:prstGeom>
        </p:spPr>
      </p:pic>
    </p:spTree>
    <p:extLst>
      <p:ext uri="{BB962C8B-B14F-4D97-AF65-F5344CB8AC3E}">
        <p14:creationId xmlns:p14="http://schemas.microsoft.com/office/powerpoint/2010/main" val="31277505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1470" y="1871562"/>
            <a:ext cx="7933986" cy="4425245"/>
          </a:xfrm>
        </p:spPr>
        <p:txBody>
          <a:bodyPr>
            <a:normAutofit/>
          </a:bodyPr>
          <a:lstStyle/>
          <a:p>
            <a:r>
              <a:rPr lang="en-US" sz="2800" dirty="0">
                <a:solidFill>
                  <a:srgbClr val="000000"/>
                </a:solidFill>
                <a:latin typeface="Candara"/>
                <a:cs typeface="Candara"/>
              </a:rPr>
              <a:t>Orang </a:t>
            </a:r>
            <a:r>
              <a:rPr lang="en-US" sz="2800" dirty="0" err="1">
                <a:solidFill>
                  <a:srgbClr val="000000"/>
                </a:solidFill>
                <a:latin typeface="Candara"/>
                <a:cs typeface="Candara"/>
              </a:rPr>
              <a:t>tua</a:t>
            </a:r>
            <a:r>
              <a:rPr lang="en-US" sz="2800" dirty="0">
                <a:solidFill>
                  <a:srgbClr val="000000"/>
                </a:solidFill>
                <a:latin typeface="Candara"/>
                <a:cs typeface="Candara"/>
              </a:rPr>
              <a:t> </a:t>
            </a:r>
            <a:r>
              <a:rPr lang="en-US" sz="2800" dirty="0" err="1">
                <a:solidFill>
                  <a:srgbClr val="000000"/>
                </a:solidFill>
                <a:latin typeface="Candara"/>
                <a:cs typeface="Candara"/>
              </a:rPr>
              <a:t>mampu</a:t>
            </a:r>
            <a:r>
              <a:rPr lang="en-US" sz="2800" dirty="0">
                <a:solidFill>
                  <a:srgbClr val="000000"/>
                </a:solidFill>
                <a:latin typeface="Candara"/>
                <a:cs typeface="Candara"/>
              </a:rPr>
              <a:t> </a:t>
            </a:r>
            <a:r>
              <a:rPr lang="en-US" sz="2800" dirty="0" err="1">
                <a:solidFill>
                  <a:srgbClr val="000000"/>
                </a:solidFill>
                <a:latin typeface="Candara"/>
                <a:cs typeface="Candara"/>
              </a:rPr>
              <a:t>memecahkan</a:t>
            </a:r>
            <a:r>
              <a:rPr lang="en-US" sz="2800" dirty="0">
                <a:solidFill>
                  <a:srgbClr val="000000"/>
                </a:solidFill>
                <a:latin typeface="Candara"/>
                <a:cs typeface="Candara"/>
              </a:rPr>
              <a:t>, </a:t>
            </a:r>
            <a:r>
              <a:rPr lang="en-US" sz="2800" dirty="0" err="1">
                <a:solidFill>
                  <a:srgbClr val="000000"/>
                </a:solidFill>
                <a:latin typeface="Candara"/>
                <a:cs typeface="Candara"/>
              </a:rPr>
              <a:t>menyelesaikan</a:t>
            </a:r>
            <a:r>
              <a:rPr lang="en-US" sz="2800" dirty="0">
                <a:solidFill>
                  <a:srgbClr val="000000"/>
                </a:solidFill>
                <a:latin typeface="Candara"/>
                <a:cs typeface="Candara"/>
              </a:rPr>
              <a:t> </a:t>
            </a:r>
            <a:r>
              <a:rPr lang="en-US" sz="2800" dirty="0" err="1">
                <a:solidFill>
                  <a:srgbClr val="000000"/>
                </a:solidFill>
                <a:latin typeface="Candara"/>
                <a:cs typeface="Candara"/>
              </a:rPr>
              <a:t>masalah</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a:t>
            </a:r>
          </a:p>
          <a:p>
            <a:r>
              <a:rPr lang="en-US" sz="2800" dirty="0" err="1">
                <a:solidFill>
                  <a:srgbClr val="000000"/>
                </a:solidFill>
                <a:latin typeface="Candara"/>
                <a:cs typeface="Candara"/>
              </a:rPr>
              <a:t>Menolong</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meraih</a:t>
            </a:r>
            <a:r>
              <a:rPr lang="en-US" sz="2800" dirty="0">
                <a:solidFill>
                  <a:srgbClr val="000000"/>
                </a:solidFill>
                <a:latin typeface="Candara"/>
                <a:cs typeface="Candara"/>
              </a:rPr>
              <a:t> </a:t>
            </a:r>
            <a:r>
              <a:rPr lang="en-US" sz="2800" dirty="0" err="1">
                <a:solidFill>
                  <a:srgbClr val="000000"/>
                </a:solidFill>
                <a:latin typeface="Candara"/>
                <a:cs typeface="Candara"/>
              </a:rPr>
              <a:t>impian</a:t>
            </a:r>
            <a:r>
              <a:rPr lang="en-US" sz="2800" dirty="0">
                <a:solidFill>
                  <a:srgbClr val="000000"/>
                </a:solidFill>
                <a:latin typeface="Candara"/>
                <a:cs typeface="Candara"/>
              </a:rPr>
              <a:t>, </a:t>
            </a:r>
            <a:r>
              <a:rPr lang="en-US" sz="2800" dirty="0" err="1">
                <a:solidFill>
                  <a:srgbClr val="000000"/>
                </a:solidFill>
                <a:latin typeface="Candara"/>
                <a:cs typeface="Candara"/>
              </a:rPr>
              <a:t>cita-cita</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tujuan</a:t>
            </a:r>
            <a:r>
              <a:rPr lang="en-US" sz="2800" dirty="0">
                <a:solidFill>
                  <a:srgbClr val="000000"/>
                </a:solidFill>
                <a:latin typeface="Candara"/>
                <a:cs typeface="Candara"/>
              </a:rPr>
              <a:t> </a:t>
            </a:r>
            <a:r>
              <a:rPr lang="en-US" sz="2800" dirty="0" err="1">
                <a:solidFill>
                  <a:srgbClr val="000000"/>
                </a:solidFill>
                <a:latin typeface="Candara"/>
                <a:cs typeface="Candara"/>
              </a:rPr>
              <a:t>hidup</a:t>
            </a:r>
            <a:r>
              <a:rPr lang="en-US" sz="2800" dirty="0">
                <a:solidFill>
                  <a:srgbClr val="000000"/>
                </a:solidFill>
                <a:latin typeface="Candara"/>
                <a:cs typeface="Candara"/>
              </a:rPr>
              <a:t> </a:t>
            </a:r>
            <a:r>
              <a:rPr lang="en-US" sz="2800" dirty="0" err="1">
                <a:solidFill>
                  <a:srgbClr val="000000"/>
                </a:solidFill>
                <a:latin typeface="Candara"/>
                <a:cs typeface="Candara"/>
              </a:rPr>
              <a:t>mereka</a:t>
            </a:r>
            <a:r>
              <a:rPr lang="en-US" sz="2800" dirty="0">
                <a:solidFill>
                  <a:srgbClr val="000000"/>
                </a:solidFill>
                <a:latin typeface="Candara"/>
                <a:cs typeface="Candara"/>
              </a:rPr>
              <a:t>.</a:t>
            </a:r>
          </a:p>
          <a:p>
            <a:r>
              <a:rPr lang="en-US" sz="2800" dirty="0">
                <a:solidFill>
                  <a:srgbClr val="000000"/>
                </a:solidFill>
                <a:latin typeface="Candara"/>
                <a:cs typeface="Candara"/>
              </a:rPr>
              <a:t>Ketiadaan </a:t>
            </a:r>
            <a:r>
              <a:rPr lang="en-US" sz="2800" dirty="0" err="1">
                <a:solidFill>
                  <a:srgbClr val="000000"/>
                </a:solidFill>
                <a:latin typeface="Candara"/>
                <a:cs typeface="Candara"/>
              </a:rPr>
              <a:t>faktor-faktor</a:t>
            </a:r>
            <a:r>
              <a:rPr lang="en-US" sz="2800" dirty="0">
                <a:solidFill>
                  <a:srgbClr val="000000"/>
                </a:solidFill>
                <a:latin typeface="Candara"/>
                <a:cs typeface="Candara"/>
              </a:rPr>
              <a:t> </a:t>
            </a:r>
            <a:r>
              <a:rPr lang="en-US" sz="2800" dirty="0" err="1">
                <a:solidFill>
                  <a:srgbClr val="000000"/>
                </a:solidFill>
                <a:latin typeface="Candara"/>
                <a:cs typeface="Candara"/>
              </a:rPr>
              <a:t>tersebut</a:t>
            </a:r>
            <a:r>
              <a:rPr lang="en-US" sz="2800" dirty="0">
                <a:solidFill>
                  <a:srgbClr val="000000"/>
                </a:solidFill>
                <a:latin typeface="Candara"/>
                <a:cs typeface="Candara"/>
              </a:rPr>
              <a:t> di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menempatkan</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remaja</a:t>
            </a:r>
            <a:r>
              <a:rPr lang="en-US" sz="2800" dirty="0">
                <a:solidFill>
                  <a:srgbClr val="000000"/>
                </a:solidFill>
                <a:latin typeface="Candara"/>
                <a:cs typeface="Candara"/>
              </a:rPr>
              <a:t> </a:t>
            </a:r>
            <a:r>
              <a:rPr lang="en-US" sz="2800" dirty="0" err="1">
                <a:solidFill>
                  <a:srgbClr val="000000"/>
                </a:solidFill>
                <a:latin typeface="Candara"/>
                <a:cs typeface="Candara"/>
              </a:rPr>
              <a:t>pada</a:t>
            </a:r>
            <a:r>
              <a:rPr lang="en-US" sz="2800" dirty="0">
                <a:solidFill>
                  <a:srgbClr val="000000"/>
                </a:solidFill>
                <a:latin typeface="Candara"/>
                <a:cs typeface="Candara"/>
              </a:rPr>
              <a:t> </a:t>
            </a:r>
            <a:r>
              <a:rPr lang="en-US" sz="2800" dirty="0" err="1">
                <a:solidFill>
                  <a:srgbClr val="000000"/>
                </a:solidFill>
                <a:latin typeface="Candara"/>
                <a:cs typeface="Candara"/>
              </a:rPr>
              <a:t>resiko</a:t>
            </a:r>
            <a:r>
              <a:rPr lang="en-US" sz="2800" dirty="0">
                <a:solidFill>
                  <a:srgbClr val="000000"/>
                </a:solidFill>
                <a:latin typeface="Candara"/>
                <a:cs typeface="Candara"/>
              </a:rPr>
              <a:t> </a:t>
            </a:r>
            <a:r>
              <a:rPr lang="en-US" sz="2800" dirty="0" err="1">
                <a:solidFill>
                  <a:srgbClr val="000000"/>
                </a:solidFill>
                <a:latin typeface="Candara"/>
                <a:cs typeface="Candara"/>
              </a:rPr>
              <a:t>munculnya</a:t>
            </a:r>
            <a:r>
              <a:rPr lang="en-US" sz="2800" dirty="0">
                <a:solidFill>
                  <a:srgbClr val="000000"/>
                </a:solidFill>
                <a:latin typeface="Candara"/>
                <a:cs typeface="Candara"/>
              </a:rPr>
              <a:t> </a:t>
            </a:r>
            <a:r>
              <a:rPr lang="en-US" sz="2800" dirty="0" err="1">
                <a:solidFill>
                  <a:srgbClr val="000000"/>
                </a:solidFill>
                <a:latin typeface="Candara"/>
                <a:cs typeface="Candara"/>
              </a:rPr>
              <a:t>berbagai</a:t>
            </a:r>
            <a:r>
              <a:rPr lang="en-US" sz="2800" dirty="0">
                <a:solidFill>
                  <a:srgbClr val="000000"/>
                </a:solidFill>
                <a:latin typeface="Candara"/>
                <a:cs typeface="Candara"/>
              </a:rPr>
              <a:t> </a:t>
            </a:r>
            <a:r>
              <a:rPr lang="en-US" sz="2800" dirty="0" err="1">
                <a:solidFill>
                  <a:srgbClr val="000000"/>
                </a:solidFill>
                <a:latin typeface="Candara"/>
                <a:cs typeface="Candara"/>
              </a:rPr>
              <a:t>persoalan</a:t>
            </a:r>
            <a:r>
              <a:rPr lang="en-US" sz="2800" dirty="0">
                <a:solidFill>
                  <a:srgbClr val="000000"/>
                </a:solidFill>
                <a:latin typeface="Candara"/>
                <a:cs typeface="Candara"/>
              </a:rPr>
              <a:t> </a:t>
            </a:r>
            <a:r>
              <a:rPr lang="en-US" sz="2800" dirty="0" err="1">
                <a:solidFill>
                  <a:srgbClr val="000000"/>
                </a:solidFill>
                <a:latin typeface="Candara"/>
                <a:cs typeface="Candara"/>
              </a:rPr>
              <a:t>kesehatan</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sosial</a:t>
            </a:r>
            <a:r>
              <a:rPr lang="en-US" sz="2800" dirty="0">
                <a:solidFill>
                  <a:srgbClr val="000000"/>
                </a:solidFill>
                <a:latin typeface="Candara"/>
                <a:cs typeface="Candara"/>
              </a:rPr>
              <a:t>, </a:t>
            </a:r>
            <a:r>
              <a:rPr lang="en-US" sz="2800" dirty="0" err="1">
                <a:solidFill>
                  <a:srgbClr val="000000"/>
                </a:solidFill>
                <a:latin typeface="Candara"/>
                <a:cs typeface="Candara"/>
              </a:rPr>
              <a:t>termasuk</a:t>
            </a:r>
            <a:r>
              <a:rPr lang="en-US" sz="2800" dirty="0">
                <a:solidFill>
                  <a:srgbClr val="000000"/>
                </a:solidFill>
                <a:latin typeface="Candara"/>
                <a:cs typeface="Candara"/>
              </a:rPr>
              <a:t> </a:t>
            </a:r>
            <a:r>
              <a:rPr lang="en-US" sz="2800" dirty="0" err="1">
                <a:solidFill>
                  <a:srgbClr val="000000"/>
                </a:solidFill>
                <a:latin typeface="Candara"/>
                <a:cs typeface="Candara"/>
              </a:rPr>
              <a:t>persoalan</a:t>
            </a:r>
            <a:r>
              <a:rPr lang="en-US" sz="2800" dirty="0">
                <a:solidFill>
                  <a:srgbClr val="000000"/>
                </a:solidFill>
                <a:latin typeface="Candara"/>
                <a:cs typeface="Candara"/>
              </a:rPr>
              <a:t> </a:t>
            </a:r>
            <a:r>
              <a:rPr lang="en-US" sz="2800" dirty="0" err="1">
                <a:solidFill>
                  <a:srgbClr val="000000"/>
                </a:solidFill>
                <a:latin typeface="Candara"/>
                <a:cs typeface="Candara"/>
              </a:rPr>
              <a:t>penyalahgunaan</a:t>
            </a:r>
            <a:r>
              <a:rPr lang="en-US" sz="2800" dirty="0">
                <a:solidFill>
                  <a:srgbClr val="000000"/>
                </a:solidFill>
                <a:latin typeface="Candara"/>
                <a:cs typeface="Candara"/>
              </a:rPr>
              <a:t> </a:t>
            </a:r>
            <a:r>
              <a:rPr lang="en-US" sz="2800" dirty="0" err="1">
                <a:solidFill>
                  <a:srgbClr val="000000"/>
                </a:solidFill>
                <a:latin typeface="Candara"/>
                <a:cs typeface="Candara"/>
              </a:rPr>
              <a:t>narkoba</a:t>
            </a:r>
            <a:r>
              <a:rPr lang="en-US" sz="2800" dirty="0">
                <a:solidFill>
                  <a:srgbClr val="000000"/>
                </a:solidFill>
                <a:latin typeface="Candara"/>
                <a:cs typeface="Candara"/>
              </a:rPr>
              <a:t>.</a:t>
            </a:r>
          </a:p>
          <a:p>
            <a:endParaRPr lang="en-US" sz="2800" dirty="0">
              <a:solidFill>
                <a:srgbClr val="000000"/>
              </a:solidFill>
            </a:endParaRPr>
          </a:p>
        </p:txBody>
      </p:sp>
    </p:spTree>
    <p:extLst>
      <p:ext uri="{BB962C8B-B14F-4D97-AF65-F5344CB8AC3E}">
        <p14:creationId xmlns:p14="http://schemas.microsoft.com/office/powerpoint/2010/main" val="3335527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36512" y="-27384"/>
            <a:ext cx="9144000" cy="6858000"/>
          </a:xfrm>
          <a:prstGeom prst="rect">
            <a:avLst/>
          </a:prstGeom>
          <a:ln>
            <a:no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3" name="Content Placeholder 2"/>
          <p:cNvSpPr>
            <a:spLocks noGrp="1"/>
          </p:cNvSpPr>
          <p:nvPr>
            <p:ph idx="1"/>
          </p:nvPr>
        </p:nvSpPr>
        <p:spPr>
          <a:xfrm>
            <a:off x="406402" y="1463746"/>
            <a:ext cx="8280398" cy="5089454"/>
          </a:xfrm>
        </p:spPr>
        <p:txBody>
          <a:bodyPr>
            <a:normAutofit lnSpcReduction="10000"/>
          </a:bodyPr>
          <a:lstStyle/>
          <a:p>
            <a:pPr marL="0" indent="0">
              <a:buNone/>
            </a:pPr>
            <a:r>
              <a:rPr lang="en-US" sz="2800" dirty="0" err="1">
                <a:solidFill>
                  <a:schemeClr val="bg1"/>
                </a:solidFill>
              </a:rPr>
              <a:t>Laporan</a:t>
            </a:r>
            <a:r>
              <a:rPr lang="en-US" sz="2800" dirty="0">
                <a:solidFill>
                  <a:schemeClr val="bg1"/>
                </a:solidFill>
              </a:rPr>
              <a:t> UNODC 2013 </a:t>
            </a:r>
            <a:r>
              <a:rPr lang="en-US" sz="2800" dirty="0" err="1">
                <a:solidFill>
                  <a:schemeClr val="bg1"/>
                </a:solidFill>
              </a:rPr>
              <a:t>tentang</a:t>
            </a:r>
            <a:r>
              <a:rPr lang="en-US" sz="2800" dirty="0">
                <a:solidFill>
                  <a:schemeClr val="bg1"/>
                </a:solidFill>
              </a:rPr>
              <a:t> </a:t>
            </a:r>
            <a:r>
              <a:rPr lang="en-US" sz="2800" dirty="0" err="1">
                <a:solidFill>
                  <a:schemeClr val="bg1"/>
                </a:solidFill>
              </a:rPr>
              <a:t>perkembangan</a:t>
            </a:r>
            <a:r>
              <a:rPr lang="en-US" sz="2800" dirty="0">
                <a:solidFill>
                  <a:schemeClr val="bg1"/>
                </a:solidFill>
              </a:rPr>
              <a:t> ATS (Amphetamine-Type Stimulants) di Indonesia:</a:t>
            </a:r>
          </a:p>
          <a:p>
            <a:r>
              <a:rPr lang="en-US" sz="2800" dirty="0" err="1">
                <a:solidFill>
                  <a:srgbClr val="FFFF00"/>
                </a:solidFill>
              </a:rPr>
              <a:t>Estimasi</a:t>
            </a:r>
            <a:r>
              <a:rPr lang="en-US" sz="2800" dirty="0">
                <a:solidFill>
                  <a:srgbClr val="FFFF00"/>
                </a:solidFill>
              </a:rPr>
              <a:t> </a:t>
            </a:r>
            <a:r>
              <a:rPr lang="en-US" sz="2800" dirty="0" err="1">
                <a:solidFill>
                  <a:srgbClr val="FFFF00"/>
                </a:solidFill>
              </a:rPr>
              <a:t>penyalahguna</a:t>
            </a:r>
            <a:r>
              <a:rPr lang="en-US" sz="2800" dirty="0">
                <a:solidFill>
                  <a:srgbClr val="FFFF00"/>
                </a:solidFill>
              </a:rPr>
              <a:t> </a:t>
            </a:r>
            <a:r>
              <a:rPr lang="en-US" sz="2800" dirty="0" err="1">
                <a:solidFill>
                  <a:srgbClr val="FFFF00"/>
                </a:solidFill>
              </a:rPr>
              <a:t>narkoba</a:t>
            </a:r>
            <a:r>
              <a:rPr lang="en-US" sz="2800" dirty="0">
                <a:solidFill>
                  <a:srgbClr val="FFFF00"/>
                </a:solidFill>
              </a:rPr>
              <a:t> di Indonesia </a:t>
            </a:r>
            <a:r>
              <a:rPr lang="en-US" sz="2800" dirty="0" err="1">
                <a:solidFill>
                  <a:srgbClr val="FFFF00"/>
                </a:solidFill>
              </a:rPr>
              <a:t>mengkonsumsi</a:t>
            </a:r>
            <a:r>
              <a:rPr lang="en-US" sz="2800" dirty="0">
                <a:solidFill>
                  <a:srgbClr val="FFFF00"/>
                </a:solidFill>
              </a:rPr>
              <a:t> 12.5 metric ton </a:t>
            </a:r>
            <a:r>
              <a:rPr lang="en-US" sz="2800" dirty="0" err="1">
                <a:solidFill>
                  <a:srgbClr val="FFFF00"/>
                </a:solidFill>
              </a:rPr>
              <a:t>sabu</a:t>
            </a:r>
            <a:r>
              <a:rPr lang="en-US" sz="2800" dirty="0">
                <a:solidFill>
                  <a:srgbClr val="FFFF00"/>
                </a:solidFill>
              </a:rPr>
              <a:t>, </a:t>
            </a:r>
            <a:r>
              <a:rPr lang="en-US" sz="2800" dirty="0" err="1">
                <a:solidFill>
                  <a:srgbClr val="FFFF00"/>
                </a:solidFill>
              </a:rPr>
              <a:t>dan</a:t>
            </a:r>
            <a:r>
              <a:rPr lang="en-US" sz="2800" dirty="0">
                <a:solidFill>
                  <a:srgbClr val="FFFF00"/>
                </a:solidFill>
              </a:rPr>
              <a:t> 16 </a:t>
            </a:r>
            <a:r>
              <a:rPr lang="en-US" sz="2800" dirty="0" err="1">
                <a:solidFill>
                  <a:srgbClr val="FFFF00"/>
                </a:solidFill>
              </a:rPr>
              <a:t>juta</a:t>
            </a:r>
            <a:r>
              <a:rPr lang="en-US" sz="2800" dirty="0">
                <a:solidFill>
                  <a:srgbClr val="FFFF00"/>
                </a:solidFill>
              </a:rPr>
              <a:t> </a:t>
            </a:r>
            <a:r>
              <a:rPr lang="en-US" sz="2800" dirty="0" err="1">
                <a:solidFill>
                  <a:srgbClr val="FFFF00"/>
                </a:solidFill>
              </a:rPr>
              <a:t>pil</a:t>
            </a:r>
            <a:r>
              <a:rPr lang="en-US" sz="2800" dirty="0">
                <a:solidFill>
                  <a:srgbClr val="FFFF00"/>
                </a:solidFill>
              </a:rPr>
              <a:t> </a:t>
            </a:r>
            <a:r>
              <a:rPr lang="en-US" sz="2800" dirty="0" err="1">
                <a:solidFill>
                  <a:srgbClr val="FFFF00"/>
                </a:solidFill>
              </a:rPr>
              <a:t>ekstasi</a:t>
            </a:r>
            <a:r>
              <a:rPr lang="en-US" sz="2800" dirty="0">
                <a:solidFill>
                  <a:srgbClr val="FFFF00"/>
                </a:solidFill>
              </a:rPr>
              <a:t> </a:t>
            </a:r>
            <a:r>
              <a:rPr lang="en-US" sz="2800" dirty="0" err="1">
                <a:solidFill>
                  <a:srgbClr val="FFFF00"/>
                </a:solidFill>
              </a:rPr>
              <a:t>pada</a:t>
            </a:r>
            <a:r>
              <a:rPr lang="en-US" sz="2800" dirty="0">
                <a:solidFill>
                  <a:srgbClr val="FFFF00"/>
                </a:solidFill>
              </a:rPr>
              <a:t> </a:t>
            </a:r>
            <a:r>
              <a:rPr lang="en-US" sz="2800" dirty="0" err="1">
                <a:solidFill>
                  <a:srgbClr val="FFFF00"/>
                </a:solidFill>
              </a:rPr>
              <a:t>tahun</a:t>
            </a:r>
            <a:r>
              <a:rPr lang="en-US" sz="2800" dirty="0">
                <a:solidFill>
                  <a:srgbClr val="FFFF00"/>
                </a:solidFill>
              </a:rPr>
              <a:t> 2011.</a:t>
            </a:r>
          </a:p>
          <a:p>
            <a:r>
              <a:rPr lang="en-US" sz="2800" dirty="0">
                <a:solidFill>
                  <a:srgbClr val="FFFF00"/>
                </a:solidFill>
              </a:rPr>
              <a:t>Dari </a:t>
            </a:r>
            <a:r>
              <a:rPr lang="en-US" sz="2800" dirty="0" err="1">
                <a:solidFill>
                  <a:srgbClr val="FFFF00"/>
                </a:solidFill>
              </a:rPr>
              <a:t>sekitar</a:t>
            </a:r>
            <a:r>
              <a:rPr lang="en-US" sz="2800" dirty="0">
                <a:solidFill>
                  <a:srgbClr val="FFFF00"/>
                </a:solidFill>
              </a:rPr>
              <a:t> 3.7 – 4.7 </a:t>
            </a:r>
            <a:r>
              <a:rPr lang="en-US" sz="2800" dirty="0" err="1">
                <a:solidFill>
                  <a:srgbClr val="FFFF00"/>
                </a:solidFill>
              </a:rPr>
              <a:t>penyalahguna</a:t>
            </a:r>
            <a:r>
              <a:rPr lang="en-US" sz="2800" dirty="0">
                <a:solidFill>
                  <a:srgbClr val="FFFF00"/>
                </a:solidFill>
              </a:rPr>
              <a:t> </a:t>
            </a:r>
            <a:r>
              <a:rPr lang="en-US" sz="2800" dirty="0" err="1">
                <a:solidFill>
                  <a:srgbClr val="FFFF00"/>
                </a:solidFill>
              </a:rPr>
              <a:t>narkoba</a:t>
            </a:r>
            <a:r>
              <a:rPr lang="en-US" sz="2800" dirty="0">
                <a:solidFill>
                  <a:srgbClr val="FFFF00"/>
                </a:solidFill>
              </a:rPr>
              <a:t> di Indonesia, </a:t>
            </a:r>
            <a:r>
              <a:rPr lang="en-US" sz="2800" dirty="0" err="1">
                <a:solidFill>
                  <a:srgbClr val="FFFF00"/>
                </a:solidFill>
              </a:rPr>
              <a:t>sekitar</a:t>
            </a:r>
            <a:r>
              <a:rPr lang="en-US" sz="2800" dirty="0">
                <a:solidFill>
                  <a:srgbClr val="FFFF00"/>
                </a:solidFill>
              </a:rPr>
              <a:t> 1.2 </a:t>
            </a:r>
            <a:r>
              <a:rPr lang="en-US" sz="2800" dirty="0" err="1">
                <a:solidFill>
                  <a:srgbClr val="FFFF00"/>
                </a:solidFill>
              </a:rPr>
              <a:t>penyalahguna</a:t>
            </a:r>
            <a:r>
              <a:rPr lang="en-US" sz="2800" dirty="0">
                <a:solidFill>
                  <a:srgbClr val="FFFF00"/>
                </a:solidFill>
              </a:rPr>
              <a:t> </a:t>
            </a:r>
            <a:r>
              <a:rPr lang="en-US" sz="2800" dirty="0" err="1">
                <a:solidFill>
                  <a:srgbClr val="FFFF00"/>
                </a:solidFill>
              </a:rPr>
              <a:t>mengkonsumsi</a:t>
            </a:r>
            <a:r>
              <a:rPr lang="en-US" sz="2800" dirty="0">
                <a:solidFill>
                  <a:srgbClr val="FFFF00"/>
                </a:solidFill>
              </a:rPr>
              <a:t> </a:t>
            </a:r>
            <a:r>
              <a:rPr lang="en-US" sz="2800" dirty="0" err="1">
                <a:solidFill>
                  <a:srgbClr val="FFFF00"/>
                </a:solidFill>
              </a:rPr>
              <a:t>shabu</a:t>
            </a:r>
            <a:r>
              <a:rPr lang="en-US" sz="2800" dirty="0">
                <a:solidFill>
                  <a:srgbClr val="FFFF00"/>
                </a:solidFill>
              </a:rPr>
              <a:t>, </a:t>
            </a:r>
            <a:r>
              <a:rPr lang="en-US" sz="2800" dirty="0" err="1">
                <a:solidFill>
                  <a:srgbClr val="FFFF00"/>
                </a:solidFill>
              </a:rPr>
              <a:t>dan</a:t>
            </a:r>
            <a:r>
              <a:rPr lang="en-US" sz="2800" dirty="0">
                <a:solidFill>
                  <a:srgbClr val="FFFF00"/>
                </a:solidFill>
              </a:rPr>
              <a:t> 950.000 </a:t>
            </a:r>
            <a:r>
              <a:rPr lang="en-US" sz="2800" dirty="0" err="1">
                <a:solidFill>
                  <a:srgbClr val="FFFF00"/>
                </a:solidFill>
              </a:rPr>
              <a:t>penyalahguna</a:t>
            </a:r>
            <a:r>
              <a:rPr lang="en-US" sz="2800" dirty="0">
                <a:solidFill>
                  <a:srgbClr val="FFFF00"/>
                </a:solidFill>
              </a:rPr>
              <a:t> </a:t>
            </a:r>
            <a:r>
              <a:rPr lang="en-US" sz="2800" dirty="0" err="1">
                <a:solidFill>
                  <a:srgbClr val="FFFF00"/>
                </a:solidFill>
              </a:rPr>
              <a:t>mengkonsumsi</a:t>
            </a:r>
            <a:r>
              <a:rPr lang="en-US" sz="2800" dirty="0">
                <a:solidFill>
                  <a:srgbClr val="FFFF00"/>
                </a:solidFill>
              </a:rPr>
              <a:t> </a:t>
            </a:r>
            <a:r>
              <a:rPr lang="en-US" sz="2800" dirty="0" err="1">
                <a:solidFill>
                  <a:srgbClr val="FFFF00"/>
                </a:solidFill>
              </a:rPr>
              <a:t>pil</a:t>
            </a:r>
            <a:r>
              <a:rPr lang="en-US" sz="2800" dirty="0">
                <a:solidFill>
                  <a:srgbClr val="FFFF00"/>
                </a:solidFill>
              </a:rPr>
              <a:t> </a:t>
            </a:r>
            <a:r>
              <a:rPr lang="en-US" sz="2800" dirty="0" err="1">
                <a:solidFill>
                  <a:srgbClr val="FFFF00"/>
                </a:solidFill>
              </a:rPr>
              <a:t>ekstasi</a:t>
            </a:r>
            <a:r>
              <a:rPr lang="en-US" sz="2800" dirty="0">
                <a:solidFill>
                  <a:srgbClr val="FFFF00"/>
                </a:solidFill>
              </a:rPr>
              <a:t>.</a:t>
            </a:r>
          </a:p>
          <a:p>
            <a:r>
              <a:rPr lang="en-US" sz="2800" dirty="0" err="1">
                <a:solidFill>
                  <a:srgbClr val="FFFF00"/>
                </a:solidFill>
              </a:rPr>
              <a:t>Perkiraan</a:t>
            </a:r>
            <a:r>
              <a:rPr lang="en-US" sz="2800" dirty="0">
                <a:solidFill>
                  <a:srgbClr val="FFFF00"/>
                </a:solidFill>
              </a:rPr>
              <a:t> </a:t>
            </a:r>
            <a:r>
              <a:rPr lang="en-US" sz="2800" dirty="0" err="1">
                <a:solidFill>
                  <a:srgbClr val="FFFF00"/>
                </a:solidFill>
              </a:rPr>
              <a:t>nilai</a:t>
            </a:r>
            <a:r>
              <a:rPr lang="en-US" sz="2800" dirty="0">
                <a:solidFill>
                  <a:srgbClr val="FFFF00"/>
                </a:solidFill>
              </a:rPr>
              <a:t> </a:t>
            </a:r>
            <a:r>
              <a:rPr lang="en-US" sz="2800" dirty="0" err="1">
                <a:solidFill>
                  <a:srgbClr val="FFFF00"/>
                </a:solidFill>
              </a:rPr>
              <a:t>pasar</a:t>
            </a:r>
            <a:r>
              <a:rPr lang="en-US" sz="2800" dirty="0">
                <a:solidFill>
                  <a:srgbClr val="FFFF00"/>
                </a:solidFill>
              </a:rPr>
              <a:t> </a:t>
            </a:r>
            <a:r>
              <a:rPr lang="en-US" sz="2800" dirty="0" err="1">
                <a:solidFill>
                  <a:srgbClr val="FFFF00"/>
                </a:solidFill>
              </a:rPr>
              <a:t>sabu</a:t>
            </a:r>
            <a:r>
              <a:rPr lang="en-US" sz="2800" dirty="0">
                <a:solidFill>
                  <a:srgbClr val="FFFF00"/>
                </a:solidFill>
              </a:rPr>
              <a:t> di Indonesia </a:t>
            </a:r>
            <a:r>
              <a:rPr lang="en-US" sz="2800" dirty="0" err="1">
                <a:solidFill>
                  <a:srgbClr val="FFFF00"/>
                </a:solidFill>
              </a:rPr>
              <a:t>mencapai</a:t>
            </a:r>
            <a:r>
              <a:rPr lang="en-US" sz="2800" dirty="0">
                <a:solidFill>
                  <a:srgbClr val="FFFF00"/>
                </a:solidFill>
              </a:rPr>
              <a:t> </a:t>
            </a:r>
            <a:r>
              <a:rPr lang="en-US" sz="2800" dirty="0" err="1">
                <a:solidFill>
                  <a:srgbClr val="FFFF00"/>
                </a:solidFill>
              </a:rPr>
              <a:t>Rp</a:t>
            </a:r>
            <a:r>
              <a:rPr lang="en-US" sz="2800" dirty="0">
                <a:solidFill>
                  <a:srgbClr val="FFFF00"/>
                </a:solidFill>
              </a:rPr>
              <a:t> 9 – 10 </a:t>
            </a:r>
            <a:r>
              <a:rPr lang="en-US" sz="2800" dirty="0" err="1">
                <a:solidFill>
                  <a:srgbClr val="FFFF00"/>
                </a:solidFill>
              </a:rPr>
              <a:t>triliun</a:t>
            </a:r>
            <a:r>
              <a:rPr lang="en-US" sz="2800" dirty="0">
                <a:solidFill>
                  <a:srgbClr val="FFFF00"/>
                </a:solidFill>
              </a:rPr>
              <a:t> per </a:t>
            </a:r>
            <a:r>
              <a:rPr lang="en-US" sz="2800" dirty="0" err="1">
                <a:solidFill>
                  <a:srgbClr val="FFFF00"/>
                </a:solidFill>
              </a:rPr>
              <a:t>tahun</a:t>
            </a:r>
            <a:r>
              <a:rPr lang="en-US" sz="2800" dirty="0">
                <a:solidFill>
                  <a:srgbClr val="FFFF00"/>
                </a:solidFill>
              </a:rPr>
              <a:t>, </a:t>
            </a:r>
            <a:r>
              <a:rPr lang="en-US" sz="2800" dirty="0" err="1">
                <a:solidFill>
                  <a:srgbClr val="FFFF00"/>
                </a:solidFill>
              </a:rPr>
              <a:t>dan</a:t>
            </a:r>
            <a:r>
              <a:rPr lang="en-US" sz="2800" dirty="0">
                <a:solidFill>
                  <a:srgbClr val="FFFF00"/>
                </a:solidFill>
              </a:rPr>
              <a:t> </a:t>
            </a:r>
            <a:r>
              <a:rPr lang="en-US" sz="2800" dirty="0" err="1">
                <a:solidFill>
                  <a:srgbClr val="FFFF00"/>
                </a:solidFill>
              </a:rPr>
              <a:t>nilai</a:t>
            </a:r>
            <a:r>
              <a:rPr lang="en-US" sz="2800" dirty="0">
                <a:solidFill>
                  <a:srgbClr val="FFFF00"/>
                </a:solidFill>
              </a:rPr>
              <a:t> </a:t>
            </a:r>
            <a:r>
              <a:rPr lang="en-US" sz="2800" dirty="0" err="1">
                <a:solidFill>
                  <a:srgbClr val="FFFF00"/>
                </a:solidFill>
              </a:rPr>
              <a:t>pasar</a:t>
            </a:r>
            <a:r>
              <a:rPr lang="en-US" sz="2800" dirty="0">
                <a:solidFill>
                  <a:srgbClr val="FFFF00"/>
                </a:solidFill>
              </a:rPr>
              <a:t> </a:t>
            </a:r>
            <a:r>
              <a:rPr lang="en-US" sz="2800" dirty="0" err="1">
                <a:solidFill>
                  <a:srgbClr val="FFFF00"/>
                </a:solidFill>
              </a:rPr>
              <a:t>ekstasi</a:t>
            </a:r>
            <a:r>
              <a:rPr lang="en-US" sz="2800" dirty="0">
                <a:solidFill>
                  <a:srgbClr val="FFFF00"/>
                </a:solidFill>
              </a:rPr>
              <a:t> </a:t>
            </a:r>
            <a:r>
              <a:rPr lang="en-US" sz="2800" dirty="0" err="1">
                <a:solidFill>
                  <a:srgbClr val="FFFF00"/>
                </a:solidFill>
              </a:rPr>
              <a:t>diperkirakan</a:t>
            </a:r>
            <a:r>
              <a:rPr lang="en-US" sz="2800" dirty="0">
                <a:solidFill>
                  <a:srgbClr val="FFFF00"/>
                </a:solidFill>
              </a:rPr>
              <a:t> </a:t>
            </a:r>
            <a:r>
              <a:rPr lang="en-US" sz="2800" dirty="0" err="1">
                <a:solidFill>
                  <a:srgbClr val="FFFF00"/>
                </a:solidFill>
              </a:rPr>
              <a:t>berjumlah</a:t>
            </a:r>
            <a:r>
              <a:rPr lang="en-US" sz="2800" dirty="0">
                <a:solidFill>
                  <a:srgbClr val="FFFF00"/>
                </a:solidFill>
              </a:rPr>
              <a:t> </a:t>
            </a:r>
            <a:r>
              <a:rPr lang="en-US" sz="2800" dirty="0" err="1">
                <a:solidFill>
                  <a:srgbClr val="FFFF00"/>
                </a:solidFill>
              </a:rPr>
              <a:t>Rp</a:t>
            </a:r>
            <a:r>
              <a:rPr lang="en-US" sz="2800" dirty="0">
                <a:solidFill>
                  <a:srgbClr val="FFFF00"/>
                </a:solidFill>
              </a:rPr>
              <a:t> 2.2 </a:t>
            </a:r>
            <a:r>
              <a:rPr lang="en-US" sz="2800" dirty="0" err="1">
                <a:solidFill>
                  <a:srgbClr val="FFFF00"/>
                </a:solidFill>
              </a:rPr>
              <a:t>triliun</a:t>
            </a:r>
            <a:r>
              <a:rPr lang="en-US" sz="2800" dirty="0">
                <a:solidFill>
                  <a:srgbClr val="FFFF00"/>
                </a:solidFill>
              </a:rPr>
              <a:t>.</a:t>
            </a:r>
          </a:p>
          <a:p>
            <a:pPr marL="0" indent="0">
              <a:buNone/>
            </a:pPr>
            <a:endParaRPr lang="en-US" dirty="0">
              <a:solidFill>
                <a:srgbClr val="FFFFFF"/>
              </a:solidFill>
            </a:endParaRPr>
          </a:p>
        </p:txBody>
      </p:sp>
      <p:sp>
        <p:nvSpPr>
          <p:cNvPr id="2" name="Title 1"/>
          <p:cNvSpPr>
            <a:spLocks noGrp="1"/>
          </p:cNvSpPr>
          <p:nvPr>
            <p:ph type="title"/>
          </p:nvPr>
        </p:nvSpPr>
        <p:spPr>
          <a:xfrm>
            <a:off x="457200" y="118199"/>
            <a:ext cx="8229600" cy="1252728"/>
          </a:xfrm>
        </p:spPr>
        <p:txBody>
          <a:bodyPr>
            <a:noAutofit/>
          </a:bodyPr>
          <a:lstStyle/>
          <a:p>
            <a:r>
              <a:rPr lang="en-US" sz="4000" b="1" dirty="0"/>
              <a:t>PERKEMBANGAN ATS DI INDONESIA</a:t>
            </a:r>
          </a:p>
        </p:txBody>
      </p:sp>
    </p:spTree>
    <p:extLst>
      <p:ext uri="{BB962C8B-B14F-4D97-AF65-F5344CB8AC3E}">
        <p14:creationId xmlns:p14="http://schemas.microsoft.com/office/powerpoint/2010/main" val="2456792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036" y="258142"/>
            <a:ext cx="7272339" cy="1339009"/>
          </a:xfrm>
        </p:spPr>
        <p:txBody>
          <a:bodyPr>
            <a:noAutofit/>
          </a:bodyPr>
          <a:lstStyle/>
          <a:p>
            <a:pPr>
              <a:lnSpc>
                <a:spcPct val="100000"/>
              </a:lnSpc>
            </a:pPr>
            <a:r>
              <a:rPr lang="en-US" sz="2400" b="1" dirty="0"/>
              <a:t>MENCIPTAKAN FAKTOR PROTEKTIF DI DALAM KELUARGA, MENJAUHKAN ANAK DARI NARKOBA</a:t>
            </a:r>
          </a:p>
        </p:txBody>
      </p:sp>
      <p:pic>
        <p:nvPicPr>
          <p:cNvPr id="5" name="Picture 4" descr="t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414" y="1745606"/>
            <a:ext cx="8675975" cy="4687631"/>
          </a:xfrm>
          <a:prstGeom prst="rect">
            <a:avLst/>
          </a:prstGeom>
        </p:spPr>
      </p:pic>
    </p:spTree>
    <p:extLst>
      <p:ext uri="{BB962C8B-B14F-4D97-AF65-F5344CB8AC3E}">
        <p14:creationId xmlns:p14="http://schemas.microsoft.com/office/powerpoint/2010/main" val="3853281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amily-bond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837" y="1979364"/>
            <a:ext cx="4212861" cy="4368805"/>
          </a:xfrm>
          <a:prstGeom prst="rect">
            <a:avLst/>
          </a:prstGeom>
        </p:spPr>
      </p:pic>
      <p:sp>
        <p:nvSpPr>
          <p:cNvPr id="3" name="Title 2"/>
          <p:cNvSpPr>
            <a:spLocks noGrp="1"/>
          </p:cNvSpPr>
          <p:nvPr>
            <p:ph type="title"/>
          </p:nvPr>
        </p:nvSpPr>
        <p:spPr>
          <a:xfrm>
            <a:off x="994697" y="490177"/>
            <a:ext cx="7170732" cy="1044388"/>
          </a:xfrm>
        </p:spPr>
        <p:txBody>
          <a:bodyPr>
            <a:normAutofit fontScale="90000"/>
          </a:bodyPr>
          <a:lstStyle/>
          <a:p>
            <a:pPr algn="ctr">
              <a:lnSpc>
                <a:spcPct val="100000"/>
              </a:lnSpc>
            </a:pPr>
            <a:r>
              <a:rPr lang="en-US" sz="2000" b="1" dirty="0"/>
              <a:t>ORANG TUA YANG SELALU DEKAT DENGAN ANAK, AKAN MENINGKATKAN FAKTOR PROTEKTIF DI DALAM KELUARGA, SEHINGGA MENCEGAH ANAK TERLIBAT DALAM BERBAGAI MASALAH SOSIAL, TERMASUK MELAKUKAN PENYALAHGUNAAN NARKOBA</a:t>
            </a:r>
          </a:p>
        </p:txBody>
      </p:sp>
      <p:pic>
        <p:nvPicPr>
          <p:cNvPr id="7" name="Picture 6" descr="family-activities-200x3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1050" y="1979365"/>
            <a:ext cx="4274815" cy="4368804"/>
          </a:xfrm>
          <a:prstGeom prst="rect">
            <a:avLst/>
          </a:prstGeom>
        </p:spPr>
      </p:pic>
    </p:spTree>
    <p:extLst>
      <p:ext uri="{BB962C8B-B14F-4D97-AF65-F5344CB8AC3E}">
        <p14:creationId xmlns:p14="http://schemas.microsoft.com/office/powerpoint/2010/main" val="36876232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03" y="418755"/>
            <a:ext cx="8229600" cy="1143000"/>
          </a:xfrm>
        </p:spPr>
        <p:txBody>
          <a:bodyPr>
            <a:noAutofit/>
          </a:bodyPr>
          <a:lstStyle/>
          <a:p>
            <a:pPr algn="ctr">
              <a:lnSpc>
                <a:spcPct val="100000"/>
              </a:lnSpc>
            </a:pPr>
            <a:r>
              <a:rPr lang="en-US" sz="2800" b="1" dirty="0">
                <a:solidFill>
                  <a:schemeClr val="bg1"/>
                </a:solidFill>
                <a:latin typeface="Candara"/>
                <a:cs typeface="Candara"/>
              </a:rPr>
              <a:t>PELATIHAN KETERAMPILAN PENCEGAHAN PENYALAHGUNAAN NARKOBA KEPADA KELUARGA</a:t>
            </a:r>
          </a:p>
        </p:txBody>
      </p:sp>
      <p:sp>
        <p:nvSpPr>
          <p:cNvPr id="3" name="Content Placeholder 2"/>
          <p:cNvSpPr>
            <a:spLocks noGrp="1"/>
          </p:cNvSpPr>
          <p:nvPr>
            <p:ph idx="1"/>
          </p:nvPr>
        </p:nvSpPr>
        <p:spPr>
          <a:xfrm>
            <a:off x="897466" y="2279259"/>
            <a:ext cx="7789333" cy="3669160"/>
          </a:xfrm>
        </p:spPr>
        <p:txBody>
          <a:bodyPr>
            <a:normAutofit/>
          </a:bodyPr>
          <a:lstStyle/>
          <a:p>
            <a:r>
              <a:rPr lang="en-US" sz="2800" dirty="0" err="1">
                <a:solidFill>
                  <a:srgbClr val="000000"/>
                </a:solidFill>
                <a:latin typeface="Candara"/>
                <a:cs typeface="Candara"/>
              </a:rPr>
              <a:t>Tujuan</a:t>
            </a:r>
            <a:r>
              <a:rPr lang="en-US" sz="2800" dirty="0">
                <a:solidFill>
                  <a:srgbClr val="000000"/>
                </a:solidFill>
                <a:latin typeface="Candara"/>
                <a:cs typeface="Candara"/>
              </a:rPr>
              <a:t> program </a:t>
            </a:r>
            <a:r>
              <a:rPr lang="en-US" sz="2800" dirty="0" err="1">
                <a:solidFill>
                  <a:srgbClr val="000000"/>
                </a:solidFill>
                <a:latin typeface="Candara"/>
                <a:cs typeface="Candara"/>
              </a:rPr>
              <a:t>pelatihan</a:t>
            </a:r>
            <a:r>
              <a:rPr lang="en-US" sz="2800" dirty="0">
                <a:solidFill>
                  <a:srgbClr val="000000"/>
                </a:solidFill>
                <a:latin typeface="Candara"/>
                <a:cs typeface="Candara"/>
              </a:rPr>
              <a:t> </a:t>
            </a:r>
            <a:r>
              <a:rPr lang="en-US" sz="2800" dirty="0" err="1">
                <a:solidFill>
                  <a:srgbClr val="000000"/>
                </a:solidFill>
                <a:latin typeface="Candara"/>
                <a:cs typeface="Candara"/>
              </a:rPr>
              <a:t>ketrampilan</a:t>
            </a:r>
            <a:r>
              <a:rPr lang="en-US" sz="2800" dirty="0">
                <a:solidFill>
                  <a:srgbClr val="000000"/>
                </a:solidFill>
                <a:latin typeface="Candara"/>
                <a:cs typeface="Candara"/>
              </a:rPr>
              <a:t> </a:t>
            </a:r>
            <a:r>
              <a:rPr lang="en-US" sz="2800" dirty="0" err="1">
                <a:solidFill>
                  <a:srgbClr val="000000"/>
                </a:solidFill>
                <a:latin typeface="Candara"/>
                <a:cs typeface="Candara"/>
              </a:rPr>
              <a:t>adalah</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b="1" dirty="0">
                <a:solidFill>
                  <a:srgbClr val="000000"/>
                </a:solidFill>
                <a:latin typeface="Candara"/>
                <a:cs typeface="Candara"/>
              </a:rPr>
              <a:t> </a:t>
            </a:r>
            <a:r>
              <a:rPr lang="en-US" sz="2800" b="1" dirty="0" err="1">
                <a:solidFill>
                  <a:srgbClr val="000000"/>
                </a:solidFill>
                <a:latin typeface="Candara"/>
                <a:cs typeface="Candara"/>
              </a:rPr>
              <a:t>memperkuat</a:t>
            </a:r>
            <a:r>
              <a:rPr lang="en-US" sz="2800" b="1" dirty="0">
                <a:solidFill>
                  <a:srgbClr val="000000"/>
                </a:solidFill>
                <a:latin typeface="Candara"/>
                <a:cs typeface="Candara"/>
              </a:rPr>
              <a:t> </a:t>
            </a:r>
            <a:r>
              <a:rPr lang="en-US" sz="2800" b="1" dirty="0" err="1">
                <a:solidFill>
                  <a:srgbClr val="000000"/>
                </a:solidFill>
                <a:latin typeface="Candara"/>
                <a:cs typeface="Candara"/>
              </a:rPr>
              <a:t>keluarga</a:t>
            </a:r>
            <a:r>
              <a:rPr lang="en-US" sz="2800" b="1" dirty="0">
                <a:solidFill>
                  <a:srgbClr val="000000"/>
                </a:solidFill>
                <a:latin typeface="Candara"/>
                <a:cs typeface="Candara"/>
              </a:rPr>
              <a:t> </a:t>
            </a:r>
            <a:r>
              <a:rPr lang="en-US" sz="2800" b="1" dirty="0" err="1">
                <a:solidFill>
                  <a:srgbClr val="000000"/>
                </a:solidFill>
                <a:latin typeface="Candara"/>
                <a:cs typeface="Candara"/>
              </a:rPr>
              <a:t>membangun</a:t>
            </a:r>
            <a:r>
              <a:rPr lang="en-US" sz="2800" b="1" dirty="0">
                <a:solidFill>
                  <a:srgbClr val="000000"/>
                </a:solidFill>
                <a:latin typeface="Candara"/>
                <a:cs typeface="Candara"/>
              </a:rPr>
              <a:t> </a:t>
            </a:r>
            <a:r>
              <a:rPr lang="en-US" sz="2800" b="1" dirty="0" err="1">
                <a:solidFill>
                  <a:srgbClr val="000000"/>
                </a:solidFill>
                <a:latin typeface="Candara"/>
                <a:cs typeface="Candara"/>
              </a:rPr>
              <a:t>faktor</a:t>
            </a:r>
            <a:r>
              <a:rPr lang="en-US" sz="2800" b="1" dirty="0">
                <a:solidFill>
                  <a:srgbClr val="000000"/>
                </a:solidFill>
                <a:latin typeface="Candara"/>
                <a:cs typeface="Candara"/>
              </a:rPr>
              <a:t> </a:t>
            </a:r>
            <a:r>
              <a:rPr lang="en-US" sz="2800" b="1" dirty="0" err="1">
                <a:solidFill>
                  <a:srgbClr val="000000"/>
                </a:solidFill>
                <a:latin typeface="Candara"/>
                <a:cs typeface="Candara"/>
              </a:rPr>
              <a:t>protektif</a:t>
            </a:r>
            <a:r>
              <a:rPr lang="en-US" sz="2800" b="1" dirty="0">
                <a:solidFill>
                  <a:srgbClr val="000000"/>
                </a:solidFill>
                <a:latin typeface="Candara"/>
                <a:cs typeface="Candara"/>
              </a:rPr>
              <a:t> di </a:t>
            </a:r>
            <a:r>
              <a:rPr lang="en-US" sz="2800" b="1" dirty="0" err="1">
                <a:solidFill>
                  <a:srgbClr val="000000"/>
                </a:solidFill>
                <a:latin typeface="Candara"/>
                <a:cs typeface="Candara"/>
              </a:rPr>
              <a:t>dalam</a:t>
            </a:r>
            <a:r>
              <a:rPr lang="en-US" sz="2800" b="1" dirty="0">
                <a:solidFill>
                  <a:srgbClr val="000000"/>
                </a:solidFill>
                <a:latin typeface="Candara"/>
                <a:cs typeface="Candara"/>
              </a:rPr>
              <a:t> </a:t>
            </a:r>
            <a:r>
              <a:rPr lang="en-US" sz="2800" b="1" dirty="0" err="1">
                <a:solidFill>
                  <a:srgbClr val="000000"/>
                </a:solidFill>
                <a:latin typeface="Candara"/>
                <a:cs typeface="Candara"/>
              </a:rPr>
              <a:t>keluarga</a:t>
            </a:r>
            <a:r>
              <a:rPr lang="en-US" sz="2800" b="1" dirty="0">
                <a:solidFill>
                  <a:srgbClr val="000000"/>
                </a:solidFill>
                <a:latin typeface="Candara"/>
                <a:cs typeface="Candara"/>
              </a:rPr>
              <a:t>, </a:t>
            </a:r>
            <a:r>
              <a:rPr lang="en-US" sz="2800" b="1" dirty="0" err="1">
                <a:solidFill>
                  <a:srgbClr val="000000"/>
                </a:solidFill>
                <a:latin typeface="Candara"/>
                <a:cs typeface="Candara"/>
              </a:rPr>
              <a:t>sehingga</a:t>
            </a:r>
            <a:r>
              <a:rPr lang="en-US" sz="2800" b="1" dirty="0">
                <a:solidFill>
                  <a:srgbClr val="000000"/>
                </a:solidFill>
                <a:latin typeface="Candara"/>
                <a:cs typeface="Candara"/>
              </a:rPr>
              <a:t> </a:t>
            </a:r>
            <a:r>
              <a:rPr lang="en-US" sz="2800" b="1" dirty="0" err="1">
                <a:solidFill>
                  <a:srgbClr val="000000"/>
                </a:solidFill>
                <a:latin typeface="Candara"/>
                <a:cs typeface="Candara"/>
              </a:rPr>
              <a:t>mengurangi</a:t>
            </a:r>
            <a:r>
              <a:rPr lang="en-US" sz="2800" b="1" dirty="0">
                <a:solidFill>
                  <a:srgbClr val="000000"/>
                </a:solidFill>
                <a:latin typeface="Candara"/>
                <a:cs typeface="Candara"/>
              </a:rPr>
              <a:t> </a:t>
            </a:r>
            <a:r>
              <a:rPr lang="en-US" sz="2800" b="1" dirty="0" err="1">
                <a:solidFill>
                  <a:srgbClr val="000000"/>
                </a:solidFill>
                <a:latin typeface="Candara"/>
                <a:cs typeface="Candara"/>
              </a:rPr>
              <a:t>resiko</a:t>
            </a:r>
            <a:r>
              <a:rPr lang="en-US" sz="2800" b="1" dirty="0">
                <a:solidFill>
                  <a:srgbClr val="000000"/>
                </a:solidFill>
                <a:latin typeface="Candara"/>
                <a:cs typeface="Candara"/>
              </a:rPr>
              <a:t> </a:t>
            </a:r>
            <a:r>
              <a:rPr lang="en-US" sz="2800" b="1" dirty="0" err="1">
                <a:solidFill>
                  <a:srgbClr val="000000"/>
                </a:solidFill>
                <a:latin typeface="Candara"/>
                <a:cs typeface="Candara"/>
              </a:rPr>
              <a:t>anak</a:t>
            </a:r>
            <a:r>
              <a:rPr lang="en-US" sz="2800" b="1" dirty="0">
                <a:solidFill>
                  <a:srgbClr val="000000"/>
                </a:solidFill>
                <a:latin typeface="Candara"/>
                <a:cs typeface="Candara"/>
              </a:rPr>
              <a:t> </a:t>
            </a:r>
            <a:r>
              <a:rPr lang="en-US" sz="2800" b="1" dirty="0" err="1">
                <a:solidFill>
                  <a:srgbClr val="000000"/>
                </a:solidFill>
                <a:latin typeface="Candara"/>
                <a:cs typeface="Candara"/>
              </a:rPr>
              <a:t>terlibat</a:t>
            </a:r>
            <a:r>
              <a:rPr lang="en-US" sz="2800" b="1" dirty="0">
                <a:solidFill>
                  <a:srgbClr val="000000"/>
                </a:solidFill>
                <a:latin typeface="Candara"/>
                <a:cs typeface="Candara"/>
              </a:rPr>
              <a:t> </a:t>
            </a:r>
            <a:r>
              <a:rPr lang="en-US" sz="2800" b="1" dirty="0" err="1">
                <a:solidFill>
                  <a:srgbClr val="000000"/>
                </a:solidFill>
                <a:latin typeface="Candara"/>
                <a:cs typeface="Candara"/>
              </a:rPr>
              <a:t>dalam</a:t>
            </a:r>
            <a:r>
              <a:rPr lang="en-US" sz="2800" b="1" dirty="0">
                <a:solidFill>
                  <a:srgbClr val="000000"/>
                </a:solidFill>
                <a:latin typeface="Candara"/>
                <a:cs typeface="Candara"/>
              </a:rPr>
              <a:t> </a:t>
            </a:r>
            <a:r>
              <a:rPr lang="en-US" sz="2800" b="1" dirty="0" err="1">
                <a:solidFill>
                  <a:srgbClr val="000000"/>
                </a:solidFill>
                <a:latin typeface="Candara"/>
                <a:cs typeface="Candara"/>
              </a:rPr>
              <a:t>berbagai</a:t>
            </a:r>
            <a:r>
              <a:rPr lang="en-US" sz="2800" b="1" dirty="0">
                <a:solidFill>
                  <a:srgbClr val="000000"/>
                </a:solidFill>
                <a:latin typeface="Candara"/>
                <a:cs typeface="Candara"/>
              </a:rPr>
              <a:t> </a:t>
            </a:r>
            <a:r>
              <a:rPr lang="en-US" sz="2800" b="1" dirty="0" err="1">
                <a:solidFill>
                  <a:srgbClr val="000000"/>
                </a:solidFill>
                <a:latin typeface="Candara"/>
                <a:cs typeface="Candara"/>
              </a:rPr>
              <a:t>persoalan</a:t>
            </a:r>
            <a:r>
              <a:rPr lang="en-US" sz="2800" b="1" dirty="0">
                <a:solidFill>
                  <a:srgbClr val="000000"/>
                </a:solidFill>
                <a:latin typeface="Candara"/>
                <a:cs typeface="Candara"/>
              </a:rPr>
              <a:t> </a:t>
            </a:r>
            <a:r>
              <a:rPr lang="en-US" sz="2800" b="1" dirty="0" err="1">
                <a:solidFill>
                  <a:srgbClr val="000000"/>
                </a:solidFill>
                <a:latin typeface="Candara"/>
                <a:cs typeface="Candara"/>
              </a:rPr>
              <a:t>kesehatan</a:t>
            </a:r>
            <a:r>
              <a:rPr lang="en-US" sz="2800" b="1" dirty="0">
                <a:solidFill>
                  <a:srgbClr val="000000"/>
                </a:solidFill>
                <a:latin typeface="Candara"/>
                <a:cs typeface="Candara"/>
              </a:rPr>
              <a:t>, </a:t>
            </a:r>
            <a:r>
              <a:rPr lang="en-US" sz="2800" b="1" dirty="0" err="1">
                <a:solidFill>
                  <a:srgbClr val="000000"/>
                </a:solidFill>
                <a:latin typeface="Candara"/>
                <a:cs typeface="Candara"/>
              </a:rPr>
              <a:t>sosial</a:t>
            </a:r>
            <a:r>
              <a:rPr lang="en-US" sz="2800" b="1" dirty="0">
                <a:solidFill>
                  <a:srgbClr val="000000"/>
                </a:solidFill>
                <a:latin typeface="Candara"/>
                <a:cs typeface="Candara"/>
              </a:rPr>
              <a:t>, </a:t>
            </a:r>
            <a:r>
              <a:rPr lang="en-US" sz="2800" b="1" dirty="0" err="1">
                <a:solidFill>
                  <a:srgbClr val="000000"/>
                </a:solidFill>
                <a:latin typeface="Candara"/>
                <a:cs typeface="Candara"/>
              </a:rPr>
              <a:t>termasuk</a:t>
            </a:r>
            <a:r>
              <a:rPr lang="en-US" sz="2800" b="1" dirty="0">
                <a:solidFill>
                  <a:srgbClr val="000000"/>
                </a:solidFill>
                <a:latin typeface="Candara"/>
                <a:cs typeface="Candara"/>
              </a:rPr>
              <a:t> </a:t>
            </a:r>
            <a:r>
              <a:rPr lang="en-US" sz="2800" b="1" dirty="0" err="1">
                <a:solidFill>
                  <a:srgbClr val="000000"/>
                </a:solidFill>
                <a:latin typeface="Candara"/>
                <a:cs typeface="Candara"/>
              </a:rPr>
              <a:t>menjadi</a:t>
            </a:r>
            <a:r>
              <a:rPr lang="en-US" sz="2800" b="1" dirty="0">
                <a:solidFill>
                  <a:srgbClr val="000000"/>
                </a:solidFill>
                <a:latin typeface="Candara"/>
                <a:cs typeface="Candara"/>
              </a:rPr>
              <a:t> </a:t>
            </a:r>
            <a:r>
              <a:rPr lang="en-US" sz="2800" b="1" dirty="0" err="1">
                <a:solidFill>
                  <a:srgbClr val="000000"/>
                </a:solidFill>
                <a:latin typeface="Candara"/>
                <a:cs typeface="Candara"/>
              </a:rPr>
              <a:t>penyalahguna</a:t>
            </a:r>
            <a:r>
              <a:rPr lang="en-US" sz="2800" b="1" dirty="0">
                <a:solidFill>
                  <a:srgbClr val="000000"/>
                </a:solidFill>
                <a:latin typeface="Candara"/>
                <a:cs typeface="Candara"/>
              </a:rPr>
              <a:t> </a:t>
            </a:r>
            <a:r>
              <a:rPr lang="en-US" sz="2800" b="1" dirty="0" err="1">
                <a:solidFill>
                  <a:srgbClr val="000000"/>
                </a:solidFill>
                <a:latin typeface="Candara"/>
                <a:cs typeface="Candara"/>
              </a:rPr>
              <a:t>narkoba</a:t>
            </a:r>
            <a:r>
              <a:rPr lang="en-US" sz="2800" b="1" dirty="0">
                <a:solidFill>
                  <a:srgbClr val="000000"/>
                </a:solidFill>
                <a:latin typeface="Candara"/>
                <a:cs typeface="Candara"/>
              </a:rPr>
              <a:t>.</a:t>
            </a:r>
          </a:p>
          <a:p>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mewujudkan</a:t>
            </a:r>
            <a:r>
              <a:rPr lang="en-US" sz="2800" dirty="0">
                <a:solidFill>
                  <a:srgbClr val="000000"/>
                </a:solidFill>
                <a:latin typeface="Candara"/>
                <a:cs typeface="Candara"/>
              </a:rPr>
              <a:t> </a:t>
            </a:r>
            <a:r>
              <a:rPr lang="en-US" sz="2800" dirty="0" err="1">
                <a:solidFill>
                  <a:srgbClr val="000000"/>
                </a:solidFill>
                <a:latin typeface="Candara"/>
                <a:cs typeface="Candara"/>
              </a:rPr>
              <a:t>hubungan</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yang </a:t>
            </a:r>
            <a:r>
              <a:rPr lang="en-US" sz="2800" dirty="0" err="1">
                <a:solidFill>
                  <a:srgbClr val="000000"/>
                </a:solidFill>
                <a:latin typeface="Candara"/>
                <a:cs typeface="Candara"/>
              </a:rPr>
              <a:t>positif</a:t>
            </a:r>
            <a:r>
              <a:rPr lang="en-US" sz="2800" dirty="0">
                <a:solidFill>
                  <a:srgbClr val="000000"/>
                </a:solidFill>
                <a:latin typeface="Candara"/>
                <a:cs typeface="Candara"/>
              </a:rPr>
              <a:t>.</a:t>
            </a:r>
          </a:p>
        </p:txBody>
      </p:sp>
    </p:spTree>
    <p:extLst>
      <p:ext uri="{BB962C8B-B14F-4D97-AF65-F5344CB8AC3E}">
        <p14:creationId xmlns:p14="http://schemas.microsoft.com/office/powerpoint/2010/main" val="33188272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5726" y="2290660"/>
            <a:ext cx="7583487" cy="4208930"/>
          </a:xfrm>
        </p:spPr>
        <p:txBody>
          <a:bodyPr>
            <a:normAutofit/>
          </a:bodyPr>
          <a:lstStyle/>
          <a:p>
            <a:r>
              <a:rPr lang="en-US" sz="2800" dirty="0">
                <a:solidFill>
                  <a:srgbClr val="000000"/>
                </a:solidFill>
                <a:latin typeface="Candara"/>
                <a:cs typeface="Candara"/>
              </a:rPr>
              <a:t>Agar orang </a:t>
            </a:r>
            <a:r>
              <a:rPr lang="en-US" sz="2800" dirty="0" err="1">
                <a:solidFill>
                  <a:srgbClr val="000000"/>
                </a:solidFill>
                <a:latin typeface="Candara"/>
                <a:cs typeface="Candara"/>
              </a:rPr>
              <a:t>tua</a:t>
            </a:r>
            <a:r>
              <a:rPr lang="en-US" sz="2800" dirty="0">
                <a:solidFill>
                  <a:srgbClr val="000000"/>
                </a:solidFill>
                <a:latin typeface="Candara"/>
                <a:cs typeface="Candara"/>
              </a:rPr>
              <a:t> </a:t>
            </a:r>
            <a:r>
              <a:rPr lang="en-US" sz="2800" dirty="0" err="1">
                <a:solidFill>
                  <a:srgbClr val="000000"/>
                </a:solidFill>
                <a:latin typeface="Candara"/>
                <a:cs typeface="Candara"/>
              </a:rPr>
              <a:t>mampu</a:t>
            </a:r>
            <a:r>
              <a:rPr lang="en-US" sz="2800" dirty="0">
                <a:solidFill>
                  <a:srgbClr val="000000"/>
                </a:solidFill>
                <a:latin typeface="Candara"/>
                <a:cs typeface="Candara"/>
              </a:rPr>
              <a:t> </a:t>
            </a:r>
            <a:r>
              <a:rPr lang="en-US" sz="2800" dirty="0" err="1">
                <a:solidFill>
                  <a:srgbClr val="000000"/>
                </a:solidFill>
                <a:latin typeface="Candara"/>
                <a:cs typeface="Candara"/>
              </a:rPr>
              <a:t>melalukan</a:t>
            </a:r>
            <a:r>
              <a:rPr lang="en-US" sz="2800" dirty="0">
                <a:solidFill>
                  <a:srgbClr val="000000"/>
                </a:solidFill>
                <a:latin typeface="Candara"/>
                <a:cs typeface="Candara"/>
              </a:rPr>
              <a:t> </a:t>
            </a:r>
            <a:r>
              <a:rPr lang="en-US" sz="2800" dirty="0" err="1">
                <a:solidFill>
                  <a:srgbClr val="000000"/>
                </a:solidFill>
                <a:latin typeface="Candara"/>
                <a:cs typeface="Candara"/>
              </a:rPr>
              <a:t>supervisi</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memantau</a:t>
            </a:r>
            <a:r>
              <a:rPr lang="en-US" sz="2800" dirty="0">
                <a:solidFill>
                  <a:srgbClr val="000000"/>
                </a:solidFill>
                <a:latin typeface="Candara"/>
                <a:cs typeface="Candara"/>
              </a:rPr>
              <a:t> </a:t>
            </a:r>
            <a:r>
              <a:rPr lang="en-US" sz="2800" dirty="0" err="1">
                <a:solidFill>
                  <a:srgbClr val="000000"/>
                </a:solidFill>
                <a:latin typeface="Candara"/>
                <a:cs typeface="Candara"/>
              </a:rPr>
              <a:t>berbagai</a:t>
            </a:r>
            <a:r>
              <a:rPr lang="en-US" sz="2800" dirty="0">
                <a:solidFill>
                  <a:srgbClr val="000000"/>
                </a:solidFill>
                <a:latin typeface="Candara"/>
                <a:cs typeface="Candara"/>
              </a:rPr>
              <a:t> </a:t>
            </a:r>
            <a:r>
              <a:rPr lang="en-US" sz="2800" dirty="0" err="1">
                <a:solidFill>
                  <a:srgbClr val="000000"/>
                </a:solidFill>
                <a:latin typeface="Candara"/>
                <a:cs typeface="Candara"/>
              </a:rPr>
              <a:t>giat</a:t>
            </a:r>
            <a:r>
              <a:rPr lang="en-US" sz="2800" dirty="0">
                <a:solidFill>
                  <a:srgbClr val="000000"/>
                </a:solidFill>
                <a:latin typeface="Candara"/>
                <a:cs typeface="Candara"/>
              </a:rPr>
              <a:t> </a:t>
            </a:r>
            <a:r>
              <a:rPr lang="en-US" sz="2800" dirty="0" err="1">
                <a:solidFill>
                  <a:srgbClr val="000000"/>
                </a:solidFill>
                <a:latin typeface="Candara"/>
                <a:cs typeface="Candara"/>
              </a:rPr>
              <a:t>anggota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a:t>
            </a:r>
          </a:p>
          <a:p>
            <a:r>
              <a:rPr lang="en-US" sz="2800" dirty="0">
                <a:solidFill>
                  <a:srgbClr val="000000"/>
                </a:solidFill>
                <a:latin typeface="Candara"/>
                <a:cs typeface="Candara"/>
              </a:rPr>
              <a:t>Agar orang </a:t>
            </a:r>
            <a:r>
              <a:rPr lang="en-US" sz="2800" dirty="0" err="1">
                <a:solidFill>
                  <a:srgbClr val="000000"/>
                </a:solidFill>
                <a:latin typeface="Candara"/>
                <a:cs typeface="Candara"/>
              </a:rPr>
              <a:t>tua</a:t>
            </a:r>
            <a:r>
              <a:rPr lang="en-US" sz="2800" dirty="0">
                <a:solidFill>
                  <a:srgbClr val="000000"/>
                </a:solidFill>
                <a:latin typeface="Candara"/>
                <a:cs typeface="Candara"/>
              </a:rPr>
              <a:t> </a:t>
            </a:r>
            <a:r>
              <a:rPr lang="en-US" sz="2800" dirty="0" err="1">
                <a:solidFill>
                  <a:srgbClr val="000000"/>
                </a:solidFill>
                <a:latin typeface="Candara"/>
                <a:cs typeface="Candara"/>
              </a:rPr>
              <a:t>mampu</a:t>
            </a:r>
            <a:r>
              <a:rPr lang="en-US" sz="2800" dirty="0">
                <a:solidFill>
                  <a:srgbClr val="000000"/>
                </a:solidFill>
                <a:latin typeface="Candara"/>
                <a:cs typeface="Candara"/>
              </a:rPr>
              <a:t> </a:t>
            </a:r>
            <a:r>
              <a:rPr lang="en-US" sz="2800" dirty="0" err="1">
                <a:solidFill>
                  <a:srgbClr val="000000"/>
                </a:solidFill>
                <a:latin typeface="Candara"/>
                <a:cs typeface="Candara"/>
              </a:rPr>
              <a:t>mengkomunikasikan</a:t>
            </a:r>
            <a:r>
              <a:rPr lang="en-US" sz="2800" dirty="0">
                <a:solidFill>
                  <a:srgbClr val="000000"/>
                </a:solidFill>
                <a:latin typeface="Candara"/>
                <a:cs typeface="Candara"/>
              </a:rPr>
              <a:t> </a:t>
            </a:r>
            <a:r>
              <a:rPr lang="en-US" sz="2800" dirty="0" err="1">
                <a:solidFill>
                  <a:srgbClr val="000000"/>
                </a:solidFill>
                <a:latin typeface="Candara"/>
                <a:cs typeface="Candara"/>
              </a:rPr>
              <a:t>nilai-nilai</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kepada</a:t>
            </a:r>
            <a:r>
              <a:rPr lang="en-US" sz="2800" dirty="0">
                <a:solidFill>
                  <a:srgbClr val="000000"/>
                </a:solidFill>
                <a:latin typeface="Candara"/>
                <a:cs typeface="Candara"/>
              </a:rPr>
              <a:t> </a:t>
            </a:r>
            <a:r>
              <a:rPr lang="en-US" sz="2800" dirty="0" err="1">
                <a:solidFill>
                  <a:srgbClr val="000000"/>
                </a:solidFill>
                <a:latin typeface="Candara"/>
                <a:cs typeface="Candara"/>
              </a:rPr>
              <a:t>anggota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mampu</a:t>
            </a:r>
            <a:r>
              <a:rPr lang="en-US" sz="2800" dirty="0">
                <a:solidFill>
                  <a:srgbClr val="000000"/>
                </a:solidFill>
                <a:latin typeface="Candara"/>
                <a:cs typeface="Candara"/>
              </a:rPr>
              <a:t> </a:t>
            </a:r>
            <a:r>
              <a:rPr lang="en-US" sz="2800" dirty="0" err="1">
                <a:solidFill>
                  <a:srgbClr val="000000"/>
                </a:solidFill>
                <a:latin typeface="Candara"/>
                <a:cs typeface="Candara"/>
              </a:rPr>
              <a:t>mendorong</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meraih</a:t>
            </a:r>
            <a:r>
              <a:rPr lang="en-US" sz="2800" dirty="0">
                <a:solidFill>
                  <a:srgbClr val="000000"/>
                </a:solidFill>
                <a:latin typeface="Candara"/>
                <a:cs typeface="Candara"/>
              </a:rPr>
              <a:t> </a:t>
            </a:r>
            <a:r>
              <a:rPr lang="en-US" sz="2800" dirty="0" err="1">
                <a:solidFill>
                  <a:srgbClr val="000000"/>
                </a:solidFill>
                <a:latin typeface="Candara"/>
                <a:cs typeface="Candara"/>
              </a:rPr>
              <a:t>impian</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cita-cita</a:t>
            </a:r>
            <a:r>
              <a:rPr lang="en-US" sz="2800" dirty="0">
                <a:solidFill>
                  <a:srgbClr val="000000"/>
                </a:solidFill>
                <a:latin typeface="Candara"/>
                <a:cs typeface="Candara"/>
              </a:rPr>
              <a:t>, </a:t>
            </a:r>
            <a:r>
              <a:rPr lang="en-US" sz="2800" dirty="0" err="1">
                <a:solidFill>
                  <a:srgbClr val="000000"/>
                </a:solidFill>
                <a:latin typeface="Candara"/>
                <a:cs typeface="Candara"/>
              </a:rPr>
              <a:t>serta</a:t>
            </a:r>
            <a:r>
              <a:rPr lang="en-US" sz="2800" dirty="0">
                <a:solidFill>
                  <a:srgbClr val="000000"/>
                </a:solidFill>
                <a:latin typeface="Candara"/>
                <a:cs typeface="Candara"/>
              </a:rPr>
              <a:t> </a:t>
            </a:r>
            <a:r>
              <a:rPr lang="en-US" sz="2800" dirty="0" err="1">
                <a:solidFill>
                  <a:srgbClr val="000000"/>
                </a:solidFill>
                <a:latin typeface="Candara"/>
                <a:cs typeface="Candara"/>
              </a:rPr>
              <a:t>tujuan</a:t>
            </a:r>
            <a:r>
              <a:rPr lang="en-US" sz="2800" dirty="0">
                <a:solidFill>
                  <a:srgbClr val="000000"/>
                </a:solidFill>
                <a:latin typeface="Candara"/>
                <a:cs typeface="Candara"/>
              </a:rPr>
              <a:t> </a:t>
            </a:r>
            <a:r>
              <a:rPr lang="en-US" sz="2800" dirty="0" err="1">
                <a:solidFill>
                  <a:srgbClr val="000000"/>
                </a:solidFill>
                <a:latin typeface="Candara"/>
                <a:cs typeface="Candara"/>
              </a:rPr>
              <a:t>hidup</a:t>
            </a:r>
            <a:r>
              <a:rPr lang="en-US" sz="2800" dirty="0">
                <a:solidFill>
                  <a:srgbClr val="000000"/>
                </a:solidFill>
                <a:latin typeface="Candara"/>
                <a:cs typeface="Candara"/>
              </a:rPr>
              <a:t> </a:t>
            </a:r>
            <a:r>
              <a:rPr lang="en-US" sz="2800" dirty="0" err="1">
                <a:solidFill>
                  <a:srgbClr val="000000"/>
                </a:solidFill>
                <a:latin typeface="Candara"/>
                <a:cs typeface="Candara"/>
              </a:rPr>
              <a:t>mereka</a:t>
            </a:r>
            <a:r>
              <a:rPr lang="en-US" sz="2800" dirty="0">
                <a:solidFill>
                  <a:srgbClr val="000000"/>
                </a:solidFill>
                <a:latin typeface="Candara"/>
                <a:cs typeface="Candara"/>
              </a:rPr>
              <a:t>.</a:t>
            </a:r>
          </a:p>
          <a:p>
            <a:endParaRPr lang="en-US" sz="2800" dirty="0"/>
          </a:p>
        </p:txBody>
      </p:sp>
    </p:spTree>
    <p:extLst>
      <p:ext uri="{BB962C8B-B14F-4D97-AF65-F5344CB8AC3E}">
        <p14:creationId xmlns:p14="http://schemas.microsoft.com/office/powerpoint/2010/main" val="3232206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treating01.jpg"/>
          <p:cNvPicPr>
            <a:picLocks noGrp="1" noChangeAspect="1"/>
          </p:cNvPicPr>
          <p:nvPr>
            <p:ph idx="1"/>
          </p:nvPr>
        </p:nvPicPr>
        <p:blipFill>
          <a:blip r:embed="rId2">
            <a:extLst>
              <a:ext uri="{28A0092B-C50C-407E-A947-70E740481C1C}">
                <a14:useLocalDpi xmlns:a14="http://schemas.microsoft.com/office/drawing/2010/main" val="0"/>
              </a:ext>
            </a:extLst>
          </a:blip>
          <a:srcRect t="8379" b="8379"/>
          <a:stretch>
            <a:fillRect/>
          </a:stretch>
        </p:blipFill>
        <p:spPr>
          <a:xfrm>
            <a:off x="287869" y="2259881"/>
            <a:ext cx="4033626" cy="4073185"/>
          </a:xfrm>
        </p:spPr>
      </p:pic>
      <p:sp>
        <p:nvSpPr>
          <p:cNvPr id="8" name="Title 7"/>
          <p:cNvSpPr>
            <a:spLocks noGrp="1"/>
          </p:cNvSpPr>
          <p:nvPr>
            <p:ph type="title"/>
          </p:nvPr>
        </p:nvSpPr>
        <p:spPr>
          <a:xfrm>
            <a:off x="287869" y="502704"/>
            <a:ext cx="8668156" cy="1241566"/>
          </a:xfrm>
        </p:spPr>
        <p:txBody>
          <a:bodyPr>
            <a:normAutofit/>
          </a:bodyPr>
          <a:lstStyle/>
          <a:p>
            <a:pPr algn="ctr"/>
            <a:r>
              <a:rPr lang="en-US" sz="2400" b="1" dirty="0"/>
              <a:t>PROGRAM PELATIHAN KETERAMPILAN KEPADA KELUARGA UNTUK MENCEGAH DAN MENJAUHKAN ANGGOTA KELUARGA DARI PENYALAH-GUNAAN NARKOBA</a:t>
            </a:r>
          </a:p>
        </p:txBody>
      </p:sp>
      <p:pic>
        <p:nvPicPr>
          <p:cNvPr id="2" name="Picture 1" descr="substance_abus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3850" y="2259881"/>
            <a:ext cx="4222174" cy="4073187"/>
          </a:xfrm>
          <a:prstGeom prst="rect">
            <a:avLst/>
          </a:prstGeom>
        </p:spPr>
      </p:pic>
    </p:spTree>
    <p:extLst>
      <p:ext uri="{BB962C8B-B14F-4D97-AF65-F5344CB8AC3E}">
        <p14:creationId xmlns:p14="http://schemas.microsoft.com/office/powerpoint/2010/main" val="8554700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559" y="465665"/>
            <a:ext cx="8110537" cy="1044388"/>
          </a:xfrm>
        </p:spPr>
        <p:txBody>
          <a:bodyPr>
            <a:noAutofit/>
          </a:bodyPr>
          <a:lstStyle/>
          <a:p>
            <a:pPr algn="ctr">
              <a:lnSpc>
                <a:spcPct val="100000"/>
              </a:lnSpc>
            </a:pPr>
            <a:r>
              <a:rPr lang="en-US" sz="3600" b="1" dirty="0">
                <a:latin typeface="Candara"/>
                <a:cs typeface="Candara"/>
              </a:rPr>
              <a:t>MATERI PELATIHAN UNTUK KELUARGA</a:t>
            </a:r>
          </a:p>
        </p:txBody>
      </p:sp>
      <p:sp>
        <p:nvSpPr>
          <p:cNvPr id="3" name="Content Placeholder 2"/>
          <p:cNvSpPr>
            <a:spLocks noGrp="1"/>
          </p:cNvSpPr>
          <p:nvPr>
            <p:ph idx="1"/>
          </p:nvPr>
        </p:nvSpPr>
        <p:spPr>
          <a:xfrm>
            <a:off x="779463" y="2008845"/>
            <a:ext cx="7907337" cy="4827673"/>
          </a:xfrm>
        </p:spPr>
        <p:txBody>
          <a:bodyPr>
            <a:normAutofit/>
          </a:bodyPr>
          <a:lstStyle/>
          <a:p>
            <a:pPr marL="0" indent="0">
              <a:buNone/>
            </a:pPr>
            <a:r>
              <a:rPr lang="en-US" sz="2800" dirty="0">
                <a:solidFill>
                  <a:srgbClr val="000000"/>
                </a:solidFill>
                <a:latin typeface="Candara"/>
                <a:cs typeface="Candara"/>
              </a:rPr>
              <a:t>Agar </a:t>
            </a:r>
            <a:r>
              <a:rPr lang="en-US" sz="2800" dirty="0" err="1">
                <a:solidFill>
                  <a:srgbClr val="000000"/>
                </a:solidFill>
                <a:latin typeface="Candara"/>
                <a:cs typeface="Candara"/>
              </a:rPr>
              <a:t>memiliki</a:t>
            </a:r>
            <a:r>
              <a:rPr lang="en-US" sz="2800" dirty="0">
                <a:solidFill>
                  <a:srgbClr val="000000"/>
                </a:solidFill>
                <a:latin typeface="Candara"/>
                <a:cs typeface="Candara"/>
              </a:rPr>
              <a:t> </a:t>
            </a:r>
            <a:r>
              <a:rPr lang="en-US" sz="2800" dirty="0" err="1">
                <a:solidFill>
                  <a:srgbClr val="000000"/>
                </a:solidFill>
                <a:latin typeface="Candara"/>
                <a:cs typeface="Candara"/>
              </a:rPr>
              <a:t>keterampilan</a:t>
            </a:r>
            <a:r>
              <a:rPr lang="en-US" sz="2800" dirty="0">
                <a:solidFill>
                  <a:srgbClr val="000000"/>
                </a:solidFill>
                <a:latin typeface="Candara"/>
                <a:cs typeface="Candara"/>
              </a:rPr>
              <a:t> </a:t>
            </a:r>
            <a:r>
              <a:rPr lang="en-US" sz="2800" dirty="0" err="1">
                <a:solidFill>
                  <a:srgbClr val="000000"/>
                </a:solidFill>
                <a:latin typeface="Candara"/>
                <a:cs typeface="Candara"/>
              </a:rPr>
              <a:t>berkomunikasi</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harus</a:t>
            </a:r>
            <a:r>
              <a:rPr lang="en-US" sz="2800" dirty="0">
                <a:solidFill>
                  <a:srgbClr val="000000"/>
                </a:solidFill>
                <a:latin typeface="Candara"/>
                <a:cs typeface="Candara"/>
              </a:rPr>
              <a:t> </a:t>
            </a:r>
            <a:r>
              <a:rPr lang="en-US" sz="2800" dirty="0" err="1">
                <a:solidFill>
                  <a:srgbClr val="000000"/>
                </a:solidFill>
                <a:latin typeface="Candara"/>
                <a:cs typeface="Candara"/>
              </a:rPr>
              <a:t>belajar</a:t>
            </a:r>
            <a:r>
              <a:rPr lang="en-US" sz="2800" dirty="0">
                <a:solidFill>
                  <a:srgbClr val="000000"/>
                </a:solidFill>
                <a:latin typeface="Candara"/>
                <a:cs typeface="Candara"/>
              </a:rPr>
              <a:t> </a:t>
            </a:r>
            <a:r>
              <a:rPr lang="en-US" sz="2800" dirty="0" err="1">
                <a:solidFill>
                  <a:srgbClr val="000000"/>
                </a:solidFill>
                <a:latin typeface="Candara"/>
                <a:cs typeface="Candara"/>
              </a:rPr>
              <a:t>bagaimana</a:t>
            </a:r>
            <a:r>
              <a:rPr lang="en-US" sz="2800" dirty="0">
                <a:solidFill>
                  <a:srgbClr val="000000"/>
                </a:solidFill>
                <a:latin typeface="Candara"/>
                <a:cs typeface="Candara"/>
              </a:rPr>
              <a:t> </a:t>
            </a:r>
            <a:r>
              <a:rPr lang="en-US" sz="2800" dirty="0" err="1">
                <a:solidFill>
                  <a:srgbClr val="000000"/>
                </a:solidFill>
                <a:latin typeface="Candara"/>
                <a:cs typeface="Candara"/>
              </a:rPr>
              <a:t>caranya</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a:t>
            </a:r>
          </a:p>
          <a:p>
            <a:r>
              <a:rPr lang="en-US" sz="2800" dirty="0" err="1">
                <a:solidFill>
                  <a:srgbClr val="000000"/>
                </a:solidFill>
                <a:latin typeface="Candara"/>
                <a:cs typeface="Candara"/>
              </a:rPr>
              <a:t>Saling</a:t>
            </a:r>
            <a:r>
              <a:rPr lang="en-US" sz="2800" dirty="0">
                <a:solidFill>
                  <a:srgbClr val="000000"/>
                </a:solidFill>
                <a:latin typeface="Candara"/>
                <a:cs typeface="Candara"/>
              </a:rPr>
              <a:t> </a:t>
            </a:r>
            <a:r>
              <a:rPr lang="en-US" sz="2800" dirty="0" err="1">
                <a:solidFill>
                  <a:srgbClr val="000000"/>
                </a:solidFill>
                <a:latin typeface="Candara"/>
                <a:cs typeface="Candara"/>
              </a:rPr>
              <a:t>mendengar</a:t>
            </a:r>
            <a:r>
              <a:rPr lang="en-US" sz="2800" dirty="0">
                <a:solidFill>
                  <a:srgbClr val="000000"/>
                </a:solidFill>
                <a:latin typeface="Candara"/>
                <a:cs typeface="Candara"/>
              </a:rPr>
              <a:t> </a:t>
            </a:r>
            <a:r>
              <a:rPr lang="en-US" sz="2800" dirty="0" err="1">
                <a:solidFill>
                  <a:srgbClr val="000000"/>
                </a:solidFill>
                <a:latin typeface="Candara"/>
                <a:cs typeface="Candara"/>
              </a:rPr>
              <a:t>antara</a:t>
            </a:r>
            <a:r>
              <a:rPr lang="en-US" sz="2800" dirty="0">
                <a:solidFill>
                  <a:srgbClr val="000000"/>
                </a:solidFill>
                <a:latin typeface="Candara"/>
                <a:cs typeface="Candara"/>
              </a:rPr>
              <a:t> </a:t>
            </a:r>
            <a:r>
              <a:rPr lang="en-US" sz="2800" dirty="0" err="1">
                <a:solidFill>
                  <a:srgbClr val="000000"/>
                </a:solidFill>
                <a:latin typeface="Candara"/>
                <a:cs typeface="Candara"/>
              </a:rPr>
              <a:t>anggota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yang </a:t>
            </a:r>
            <a:r>
              <a:rPr lang="en-US" sz="2800" dirty="0" err="1">
                <a:solidFill>
                  <a:srgbClr val="000000"/>
                </a:solidFill>
                <a:latin typeface="Candara"/>
                <a:cs typeface="Candara"/>
              </a:rPr>
              <a:t>satu</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yang lain.</a:t>
            </a:r>
          </a:p>
          <a:p>
            <a:r>
              <a:rPr lang="en-US" sz="2800" dirty="0" err="1">
                <a:solidFill>
                  <a:srgbClr val="000000"/>
                </a:solidFill>
                <a:latin typeface="Candara"/>
                <a:cs typeface="Candara"/>
              </a:rPr>
              <a:t>Mengorganisasikan</a:t>
            </a:r>
            <a:r>
              <a:rPr lang="en-US" sz="2800" dirty="0">
                <a:solidFill>
                  <a:srgbClr val="000000"/>
                </a:solidFill>
                <a:latin typeface="Candara"/>
                <a:cs typeface="Candara"/>
              </a:rPr>
              <a:t> </a:t>
            </a:r>
            <a:r>
              <a:rPr lang="en-US" sz="2800" dirty="0" err="1">
                <a:solidFill>
                  <a:srgbClr val="000000"/>
                </a:solidFill>
                <a:latin typeface="Candara"/>
                <a:cs typeface="Candara"/>
              </a:rPr>
              <a:t>pertemuan</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mendiskusikan</a:t>
            </a:r>
            <a:r>
              <a:rPr lang="en-US" sz="2800" dirty="0">
                <a:solidFill>
                  <a:srgbClr val="000000"/>
                </a:solidFill>
                <a:latin typeface="Candara"/>
                <a:cs typeface="Candara"/>
              </a:rPr>
              <a:t> </a:t>
            </a:r>
            <a:r>
              <a:rPr lang="en-US" sz="2800" dirty="0" err="1">
                <a:solidFill>
                  <a:srgbClr val="000000"/>
                </a:solidFill>
                <a:latin typeface="Candara"/>
                <a:cs typeface="Candara"/>
              </a:rPr>
              <a:t>masalah-masalah</a:t>
            </a:r>
            <a:r>
              <a:rPr lang="en-US" sz="2800" dirty="0">
                <a:solidFill>
                  <a:srgbClr val="000000"/>
                </a:solidFill>
                <a:latin typeface="Candara"/>
                <a:cs typeface="Candara"/>
              </a:rPr>
              <a:t> yang </a:t>
            </a:r>
            <a:r>
              <a:rPr lang="en-US" sz="2800" dirty="0" err="1">
                <a:solidFill>
                  <a:srgbClr val="000000"/>
                </a:solidFill>
                <a:latin typeface="Candara"/>
                <a:cs typeface="Candara"/>
              </a:rPr>
              <a:t>penting</a:t>
            </a:r>
            <a:r>
              <a:rPr lang="en-US" sz="2800" dirty="0">
                <a:solidFill>
                  <a:srgbClr val="000000"/>
                </a:solidFill>
                <a:latin typeface="Candara"/>
                <a:cs typeface="Candara"/>
              </a:rPr>
              <a:t>.</a:t>
            </a:r>
          </a:p>
          <a:p>
            <a:r>
              <a:rPr lang="en-US" sz="2800" dirty="0">
                <a:solidFill>
                  <a:srgbClr val="000000"/>
                </a:solidFill>
                <a:latin typeface="Candara"/>
                <a:cs typeface="Candara"/>
              </a:rPr>
              <a:t>Mendiskusikan </a:t>
            </a:r>
            <a:r>
              <a:rPr lang="en-US" sz="2800" dirty="0" err="1">
                <a:solidFill>
                  <a:srgbClr val="000000"/>
                </a:solidFill>
                <a:latin typeface="Candara"/>
                <a:cs typeface="Candara"/>
              </a:rPr>
              <a:t>bagaimana</a:t>
            </a:r>
            <a:r>
              <a:rPr lang="en-US" sz="2800" dirty="0">
                <a:solidFill>
                  <a:srgbClr val="000000"/>
                </a:solidFill>
                <a:latin typeface="Candara"/>
                <a:cs typeface="Candara"/>
              </a:rPr>
              <a:t> </a:t>
            </a:r>
            <a:r>
              <a:rPr lang="en-US" sz="2800" dirty="0" err="1">
                <a:solidFill>
                  <a:srgbClr val="000000"/>
                </a:solidFill>
                <a:latin typeface="Candara"/>
                <a:cs typeface="Candara"/>
              </a:rPr>
              <a:t>membagi</a:t>
            </a:r>
            <a:r>
              <a:rPr lang="en-US" sz="2800" dirty="0">
                <a:solidFill>
                  <a:srgbClr val="000000"/>
                </a:solidFill>
                <a:latin typeface="Candara"/>
                <a:cs typeface="Candara"/>
              </a:rPr>
              <a:t> </a:t>
            </a:r>
            <a:r>
              <a:rPr lang="en-US" sz="2800" dirty="0" err="1">
                <a:solidFill>
                  <a:srgbClr val="000000"/>
                </a:solidFill>
                <a:latin typeface="Candara"/>
                <a:cs typeface="Candara"/>
              </a:rPr>
              <a:t>tanggung-jawab</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tugas-tugas</a:t>
            </a:r>
            <a:r>
              <a:rPr lang="en-US" sz="2800" dirty="0">
                <a:solidFill>
                  <a:srgbClr val="000000"/>
                </a:solidFill>
                <a:latin typeface="Candara"/>
                <a:cs typeface="Candara"/>
              </a:rPr>
              <a:t> di </a:t>
            </a:r>
            <a:r>
              <a:rPr lang="en-US" sz="2800" dirty="0" err="1">
                <a:solidFill>
                  <a:srgbClr val="000000"/>
                </a:solidFill>
                <a:latin typeface="Candara"/>
                <a:cs typeface="Candara"/>
              </a:rPr>
              <a:t>antara</a:t>
            </a:r>
            <a:r>
              <a:rPr lang="en-US" sz="2800" dirty="0">
                <a:solidFill>
                  <a:srgbClr val="000000"/>
                </a:solidFill>
                <a:latin typeface="Candara"/>
                <a:cs typeface="Candara"/>
              </a:rPr>
              <a:t> </a:t>
            </a:r>
            <a:r>
              <a:rPr lang="en-US" sz="2800" dirty="0" err="1">
                <a:solidFill>
                  <a:srgbClr val="000000"/>
                </a:solidFill>
                <a:latin typeface="Candara"/>
                <a:cs typeface="Candara"/>
              </a:rPr>
              <a:t>anggota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melalui</a:t>
            </a:r>
            <a:r>
              <a:rPr lang="en-US" sz="2800" dirty="0">
                <a:solidFill>
                  <a:srgbClr val="000000"/>
                </a:solidFill>
                <a:latin typeface="Candara"/>
                <a:cs typeface="Candara"/>
              </a:rPr>
              <a:t> </a:t>
            </a:r>
            <a:r>
              <a:rPr lang="en-US" sz="2800" dirty="0" err="1">
                <a:solidFill>
                  <a:srgbClr val="000000"/>
                </a:solidFill>
                <a:latin typeface="Candara"/>
                <a:cs typeface="Candara"/>
              </a:rPr>
              <a:t>masukan</a:t>
            </a:r>
            <a:r>
              <a:rPr lang="en-US" sz="2800" dirty="0">
                <a:solidFill>
                  <a:srgbClr val="000000"/>
                </a:solidFill>
                <a:latin typeface="Candara"/>
                <a:cs typeface="Candara"/>
              </a:rPr>
              <a:t> </a:t>
            </a:r>
            <a:r>
              <a:rPr lang="en-US" sz="2800" dirty="0" err="1">
                <a:solidFill>
                  <a:srgbClr val="000000"/>
                </a:solidFill>
                <a:latin typeface="Candara"/>
                <a:cs typeface="Candara"/>
              </a:rPr>
              <a:t>dari</a:t>
            </a:r>
            <a:r>
              <a:rPr lang="en-US" sz="2800" dirty="0">
                <a:solidFill>
                  <a:srgbClr val="000000"/>
                </a:solidFill>
                <a:latin typeface="Candara"/>
                <a:cs typeface="Candara"/>
              </a:rPr>
              <a:t> </a:t>
            </a:r>
            <a:r>
              <a:rPr lang="en-US" sz="2800" dirty="0" err="1">
                <a:solidFill>
                  <a:srgbClr val="000000"/>
                </a:solidFill>
                <a:latin typeface="Candara"/>
                <a:cs typeface="Candara"/>
              </a:rPr>
              <a:t>anggota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a:t>
            </a:r>
          </a:p>
        </p:txBody>
      </p:sp>
    </p:spTree>
    <p:extLst>
      <p:ext uri="{BB962C8B-B14F-4D97-AF65-F5344CB8AC3E}">
        <p14:creationId xmlns:p14="http://schemas.microsoft.com/office/powerpoint/2010/main" val="22598811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5162" y="1533562"/>
            <a:ext cx="7567430" cy="3674533"/>
          </a:xfrm>
        </p:spPr>
        <p:txBody>
          <a:bodyPr>
            <a:noAutofit/>
          </a:bodyPr>
          <a:lstStyle/>
          <a:p>
            <a:r>
              <a:rPr lang="en-US" sz="2800" dirty="0">
                <a:solidFill>
                  <a:srgbClr val="000000"/>
                </a:solidFill>
                <a:cs typeface="Candara"/>
              </a:rPr>
              <a:t>Mendiskusikan </a:t>
            </a:r>
            <a:r>
              <a:rPr lang="en-US" sz="2800" dirty="0" err="1">
                <a:solidFill>
                  <a:srgbClr val="000000"/>
                </a:solidFill>
                <a:cs typeface="Candara"/>
              </a:rPr>
              <a:t>dengan</a:t>
            </a:r>
            <a:r>
              <a:rPr lang="en-US" sz="2800" dirty="0">
                <a:solidFill>
                  <a:srgbClr val="000000"/>
                </a:solidFill>
                <a:cs typeface="Candara"/>
              </a:rPr>
              <a:t> </a:t>
            </a:r>
            <a:r>
              <a:rPr lang="en-US" sz="2800" dirty="0" err="1">
                <a:solidFill>
                  <a:srgbClr val="000000"/>
                </a:solidFill>
                <a:cs typeface="Candara"/>
              </a:rPr>
              <a:t>tenang</a:t>
            </a:r>
            <a:r>
              <a:rPr lang="en-US" sz="2800" dirty="0">
                <a:solidFill>
                  <a:srgbClr val="000000"/>
                </a:solidFill>
                <a:cs typeface="Candara"/>
              </a:rPr>
              <a:t> </a:t>
            </a:r>
            <a:r>
              <a:rPr lang="en-US" sz="2800" dirty="0" err="1">
                <a:solidFill>
                  <a:srgbClr val="000000"/>
                </a:solidFill>
                <a:cs typeface="Candara"/>
              </a:rPr>
              <a:t>terhadap</a:t>
            </a:r>
            <a:r>
              <a:rPr lang="en-US" sz="2800" dirty="0">
                <a:solidFill>
                  <a:srgbClr val="000000"/>
                </a:solidFill>
                <a:cs typeface="Candara"/>
              </a:rPr>
              <a:t> </a:t>
            </a:r>
            <a:r>
              <a:rPr lang="en-US" sz="2800" dirty="0" err="1">
                <a:solidFill>
                  <a:srgbClr val="000000"/>
                </a:solidFill>
                <a:cs typeface="Candara"/>
              </a:rPr>
              <a:t>masalah-masalah</a:t>
            </a:r>
            <a:r>
              <a:rPr lang="en-US" sz="2800" dirty="0">
                <a:solidFill>
                  <a:srgbClr val="000000"/>
                </a:solidFill>
                <a:cs typeface="Candara"/>
              </a:rPr>
              <a:t> yang </a:t>
            </a:r>
            <a:r>
              <a:rPr lang="en-US" sz="2800" dirty="0" err="1">
                <a:solidFill>
                  <a:srgbClr val="000000"/>
                </a:solidFill>
                <a:cs typeface="Candara"/>
              </a:rPr>
              <a:t>sulit</a:t>
            </a:r>
            <a:r>
              <a:rPr lang="en-US" sz="2800" dirty="0">
                <a:solidFill>
                  <a:srgbClr val="000000"/>
                </a:solidFill>
                <a:cs typeface="Candara"/>
              </a:rPr>
              <a:t> </a:t>
            </a:r>
            <a:r>
              <a:rPr lang="en-US" sz="2800" dirty="0" err="1">
                <a:solidFill>
                  <a:srgbClr val="000000"/>
                </a:solidFill>
                <a:cs typeface="Candara"/>
              </a:rPr>
              <a:t>seperti</a:t>
            </a:r>
            <a:r>
              <a:rPr lang="en-US" sz="2800" dirty="0">
                <a:solidFill>
                  <a:srgbClr val="000000"/>
                </a:solidFill>
                <a:cs typeface="Candara"/>
              </a:rPr>
              <a:t> </a:t>
            </a:r>
            <a:r>
              <a:rPr lang="en-US" sz="2800" dirty="0" err="1">
                <a:solidFill>
                  <a:srgbClr val="000000"/>
                </a:solidFill>
                <a:cs typeface="Candara"/>
              </a:rPr>
              <a:t>alkohol</a:t>
            </a:r>
            <a:r>
              <a:rPr lang="en-US" sz="2800" dirty="0">
                <a:solidFill>
                  <a:srgbClr val="000000"/>
                </a:solidFill>
                <a:cs typeface="Candara"/>
              </a:rPr>
              <a:t>, </a:t>
            </a:r>
            <a:r>
              <a:rPr lang="en-US" sz="2800" dirty="0" err="1">
                <a:solidFill>
                  <a:srgbClr val="000000"/>
                </a:solidFill>
                <a:cs typeface="Candara"/>
              </a:rPr>
              <a:t>narkoba</a:t>
            </a:r>
            <a:r>
              <a:rPr lang="en-US" sz="2800" dirty="0">
                <a:solidFill>
                  <a:srgbClr val="000000"/>
                </a:solidFill>
                <a:cs typeface="Candara"/>
              </a:rPr>
              <a:t>, </a:t>
            </a:r>
            <a:r>
              <a:rPr lang="en-US" sz="2800" dirty="0" err="1">
                <a:solidFill>
                  <a:srgbClr val="000000"/>
                </a:solidFill>
                <a:cs typeface="Candara"/>
              </a:rPr>
              <a:t>hubungan</a:t>
            </a:r>
            <a:r>
              <a:rPr lang="en-US" sz="2800" dirty="0">
                <a:solidFill>
                  <a:srgbClr val="000000"/>
                </a:solidFill>
                <a:cs typeface="Candara"/>
              </a:rPr>
              <a:t> </a:t>
            </a:r>
            <a:r>
              <a:rPr lang="en-US" sz="2800" dirty="0" err="1">
                <a:solidFill>
                  <a:srgbClr val="000000"/>
                </a:solidFill>
                <a:cs typeface="Candara"/>
              </a:rPr>
              <a:t>anggota</a:t>
            </a:r>
            <a:r>
              <a:rPr lang="en-US" sz="2800" dirty="0">
                <a:solidFill>
                  <a:srgbClr val="000000"/>
                </a:solidFill>
                <a:cs typeface="Candara"/>
              </a:rPr>
              <a:t> </a:t>
            </a:r>
            <a:r>
              <a:rPr lang="en-US" sz="2800" dirty="0" err="1">
                <a:solidFill>
                  <a:srgbClr val="000000"/>
                </a:solidFill>
                <a:cs typeface="Candara"/>
              </a:rPr>
              <a:t>keluarga</a:t>
            </a:r>
            <a:r>
              <a:rPr lang="en-US" sz="2800" dirty="0">
                <a:solidFill>
                  <a:srgbClr val="000000"/>
                </a:solidFill>
                <a:cs typeface="Candara"/>
              </a:rPr>
              <a:t> </a:t>
            </a:r>
            <a:r>
              <a:rPr lang="en-US" sz="2800" dirty="0" err="1">
                <a:solidFill>
                  <a:srgbClr val="000000"/>
                </a:solidFill>
                <a:cs typeface="Candara"/>
              </a:rPr>
              <a:t>dengan</a:t>
            </a:r>
            <a:r>
              <a:rPr lang="en-US" sz="2800" dirty="0">
                <a:solidFill>
                  <a:srgbClr val="000000"/>
                </a:solidFill>
                <a:cs typeface="Candara"/>
              </a:rPr>
              <a:t> orang lain, </a:t>
            </a:r>
            <a:r>
              <a:rPr lang="en-US" sz="2800" dirty="0" err="1">
                <a:solidFill>
                  <a:srgbClr val="000000"/>
                </a:solidFill>
                <a:cs typeface="Candara"/>
              </a:rPr>
              <a:t>masalah</a:t>
            </a:r>
            <a:r>
              <a:rPr lang="en-US" sz="2800" dirty="0">
                <a:solidFill>
                  <a:srgbClr val="000000"/>
                </a:solidFill>
                <a:cs typeface="Candara"/>
              </a:rPr>
              <a:t> </a:t>
            </a:r>
            <a:r>
              <a:rPr lang="en-US" sz="2800" dirty="0" err="1">
                <a:solidFill>
                  <a:srgbClr val="000000"/>
                </a:solidFill>
                <a:cs typeface="Candara"/>
              </a:rPr>
              <a:t>seksualitas</a:t>
            </a:r>
            <a:r>
              <a:rPr lang="en-US" sz="2800" dirty="0">
                <a:solidFill>
                  <a:srgbClr val="000000"/>
                </a:solidFill>
                <a:cs typeface="Candara"/>
              </a:rPr>
              <a:t>.</a:t>
            </a:r>
            <a:endParaRPr lang="en-US" sz="2800" dirty="0">
              <a:solidFill>
                <a:srgbClr val="000000"/>
              </a:solidFill>
              <a:latin typeface="Candara"/>
              <a:cs typeface="Candara"/>
            </a:endParaRPr>
          </a:p>
          <a:p>
            <a:r>
              <a:rPr lang="en-US" sz="2800" dirty="0" err="1">
                <a:solidFill>
                  <a:srgbClr val="000000"/>
                </a:solidFill>
                <a:latin typeface="Candara"/>
                <a:cs typeface="Candara"/>
              </a:rPr>
              <a:t>Tingkatkan</a:t>
            </a:r>
            <a:r>
              <a:rPr lang="en-US" sz="2800" dirty="0">
                <a:solidFill>
                  <a:srgbClr val="000000"/>
                </a:solidFill>
                <a:latin typeface="Candara"/>
                <a:cs typeface="Candara"/>
              </a:rPr>
              <a:t> </a:t>
            </a:r>
            <a:r>
              <a:rPr lang="en-US" sz="2800" dirty="0" err="1">
                <a:solidFill>
                  <a:srgbClr val="000000"/>
                </a:solidFill>
                <a:latin typeface="Candara"/>
                <a:cs typeface="Candara"/>
              </a:rPr>
              <a:t>sosialisasi</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kurangi</a:t>
            </a:r>
            <a:r>
              <a:rPr lang="en-US" sz="2800" dirty="0">
                <a:solidFill>
                  <a:srgbClr val="000000"/>
                </a:solidFill>
                <a:latin typeface="Candara"/>
                <a:cs typeface="Candara"/>
              </a:rPr>
              <a:t> </a:t>
            </a:r>
            <a:r>
              <a:rPr lang="en-US" sz="2800" dirty="0" err="1">
                <a:solidFill>
                  <a:srgbClr val="000000"/>
                </a:solidFill>
                <a:latin typeface="Candara"/>
                <a:cs typeface="Candara"/>
              </a:rPr>
              <a:t>isolasi</a:t>
            </a:r>
            <a:r>
              <a:rPr lang="en-US" sz="2800" dirty="0">
                <a:solidFill>
                  <a:srgbClr val="000000"/>
                </a:solidFill>
                <a:latin typeface="Candara"/>
                <a:cs typeface="Candara"/>
              </a:rPr>
              <a:t>, </a:t>
            </a:r>
            <a:r>
              <a:rPr lang="en-US" sz="2800" dirty="0" err="1">
                <a:solidFill>
                  <a:srgbClr val="000000"/>
                </a:solidFill>
                <a:latin typeface="Candara"/>
                <a:cs typeface="Candara"/>
              </a:rPr>
              <a:t>melalui</a:t>
            </a:r>
            <a:r>
              <a:rPr lang="en-US" sz="2800" dirty="0">
                <a:solidFill>
                  <a:srgbClr val="000000"/>
                </a:solidFill>
                <a:latin typeface="Candara"/>
                <a:cs typeface="Candara"/>
              </a:rPr>
              <a:t> </a:t>
            </a:r>
            <a:r>
              <a:rPr lang="en-US" sz="2800" dirty="0" err="1">
                <a:solidFill>
                  <a:srgbClr val="000000"/>
                </a:solidFill>
                <a:latin typeface="Candara"/>
                <a:cs typeface="Candara"/>
              </a:rPr>
              <a:t>peningkatan</a:t>
            </a:r>
            <a:r>
              <a:rPr lang="en-US" sz="2800" dirty="0">
                <a:solidFill>
                  <a:srgbClr val="000000"/>
                </a:solidFill>
                <a:latin typeface="Candara"/>
                <a:cs typeface="Candara"/>
              </a:rPr>
              <a:t> </a:t>
            </a:r>
            <a:r>
              <a:rPr lang="en-US" sz="2800" dirty="0" err="1">
                <a:solidFill>
                  <a:srgbClr val="000000"/>
                </a:solidFill>
                <a:latin typeface="Candara"/>
                <a:cs typeface="Candara"/>
              </a:rPr>
              <a:t>hubungan</a:t>
            </a:r>
            <a:r>
              <a:rPr lang="en-US" sz="2800" dirty="0">
                <a:solidFill>
                  <a:srgbClr val="000000"/>
                </a:solidFill>
                <a:latin typeface="Candara"/>
                <a:cs typeface="Candara"/>
              </a:rPr>
              <a:t> </a:t>
            </a:r>
            <a:r>
              <a:rPr lang="en-US" sz="2800" dirty="0" err="1">
                <a:solidFill>
                  <a:srgbClr val="000000"/>
                </a:solidFill>
                <a:latin typeface="Candara"/>
                <a:cs typeface="Candara"/>
              </a:rPr>
              <a:t>sosial</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lain.</a:t>
            </a:r>
          </a:p>
          <a:p>
            <a:r>
              <a:rPr lang="en-US" sz="2800" dirty="0" err="1">
                <a:solidFill>
                  <a:srgbClr val="000000"/>
                </a:solidFill>
                <a:latin typeface="Candara"/>
                <a:cs typeface="Candara"/>
              </a:rPr>
              <a:t>Merencanakan</a:t>
            </a:r>
            <a:r>
              <a:rPr lang="en-US" sz="2800" dirty="0">
                <a:solidFill>
                  <a:srgbClr val="000000"/>
                </a:solidFill>
                <a:latin typeface="Candara"/>
                <a:cs typeface="Candara"/>
              </a:rPr>
              <a:t> </a:t>
            </a:r>
            <a:r>
              <a:rPr lang="en-US" sz="2800" dirty="0" err="1">
                <a:solidFill>
                  <a:srgbClr val="000000"/>
                </a:solidFill>
                <a:latin typeface="Candara"/>
                <a:cs typeface="Candara"/>
              </a:rPr>
              <a:t>masa</a:t>
            </a:r>
            <a:r>
              <a:rPr lang="en-US" sz="2800" dirty="0">
                <a:solidFill>
                  <a:srgbClr val="000000"/>
                </a:solidFill>
                <a:latin typeface="Candara"/>
                <a:cs typeface="Candara"/>
              </a:rPr>
              <a:t> </a:t>
            </a:r>
            <a:r>
              <a:rPr lang="en-US" sz="2800" dirty="0" err="1">
                <a:solidFill>
                  <a:srgbClr val="000000"/>
                </a:solidFill>
                <a:latin typeface="Candara"/>
                <a:cs typeface="Candara"/>
              </a:rPr>
              <a:t>depan</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a:t>
            </a:r>
          </a:p>
          <a:p>
            <a:r>
              <a:rPr lang="en-US" sz="2800" dirty="0" err="1">
                <a:solidFill>
                  <a:srgbClr val="000000"/>
                </a:solidFill>
                <a:latin typeface="Candara"/>
                <a:cs typeface="Candara"/>
              </a:rPr>
              <a:t>Menyediakan</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menghabiskan</a:t>
            </a:r>
            <a:r>
              <a:rPr lang="en-US" sz="2800" dirty="0">
                <a:solidFill>
                  <a:srgbClr val="000000"/>
                </a:solidFill>
                <a:latin typeface="Candara"/>
                <a:cs typeface="Candara"/>
              </a:rPr>
              <a:t> </a:t>
            </a:r>
            <a:r>
              <a:rPr lang="en-US" sz="2800" dirty="0" err="1">
                <a:solidFill>
                  <a:srgbClr val="000000"/>
                </a:solidFill>
                <a:latin typeface="Candara"/>
                <a:cs typeface="Candara"/>
              </a:rPr>
              <a:t>waktu</a:t>
            </a:r>
            <a:r>
              <a:rPr lang="en-US" sz="2800" dirty="0">
                <a:solidFill>
                  <a:srgbClr val="000000"/>
                </a:solidFill>
                <a:latin typeface="Candara"/>
                <a:cs typeface="Candara"/>
              </a:rPr>
              <a:t> </a:t>
            </a:r>
            <a:r>
              <a:rPr lang="en-US" sz="2800" dirty="0" err="1">
                <a:solidFill>
                  <a:srgbClr val="000000"/>
                </a:solidFill>
                <a:latin typeface="Candara"/>
                <a:cs typeface="Candara"/>
              </a:rPr>
              <a:t>bersama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serta</a:t>
            </a:r>
            <a:r>
              <a:rPr lang="en-US" sz="2800" dirty="0">
                <a:solidFill>
                  <a:srgbClr val="000000"/>
                </a:solidFill>
                <a:latin typeface="Candara"/>
                <a:cs typeface="Candara"/>
              </a:rPr>
              <a:t> </a:t>
            </a:r>
            <a:r>
              <a:rPr lang="en-US" sz="2800" dirty="0" err="1">
                <a:solidFill>
                  <a:srgbClr val="000000"/>
                </a:solidFill>
                <a:latin typeface="Candara"/>
                <a:cs typeface="Candara"/>
              </a:rPr>
              <a:t>merencanakan</a:t>
            </a:r>
            <a:r>
              <a:rPr lang="en-US" sz="2800" dirty="0">
                <a:solidFill>
                  <a:srgbClr val="000000"/>
                </a:solidFill>
                <a:latin typeface="Candara"/>
                <a:cs typeface="Candara"/>
              </a:rPr>
              <a:t> </a:t>
            </a:r>
            <a:r>
              <a:rPr lang="en-US" sz="2800" dirty="0" err="1">
                <a:solidFill>
                  <a:srgbClr val="000000"/>
                </a:solidFill>
                <a:latin typeface="Candara"/>
                <a:cs typeface="Candara"/>
              </a:rPr>
              <a:t>aktifitas</a:t>
            </a:r>
            <a:r>
              <a:rPr lang="en-US" sz="2800" dirty="0">
                <a:solidFill>
                  <a:srgbClr val="000000"/>
                </a:solidFill>
                <a:latin typeface="Candara"/>
                <a:cs typeface="Candara"/>
              </a:rPr>
              <a:t> </a:t>
            </a:r>
            <a:r>
              <a:rPr lang="en-US" sz="2800" dirty="0" err="1">
                <a:solidFill>
                  <a:srgbClr val="000000"/>
                </a:solidFill>
                <a:latin typeface="Candara"/>
                <a:cs typeface="Candara"/>
              </a:rPr>
              <a:t>bersama</a:t>
            </a:r>
            <a:r>
              <a:rPr lang="en-US" sz="2800" dirty="0">
                <a:solidFill>
                  <a:srgbClr val="000000"/>
                </a:solidFill>
                <a:latin typeface="Candara"/>
                <a:cs typeface="Candara"/>
              </a:rPr>
              <a:t> (</a:t>
            </a:r>
            <a:r>
              <a:rPr lang="en-US" sz="2800" dirty="0" err="1">
                <a:solidFill>
                  <a:srgbClr val="000000"/>
                </a:solidFill>
                <a:latin typeface="Candara"/>
                <a:cs typeface="Candara"/>
              </a:rPr>
              <a:t>sekeluarga</a:t>
            </a:r>
            <a:r>
              <a:rPr lang="en-US" sz="2800" dirty="0">
                <a:solidFill>
                  <a:srgbClr val="000000"/>
                </a:solidFill>
                <a:latin typeface="Candara"/>
                <a:cs typeface="Candara"/>
              </a:rPr>
              <a:t>). </a:t>
            </a:r>
          </a:p>
        </p:txBody>
      </p:sp>
    </p:spTree>
    <p:extLst>
      <p:ext uri="{BB962C8B-B14F-4D97-AF65-F5344CB8AC3E}">
        <p14:creationId xmlns:p14="http://schemas.microsoft.com/office/powerpoint/2010/main" val="21927091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5758" y="1830818"/>
            <a:ext cx="7528453" cy="4555066"/>
          </a:xfrm>
        </p:spPr>
        <p:txBody>
          <a:bodyPr>
            <a:noAutofit/>
          </a:bodyPr>
          <a:lstStyle/>
          <a:p>
            <a:r>
              <a:rPr lang="en-US" sz="2800" dirty="0" err="1">
                <a:solidFill>
                  <a:srgbClr val="000000"/>
                </a:solidFill>
                <a:latin typeface="Candara"/>
                <a:cs typeface="Candara"/>
              </a:rPr>
              <a:t>Mampu</a:t>
            </a:r>
            <a:r>
              <a:rPr lang="en-US" sz="2800" dirty="0">
                <a:solidFill>
                  <a:srgbClr val="000000"/>
                </a:solidFill>
                <a:latin typeface="Candara"/>
                <a:cs typeface="Candara"/>
              </a:rPr>
              <a:t> </a:t>
            </a:r>
            <a:r>
              <a:rPr lang="en-US" sz="2800" dirty="0" err="1">
                <a:solidFill>
                  <a:srgbClr val="000000"/>
                </a:solidFill>
                <a:latin typeface="Candara"/>
                <a:cs typeface="Candara"/>
              </a:rPr>
              <a:t>memecahkan</a:t>
            </a:r>
            <a:r>
              <a:rPr lang="en-US" sz="2800" dirty="0">
                <a:solidFill>
                  <a:srgbClr val="000000"/>
                </a:solidFill>
                <a:latin typeface="Candara"/>
                <a:cs typeface="Candara"/>
              </a:rPr>
              <a:t> </a:t>
            </a:r>
            <a:r>
              <a:rPr lang="en-US" sz="2800" dirty="0" err="1">
                <a:solidFill>
                  <a:srgbClr val="000000"/>
                </a:solidFill>
                <a:latin typeface="Candara"/>
                <a:cs typeface="Candara"/>
              </a:rPr>
              <a:t>masalah</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secara</a:t>
            </a:r>
            <a:r>
              <a:rPr lang="en-US" sz="2800" dirty="0">
                <a:solidFill>
                  <a:srgbClr val="000000"/>
                </a:solidFill>
                <a:latin typeface="Candara"/>
                <a:cs typeface="Candara"/>
              </a:rPr>
              <a:t> </a:t>
            </a:r>
            <a:r>
              <a:rPr lang="en-US" sz="2800" dirty="0" err="1">
                <a:solidFill>
                  <a:srgbClr val="000000"/>
                </a:solidFill>
                <a:latin typeface="Candara"/>
                <a:cs typeface="Candara"/>
              </a:rPr>
              <a:t>bersama-sama</a:t>
            </a:r>
            <a:r>
              <a:rPr lang="en-US" sz="2800" dirty="0">
                <a:solidFill>
                  <a:srgbClr val="000000"/>
                </a:solidFill>
                <a:latin typeface="Candara"/>
                <a:cs typeface="Candara"/>
              </a:rPr>
              <a:t>,  </a:t>
            </a:r>
            <a:r>
              <a:rPr lang="en-US" sz="2800" dirty="0" err="1">
                <a:solidFill>
                  <a:srgbClr val="000000"/>
                </a:solidFill>
                <a:latin typeface="Candara"/>
                <a:cs typeface="Candara"/>
              </a:rPr>
              <a:t>mempergunakan</a:t>
            </a:r>
            <a:r>
              <a:rPr lang="en-US" sz="2800" dirty="0">
                <a:solidFill>
                  <a:srgbClr val="000000"/>
                </a:solidFill>
                <a:latin typeface="Candara"/>
                <a:cs typeface="Candara"/>
              </a:rPr>
              <a:t> </a:t>
            </a:r>
            <a:r>
              <a:rPr lang="en-US" sz="2800" dirty="0" err="1">
                <a:solidFill>
                  <a:srgbClr val="000000"/>
                </a:solidFill>
                <a:latin typeface="Candara"/>
                <a:cs typeface="Candara"/>
              </a:rPr>
              <a:t>ketrampilan</a:t>
            </a:r>
            <a:r>
              <a:rPr lang="en-US" sz="2800" dirty="0">
                <a:solidFill>
                  <a:srgbClr val="000000"/>
                </a:solidFill>
                <a:latin typeface="Candara"/>
                <a:cs typeface="Candara"/>
              </a:rPr>
              <a:t> yang </a:t>
            </a:r>
            <a:r>
              <a:rPr lang="en-US" sz="2800" dirty="0" err="1">
                <a:solidFill>
                  <a:srgbClr val="000000"/>
                </a:solidFill>
                <a:latin typeface="Candara"/>
                <a:cs typeface="Candara"/>
              </a:rPr>
              <a:t>diperolah</a:t>
            </a:r>
            <a:r>
              <a:rPr lang="en-US" sz="2800" dirty="0">
                <a:solidFill>
                  <a:srgbClr val="000000"/>
                </a:solidFill>
                <a:latin typeface="Candara"/>
                <a:cs typeface="Candara"/>
              </a:rPr>
              <a:t> </a:t>
            </a:r>
            <a:r>
              <a:rPr lang="en-US" sz="2800" dirty="0" err="1">
                <a:solidFill>
                  <a:srgbClr val="000000"/>
                </a:solidFill>
                <a:latin typeface="Candara"/>
                <a:cs typeface="Candara"/>
              </a:rPr>
              <a:t>dari</a:t>
            </a:r>
            <a:r>
              <a:rPr lang="en-US" sz="2800" dirty="0">
                <a:solidFill>
                  <a:srgbClr val="000000"/>
                </a:solidFill>
                <a:latin typeface="Candara"/>
                <a:cs typeface="Candara"/>
              </a:rPr>
              <a:t> program </a:t>
            </a:r>
            <a:r>
              <a:rPr lang="en-US" sz="2800" dirty="0" err="1">
                <a:solidFill>
                  <a:srgbClr val="000000"/>
                </a:solidFill>
                <a:latin typeface="Candara"/>
                <a:cs typeface="Candara"/>
              </a:rPr>
              <a:t>pelatihan</a:t>
            </a:r>
            <a:r>
              <a:rPr lang="en-US" sz="2800" dirty="0">
                <a:solidFill>
                  <a:srgbClr val="000000"/>
                </a:solidFill>
                <a:latin typeface="Candara"/>
                <a:cs typeface="Candara"/>
              </a:rPr>
              <a:t>.</a:t>
            </a:r>
          </a:p>
          <a:p>
            <a:r>
              <a:rPr lang="en-US" sz="2800" dirty="0" err="1">
                <a:solidFill>
                  <a:srgbClr val="000000"/>
                </a:solidFill>
                <a:latin typeface="Candara"/>
                <a:cs typeface="Candara"/>
              </a:rPr>
              <a:t>Mengembangkan</a:t>
            </a:r>
            <a:r>
              <a:rPr lang="en-US" sz="2800" dirty="0">
                <a:solidFill>
                  <a:srgbClr val="000000"/>
                </a:solidFill>
                <a:latin typeface="Candara"/>
                <a:cs typeface="Candara"/>
              </a:rPr>
              <a:t> </a:t>
            </a:r>
            <a:r>
              <a:rPr lang="en-US" sz="2800" dirty="0" err="1">
                <a:solidFill>
                  <a:srgbClr val="000000"/>
                </a:solidFill>
                <a:latin typeface="Candara"/>
                <a:cs typeface="Candara"/>
              </a:rPr>
              <a:t>metode</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disiplin</a:t>
            </a:r>
            <a:r>
              <a:rPr lang="en-US" sz="2800" dirty="0">
                <a:solidFill>
                  <a:srgbClr val="000000"/>
                </a:solidFill>
                <a:latin typeface="Candara"/>
                <a:cs typeface="Candara"/>
              </a:rPr>
              <a:t> yang </a:t>
            </a:r>
            <a:r>
              <a:rPr lang="en-US" sz="2800" dirty="0" err="1">
                <a:solidFill>
                  <a:srgbClr val="000000"/>
                </a:solidFill>
                <a:latin typeface="Candara"/>
                <a:cs typeface="Candara"/>
              </a:rPr>
              <a:t>tepat</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ditindak-lanjuti</a:t>
            </a:r>
            <a:r>
              <a:rPr lang="en-US" sz="2800" dirty="0">
                <a:solidFill>
                  <a:srgbClr val="000000"/>
                </a:solidFill>
                <a:latin typeface="Candara"/>
                <a:cs typeface="Candara"/>
              </a:rPr>
              <a:t> </a:t>
            </a:r>
            <a:r>
              <a:rPr lang="en-US" sz="2800" dirty="0" err="1">
                <a:solidFill>
                  <a:srgbClr val="000000"/>
                </a:solidFill>
                <a:latin typeface="Candara"/>
                <a:cs typeface="Candara"/>
              </a:rPr>
              <a:t>oleh</a:t>
            </a:r>
            <a:r>
              <a:rPr lang="en-US" sz="2800" dirty="0">
                <a:solidFill>
                  <a:srgbClr val="000000"/>
                </a:solidFill>
                <a:latin typeface="Candara"/>
                <a:cs typeface="Candara"/>
              </a:rPr>
              <a:t> </a:t>
            </a:r>
            <a:r>
              <a:rPr lang="en-US" sz="2800" dirty="0" err="1">
                <a:solidFill>
                  <a:srgbClr val="000000"/>
                </a:solidFill>
                <a:latin typeface="Candara"/>
                <a:cs typeface="Candara"/>
              </a:rPr>
              <a:t>masing-masing</a:t>
            </a:r>
            <a:r>
              <a:rPr lang="en-US" sz="2800" dirty="0">
                <a:solidFill>
                  <a:srgbClr val="000000"/>
                </a:solidFill>
                <a:latin typeface="Candara"/>
                <a:cs typeface="Candara"/>
              </a:rPr>
              <a:t> </a:t>
            </a:r>
            <a:r>
              <a:rPr lang="en-US" sz="2800" dirty="0" err="1">
                <a:solidFill>
                  <a:srgbClr val="000000"/>
                </a:solidFill>
                <a:latin typeface="Candara"/>
                <a:cs typeface="Candara"/>
              </a:rPr>
              <a:t>anggota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a:t>
            </a:r>
          </a:p>
          <a:p>
            <a:r>
              <a:rPr lang="en-US" sz="2800" dirty="0" err="1">
                <a:solidFill>
                  <a:srgbClr val="000000"/>
                </a:solidFill>
                <a:latin typeface="Candara"/>
                <a:cs typeface="Candara"/>
              </a:rPr>
              <a:t>Tetap</a:t>
            </a:r>
            <a:r>
              <a:rPr lang="en-US" sz="2800" dirty="0">
                <a:solidFill>
                  <a:srgbClr val="000000"/>
                </a:solidFill>
                <a:latin typeface="Candara"/>
                <a:cs typeface="Candara"/>
              </a:rPr>
              <a:t> </a:t>
            </a:r>
            <a:r>
              <a:rPr lang="en-US" sz="2800" dirty="0" err="1">
                <a:solidFill>
                  <a:srgbClr val="000000"/>
                </a:solidFill>
                <a:latin typeface="Candara"/>
                <a:cs typeface="Candara"/>
              </a:rPr>
              <a:t>konsisten</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fair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menerapkan</a:t>
            </a:r>
            <a:r>
              <a:rPr lang="en-US" sz="2800" dirty="0">
                <a:solidFill>
                  <a:srgbClr val="000000"/>
                </a:solidFill>
                <a:latin typeface="Candara"/>
                <a:cs typeface="Candara"/>
              </a:rPr>
              <a:t> </a:t>
            </a:r>
            <a:r>
              <a:rPr lang="en-US" sz="2800" dirty="0" err="1">
                <a:solidFill>
                  <a:srgbClr val="000000"/>
                </a:solidFill>
                <a:latin typeface="Candara"/>
                <a:cs typeface="Candara"/>
              </a:rPr>
              <a:t>disiplin</a:t>
            </a:r>
            <a:r>
              <a:rPr lang="en-US" sz="2800" dirty="0">
                <a:solidFill>
                  <a:srgbClr val="000000"/>
                </a:solidFill>
                <a:latin typeface="Candara"/>
                <a:cs typeface="Candara"/>
              </a:rPr>
              <a:t> di </a:t>
            </a:r>
            <a:r>
              <a:rPr lang="en-US" sz="2800" dirty="0" err="1">
                <a:solidFill>
                  <a:srgbClr val="000000"/>
                </a:solidFill>
                <a:latin typeface="Candara"/>
                <a:cs typeface="Candara"/>
              </a:rPr>
              <a:t>antara</a:t>
            </a:r>
            <a:r>
              <a:rPr lang="en-US" sz="2800" dirty="0">
                <a:solidFill>
                  <a:srgbClr val="000000"/>
                </a:solidFill>
                <a:latin typeface="Candara"/>
                <a:cs typeface="Candara"/>
              </a:rPr>
              <a:t>  </a:t>
            </a:r>
            <a:r>
              <a:rPr lang="en-US" sz="2800" dirty="0" err="1">
                <a:solidFill>
                  <a:srgbClr val="000000"/>
                </a:solidFill>
                <a:latin typeface="Candara"/>
                <a:cs typeface="Candara"/>
              </a:rPr>
              <a:t>anggota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serta</a:t>
            </a:r>
            <a:r>
              <a:rPr lang="en-US" sz="2800" dirty="0">
                <a:solidFill>
                  <a:srgbClr val="000000"/>
                </a:solidFill>
                <a:latin typeface="Candara"/>
                <a:cs typeface="Candara"/>
              </a:rPr>
              <a:t> </a:t>
            </a:r>
            <a:r>
              <a:rPr lang="en-US" sz="2800" dirty="0" err="1">
                <a:solidFill>
                  <a:srgbClr val="000000"/>
                </a:solidFill>
                <a:latin typeface="Candara"/>
                <a:cs typeface="Candara"/>
              </a:rPr>
              <a:t>adanya</a:t>
            </a:r>
            <a:r>
              <a:rPr lang="en-US" sz="2800" dirty="0">
                <a:solidFill>
                  <a:srgbClr val="000000"/>
                </a:solidFill>
                <a:latin typeface="Candara"/>
                <a:cs typeface="Candara"/>
              </a:rPr>
              <a:t>  </a:t>
            </a:r>
            <a:r>
              <a:rPr lang="en-US" sz="2800" dirty="0" err="1">
                <a:solidFill>
                  <a:srgbClr val="000000"/>
                </a:solidFill>
                <a:latin typeface="Candara"/>
                <a:cs typeface="Candara"/>
              </a:rPr>
              <a:t>umpan-balik</a:t>
            </a:r>
            <a:r>
              <a:rPr lang="en-US" sz="2800" dirty="0">
                <a:solidFill>
                  <a:srgbClr val="000000"/>
                </a:solidFill>
                <a:latin typeface="Candara"/>
                <a:cs typeface="Candara"/>
              </a:rPr>
              <a:t> </a:t>
            </a:r>
            <a:r>
              <a:rPr lang="en-US" sz="2800" dirty="0" err="1">
                <a:solidFill>
                  <a:srgbClr val="000000"/>
                </a:solidFill>
                <a:latin typeface="Candara"/>
                <a:cs typeface="Candara"/>
              </a:rPr>
              <a:t>dari</a:t>
            </a:r>
            <a:r>
              <a:rPr lang="en-US" sz="2800" dirty="0">
                <a:solidFill>
                  <a:srgbClr val="000000"/>
                </a:solidFill>
                <a:latin typeface="Candara"/>
                <a:cs typeface="Candara"/>
              </a:rPr>
              <a:t> </a:t>
            </a:r>
            <a:r>
              <a:rPr lang="en-US" sz="2800" dirty="0" err="1">
                <a:solidFill>
                  <a:srgbClr val="000000"/>
                </a:solidFill>
                <a:latin typeface="Candara"/>
                <a:cs typeface="Candara"/>
              </a:rPr>
              <a:t>setiap</a:t>
            </a:r>
            <a:r>
              <a:rPr lang="en-US" sz="2800" dirty="0">
                <a:solidFill>
                  <a:srgbClr val="000000"/>
                </a:solidFill>
                <a:latin typeface="Candara"/>
                <a:cs typeface="Candara"/>
              </a:rPr>
              <a:t> </a:t>
            </a:r>
            <a:r>
              <a:rPr lang="en-US" sz="2800" dirty="0" err="1">
                <a:solidFill>
                  <a:srgbClr val="000000"/>
                </a:solidFill>
                <a:latin typeface="Candara"/>
                <a:cs typeface="Candara"/>
              </a:rPr>
              <a:t>anggota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a:t>
            </a:r>
          </a:p>
        </p:txBody>
      </p:sp>
    </p:spTree>
    <p:extLst>
      <p:ext uri="{BB962C8B-B14F-4D97-AF65-F5344CB8AC3E}">
        <p14:creationId xmlns:p14="http://schemas.microsoft.com/office/powerpoint/2010/main" val="39175406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170" y="550330"/>
            <a:ext cx="7583487" cy="1044388"/>
          </a:xfrm>
        </p:spPr>
        <p:txBody>
          <a:bodyPr>
            <a:normAutofit/>
          </a:bodyPr>
          <a:lstStyle/>
          <a:p>
            <a:pPr algn="ctr">
              <a:lnSpc>
                <a:spcPct val="100000"/>
              </a:lnSpc>
            </a:pPr>
            <a:r>
              <a:rPr lang="en-US" sz="3600" b="1" dirty="0">
                <a:latin typeface="Candara"/>
                <a:cs typeface="Candara"/>
              </a:rPr>
              <a:t>MATERI PELATIHAN UNTUK ANAK</a:t>
            </a:r>
          </a:p>
        </p:txBody>
      </p:sp>
      <p:sp>
        <p:nvSpPr>
          <p:cNvPr id="3" name="Content Placeholder 2"/>
          <p:cNvSpPr>
            <a:spLocks noGrp="1"/>
          </p:cNvSpPr>
          <p:nvPr>
            <p:ph idx="1"/>
          </p:nvPr>
        </p:nvSpPr>
        <p:spPr>
          <a:xfrm>
            <a:off x="999592" y="2175922"/>
            <a:ext cx="7687208" cy="3869267"/>
          </a:xfrm>
        </p:spPr>
        <p:txBody>
          <a:bodyPr>
            <a:normAutofit/>
          </a:bodyPr>
          <a:lstStyle/>
          <a:p>
            <a:r>
              <a:rPr lang="en-US" sz="2800" dirty="0">
                <a:solidFill>
                  <a:srgbClr val="000000"/>
                </a:solidFill>
                <a:latin typeface="Candara"/>
                <a:cs typeface="Candara"/>
              </a:rPr>
              <a:t>Agar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mampu</a:t>
            </a:r>
            <a:r>
              <a:rPr lang="en-US" sz="2800" dirty="0">
                <a:solidFill>
                  <a:srgbClr val="000000"/>
                </a:solidFill>
                <a:latin typeface="Candara"/>
                <a:cs typeface="Candara"/>
              </a:rPr>
              <a:t> </a:t>
            </a:r>
            <a:r>
              <a:rPr lang="en-US" sz="2800" dirty="0" err="1">
                <a:solidFill>
                  <a:srgbClr val="000000"/>
                </a:solidFill>
                <a:latin typeface="Candara"/>
                <a:cs typeface="Candara"/>
              </a:rPr>
              <a:t>memahami</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mengendalikan</a:t>
            </a:r>
            <a:r>
              <a:rPr lang="en-US" sz="2800" dirty="0">
                <a:solidFill>
                  <a:srgbClr val="000000"/>
                </a:solidFill>
                <a:latin typeface="Candara"/>
                <a:cs typeface="Candara"/>
              </a:rPr>
              <a:t> </a:t>
            </a:r>
            <a:r>
              <a:rPr lang="en-US" sz="2800" dirty="0" err="1">
                <a:solidFill>
                  <a:srgbClr val="000000"/>
                </a:solidFill>
                <a:latin typeface="Candara"/>
                <a:cs typeface="Candara"/>
              </a:rPr>
              <a:t>emosi</a:t>
            </a:r>
            <a:r>
              <a:rPr lang="en-US" sz="2800" dirty="0">
                <a:solidFill>
                  <a:srgbClr val="000000"/>
                </a:solidFill>
                <a:latin typeface="Candara"/>
                <a:cs typeface="Candara"/>
              </a:rPr>
              <a:t>, </a:t>
            </a:r>
            <a:r>
              <a:rPr lang="en-US" sz="2800" dirty="0" err="1">
                <a:solidFill>
                  <a:srgbClr val="000000"/>
                </a:solidFill>
                <a:latin typeface="Candara"/>
                <a:cs typeface="Candara"/>
              </a:rPr>
              <a:t>serta</a:t>
            </a:r>
            <a:r>
              <a:rPr lang="en-US" sz="2800" dirty="0">
                <a:solidFill>
                  <a:srgbClr val="000000"/>
                </a:solidFill>
                <a:latin typeface="Candara"/>
                <a:cs typeface="Candara"/>
              </a:rPr>
              <a:t> </a:t>
            </a:r>
            <a:r>
              <a:rPr lang="en-US" sz="2800" dirty="0" err="1">
                <a:solidFill>
                  <a:srgbClr val="000000"/>
                </a:solidFill>
                <a:latin typeface="Candara"/>
                <a:cs typeface="Candara"/>
              </a:rPr>
              <a:t>mengekspresikan</a:t>
            </a:r>
            <a:r>
              <a:rPr lang="en-US" sz="2800" dirty="0">
                <a:solidFill>
                  <a:srgbClr val="000000"/>
                </a:solidFill>
                <a:latin typeface="Candara"/>
                <a:cs typeface="Candara"/>
              </a:rPr>
              <a:t> </a:t>
            </a:r>
            <a:r>
              <a:rPr lang="en-US" sz="2800" dirty="0" err="1">
                <a:solidFill>
                  <a:srgbClr val="000000"/>
                </a:solidFill>
                <a:latin typeface="Candara"/>
                <a:cs typeface="Candara"/>
              </a:rPr>
              <a:t>emosi</a:t>
            </a:r>
            <a:r>
              <a:rPr lang="en-US" sz="2800" dirty="0">
                <a:solidFill>
                  <a:srgbClr val="000000"/>
                </a:solidFill>
                <a:latin typeface="Candara"/>
                <a:cs typeface="Candara"/>
              </a:rPr>
              <a:t> </a:t>
            </a:r>
            <a:r>
              <a:rPr lang="en-US" sz="2800" dirty="0" err="1">
                <a:solidFill>
                  <a:srgbClr val="000000"/>
                </a:solidFill>
                <a:latin typeface="Candara"/>
                <a:cs typeface="Candara"/>
              </a:rPr>
              <a:t>mereka</a:t>
            </a:r>
            <a:r>
              <a:rPr lang="en-US" sz="2800" dirty="0">
                <a:solidFill>
                  <a:srgbClr val="000000"/>
                </a:solidFill>
                <a:latin typeface="Candara"/>
                <a:cs typeface="Candara"/>
              </a:rPr>
              <a:t> </a:t>
            </a:r>
            <a:r>
              <a:rPr lang="en-US" sz="2800" dirty="0" err="1">
                <a:solidFill>
                  <a:srgbClr val="000000"/>
                </a:solidFill>
                <a:latin typeface="Candara"/>
                <a:cs typeface="Candara"/>
              </a:rPr>
              <a:t>secara</a:t>
            </a:r>
            <a:r>
              <a:rPr lang="en-US" sz="2800" dirty="0">
                <a:solidFill>
                  <a:srgbClr val="000000"/>
                </a:solidFill>
                <a:latin typeface="Candara"/>
                <a:cs typeface="Candara"/>
              </a:rPr>
              <a:t> </a:t>
            </a:r>
            <a:r>
              <a:rPr lang="en-US" sz="2800" dirty="0" err="1">
                <a:solidFill>
                  <a:srgbClr val="000000"/>
                </a:solidFill>
                <a:latin typeface="Candara"/>
                <a:cs typeface="Candara"/>
              </a:rPr>
              <a:t>tepat</a:t>
            </a:r>
            <a:r>
              <a:rPr lang="en-US" sz="2800" dirty="0">
                <a:solidFill>
                  <a:srgbClr val="000000"/>
                </a:solidFill>
                <a:latin typeface="Candara"/>
                <a:cs typeface="Candara"/>
              </a:rPr>
              <a:t>.</a:t>
            </a:r>
          </a:p>
          <a:p>
            <a:r>
              <a:rPr lang="en-US" sz="2800" dirty="0" err="1">
                <a:solidFill>
                  <a:srgbClr val="000000"/>
                </a:solidFill>
                <a:latin typeface="Candara"/>
                <a:cs typeface="Candara"/>
              </a:rPr>
              <a:t>Mampu</a:t>
            </a:r>
            <a:r>
              <a:rPr lang="en-US" sz="2800" dirty="0">
                <a:solidFill>
                  <a:srgbClr val="000000"/>
                </a:solidFill>
                <a:latin typeface="Candara"/>
                <a:cs typeface="Candara"/>
              </a:rPr>
              <a:t> </a:t>
            </a:r>
            <a:r>
              <a:rPr lang="en-US" sz="2800" dirty="0" err="1">
                <a:solidFill>
                  <a:srgbClr val="000000"/>
                </a:solidFill>
                <a:latin typeface="Candara"/>
                <a:cs typeface="Candara"/>
              </a:rPr>
              <a:t>mengelola</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mengontrol</a:t>
            </a:r>
            <a:r>
              <a:rPr lang="en-US" sz="2800" dirty="0">
                <a:solidFill>
                  <a:srgbClr val="000000"/>
                </a:solidFill>
                <a:latin typeface="Candara"/>
                <a:cs typeface="Candara"/>
              </a:rPr>
              <a:t> </a:t>
            </a:r>
            <a:r>
              <a:rPr lang="en-US" sz="2800" dirty="0" err="1">
                <a:solidFill>
                  <a:srgbClr val="000000"/>
                </a:solidFill>
                <a:latin typeface="Candara"/>
                <a:cs typeface="Candara"/>
              </a:rPr>
              <a:t>perilaku</a:t>
            </a:r>
            <a:r>
              <a:rPr lang="en-US" sz="2800" dirty="0">
                <a:solidFill>
                  <a:srgbClr val="000000"/>
                </a:solidFill>
                <a:latin typeface="Candara"/>
                <a:cs typeface="Candara"/>
              </a:rPr>
              <a:t>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situasi</a:t>
            </a:r>
            <a:r>
              <a:rPr lang="en-US" sz="2800" dirty="0">
                <a:solidFill>
                  <a:srgbClr val="000000"/>
                </a:solidFill>
                <a:latin typeface="Candara"/>
                <a:cs typeface="Candara"/>
              </a:rPr>
              <a:t> yang </a:t>
            </a:r>
            <a:r>
              <a:rPr lang="en-US" sz="2800" dirty="0" err="1">
                <a:solidFill>
                  <a:srgbClr val="000000"/>
                </a:solidFill>
                <a:latin typeface="Candara"/>
                <a:cs typeface="Candara"/>
              </a:rPr>
              <a:t>sulit</a:t>
            </a:r>
            <a:r>
              <a:rPr lang="en-US" sz="2800" dirty="0">
                <a:solidFill>
                  <a:srgbClr val="000000"/>
                </a:solidFill>
                <a:latin typeface="Candara"/>
                <a:cs typeface="Candara"/>
              </a:rPr>
              <a:t>.</a:t>
            </a:r>
          </a:p>
          <a:p>
            <a:r>
              <a:rPr lang="en-US" sz="2800" dirty="0" err="1">
                <a:solidFill>
                  <a:srgbClr val="000000"/>
                </a:solidFill>
                <a:latin typeface="Candara"/>
                <a:cs typeface="Candara"/>
              </a:rPr>
              <a:t>Mampu</a:t>
            </a:r>
            <a:r>
              <a:rPr lang="en-US" sz="2800" dirty="0">
                <a:solidFill>
                  <a:srgbClr val="000000"/>
                </a:solidFill>
                <a:latin typeface="Candara"/>
                <a:cs typeface="Candara"/>
              </a:rPr>
              <a:t> “</a:t>
            </a:r>
            <a:r>
              <a:rPr lang="en-US" sz="2800" dirty="0" err="1">
                <a:solidFill>
                  <a:srgbClr val="000000"/>
                </a:solidFill>
                <a:latin typeface="Candara"/>
                <a:cs typeface="Candara"/>
              </a:rPr>
              <a:t>merasa</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berempati</a:t>
            </a:r>
            <a:r>
              <a:rPr lang="en-US" sz="2800" dirty="0">
                <a:solidFill>
                  <a:srgbClr val="000000"/>
                </a:solidFill>
                <a:latin typeface="Candara"/>
                <a:cs typeface="Candara"/>
              </a:rPr>
              <a:t>.</a:t>
            </a:r>
          </a:p>
          <a:p>
            <a:r>
              <a:rPr lang="en-US" sz="2800" dirty="0">
                <a:solidFill>
                  <a:srgbClr val="000000"/>
                </a:solidFill>
                <a:cs typeface="Candara"/>
              </a:rPr>
              <a:t>Mau </a:t>
            </a:r>
            <a:r>
              <a:rPr lang="en-US" sz="2800" dirty="0" err="1">
                <a:solidFill>
                  <a:srgbClr val="000000"/>
                </a:solidFill>
                <a:cs typeface="Candara"/>
              </a:rPr>
              <a:t>menerima</a:t>
            </a:r>
            <a:r>
              <a:rPr lang="en-US" sz="2800" dirty="0">
                <a:solidFill>
                  <a:srgbClr val="000000"/>
                </a:solidFill>
                <a:cs typeface="Candara"/>
              </a:rPr>
              <a:t> </a:t>
            </a:r>
            <a:r>
              <a:rPr lang="en-US" sz="2800" dirty="0" err="1">
                <a:solidFill>
                  <a:srgbClr val="000000"/>
                </a:solidFill>
                <a:cs typeface="Candara"/>
              </a:rPr>
              <a:t>masukan</a:t>
            </a:r>
            <a:r>
              <a:rPr lang="en-US" sz="2800" dirty="0">
                <a:solidFill>
                  <a:srgbClr val="000000"/>
                </a:solidFill>
                <a:cs typeface="Candara"/>
              </a:rPr>
              <a:t> </a:t>
            </a:r>
            <a:r>
              <a:rPr lang="en-US" sz="2800" dirty="0" err="1">
                <a:solidFill>
                  <a:srgbClr val="000000"/>
                </a:solidFill>
                <a:cs typeface="Candara"/>
              </a:rPr>
              <a:t>dari</a:t>
            </a:r>
            <a:r>
              <a:rPr lang="en-US" sz="2800" dirty="0">
                <a:solidFill>
                  <a:srgbClr val="000000"/>
                </a:solidFill>
                <a:cs typeface="Candara"/>
              </a:rPr>
              <a:t> orang lain </a:t>
            </a:r>
            <a:r>
              <a:rPr lang="en-US" sz="2800" dirty="0" err="1">
                <a:solidFill>
                  <a:srgbClr val="000000"/>
                </a:solidFill>
                <a:cs typeface="Candara"/>
              </a:rPr>
              <a:t>tentang</a:t>
            </a:r>
            <a:r>
              <a:rPr lang="en-US" sz="2800" dirty="0">
                <a:solidFill>
                  <a:srgbClr val="000000"/>
                </a:solidFill>
                <a:cs typeface="Candara"/>
              </a:rPr>
              <a:t> </a:t>
            </a:r>
            <a:r>
              <a:rPr lang="en-US" sz="2800" dirty="0" err="1">
                <a:solidFill>
                  <a:srgbClr val="000000"/>
                </a:solidFill>
                <a:cs typeface="Candara"/>
              </a:rPr>
              <a:t>emosi</a:t>
            </a:r>
            <a:r>
              <a:rPr lang="en-US" sz="2800" dirty="0">
                <a:solidFill>
                  <a:srgbClr val="000000"/>
                </a:solidFill>
                <a:cs typeface="Candara"/>
              </a:rPr>
              <a:t>, </a:t>
            </a:r>
            <a:r>
              <a:rPr lang="en-US" sz="2800" dirty="0" err="1">
                <a:solidFill>
                  <a:srgbClr val="000000"/>
                </a:solidFill>
                <a:cs typeface="Candara"/>
              </a:rPr>
              <a:t>hubungan</a:t>
            </a:r>
            <a:r>
              <a:rPr lang="en-US" sz="2800" dirty="0">
                <a:solidFill>
                  <a:srgbClr val="000000"/>
                </a:solidFill>
                <a:cs typeface="Candara"/>
              </a:rPr>
              <a:t>, </a:t>
            </a:r>
            <a:r>
              <a:rPr lang="en-US" sz="2800" dirty="0" err="1">
                <a:solidFill>
                  <a:srgbClr val="000000"/>
                </a:solidFill>
                <a:cs typeface="Candara"/>
              </a:rPr>
              <a:t>dan</a:t>
            </a:r>
            <a:r>
              <a:rPr lang="en-US" sz="2800" dirty="0">
                <a:solidFill>
                  <a:srgbClr val="000000"/>
                </a:solidFill>
                <a:cs typeface="Candara"/>
              </a:rPr>
              <a:t> </a:t>
            </a:r>
            <a:r>
              <a:rPr lang="en-US" sz="2800" dirty="0" err="1">
                <a:solidFill>
                  <a:srgbClr val="000000"/>
                </a:solidFill>
                <a:cs typeface="Candara"/>
              </a:rPr>
              <a:t>perilaku</a:t>
            </a:r>
            <a:r>
              <a:rPr lang="en-US" sz="2800" dirty="0">
                <a:solidFill>
                  <a:srgbClr val="000000"/>
                </a:solidFill>
                <a:cs typeface="Candara"/>
              </a:rPr>
              <a:t> </a:t>
            </a:r>
            <a:r>
              <a:rPr lang="en-US" sz="2800" dirty="0" err="1">
                <a:solidFill>
                  <a:srgbClr val="000000"/>
                </a:solidFill>
                <a:cs typeface="Candara"/>
              </a:rPr>
              <a:t>mereka</a:t>
            </a:r>
            <a:r>
              <a:rPr lang="en-US" sz="2800" dirty="0">
                <a:solidFill>
                  <a:srgbClr val="000000"/>
                </a:solidFill>
                <a:cs typeface="Candara"/>
              </a:rPr>
              <a:t>.</a:t>
            </a:r>
          </a:p>
          <a:p>
            <a:endParaRPr lang="en-US" sz="2800" dirty="0">
              <a:solidFill>
                <a:srgbClr val="000000"/>
              </a:solidFill>
              <a:latin typeface="Candara"/>
              <a:cs typeface="Candara"/>
            </a:endParaRPr>
          </a:p>
        </p:txBody>
      </p:sp>
    </p:spTree>
    <p:extLst>
      <p:ext uri="{BB962C8B-B14F-4D97-AF65-F5344CB8AC3E}">
        <p14:creationId xmlns:p14="http://schemas.microsoft.com/office/powerpoint/2010/main" val="23491654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067" y="1739511"/>
            <a:ext cx="7408333" cy="4535107"/>
          </a:xfrm>
        </p:spPr>
        <p:txBody>
          <a:bodyPr>
            <a:noAutofit/>
          </a:bodyPr>
          <a:lstStyle/>
          <a:p>
            <a:r>
              <a:rPr lang="en-US" sz="2800" dirty="0">
                <a:solidFill>
                  <a:srgbClr val="000000"/>
                </a:solidFill>
                <a:latin typeface="Candara"/>
                <a:cs typeface="Candara"/>
              </a:rPr>
              <a:t>Agar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memiliki</a:t>
            </a:r>
            <a:r>
              <a:rPr lang="en-US" sz="2800" dirty="0">
                <a:solidFill>
                  <a:srgbClr val="000000"/>
                </a:solidFill>
                <a:latin typeface="Candara"/>
                <a:cs typeface="Candara"/>
              </a:rPr>
              <a:t> </a:t>
            </a:r>
            <a:r>
              <a:rPr lang="en-US" sz="2800" dirty="0" err="1">
                <a:solidFill>
                  <a:srgbClr val="000000"/>
                </a:solidFill>
                <a:latin typeface="Candara"/>
                <a:cs typeface="Candara"/>
              </a:rPr>
              <a:t>motivasi</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orientasi</a:t>
            </a:r>
            <a:r>
              <a:rPr lang="en-US" sz="2800" dirty="0">
                <a:solidFill>
                  <a:srgbClr val="000000"/>
                </a:solidFill>
                <a:latin typeface="Candara"/>
                <a:cs typeface="Candara"/>
              </a:rPr>
              <a:t> </a:t>
            </a:r>
            <a:r>
              <a:rPr lang="en-US" sz="2800" dirty="0" err="1">
                <a:solidFill>
                  <a:srgbClr val="000000"/>
                </a:solidFill>
                <a:latin typeface="Candara"/>
                <a:cs typeface="Candara"/>
              </a:rPr>
              <a:t>ke</a:t>
            </a:r>
            <a:r>
              <a:rPr lang="en-US" sz="2800" dirty="0">
                <a:solidFill>
                  <a:srgbClr val="000000"/>
                </a:solidFill>
                <a:latin typeface="Candara"/>
                <a:cs typeface="Candara"/>
              </a:rPr>
              <a:t> </a:t>
            </a:r>
            <a:r>
              <a:rPr lang="en-US" sz="2800" dirty="0" err="1">
                <a:solidFill>
                  <a:srgbClr val="000000"/>
                </a:solidFill>
                <a:latin typeface="Candara"/>
                <a:cs typeface="Candara"/>
              </a:rPr>
              <a:t>masa</a:t>
            </a:r>
            <a:r>
              <a:rPr lang="en-US" sz="2800" dirty="0">
                <a:solidFill>
                  <a:srgbClr val="000000"/>
                </a:solidFill>
                <a:latin typeface="Candara"/>
                <a:cs typeface="Candara"/>
              </a:rPr>
              <a:t> </a:t>
            </a:r>
            <a:r>
              <a:rPr lang="en-US" sz="2800" dirty="0" err="1">
                <a:solidFill>
                  <a:srgbClr val="000000"/>
                </a:solidFill>
                <a:latin typeface="Candara"/>
                <a:cs typeface="Candara"/>
              </a:rPr>
              <a:t>depan</a:t>
            </a:r>
            <a:r>
              <a:rPr lang="en-US" sz="2800" dirty="0">
                <a:solidFill>
                  <a:srgbClr val="000000"/>
                </a:solidFill>
                <a:latin typeface="Candara"/>
                <a:cs typeface="Candara"/>
              </a:rPr>
              <a:t> yang </a:t>
            </a:r>
            <a:r>
              <a:rPr lang="en-US" sz="2800" dirty="0" err="1">
                <a:solidFill>
                  <a:srgbClr val="000000"/>
                </a:solidFill>
                <a:latin typeface="Candara"/>
                <a:cs typeface="Candara"/>
              </a:rPr>
              <a:t>positif</a:t>
            </a:r>
            <a:r>
              <a:rPr lang="en-US" sz="2800" dirty="0">
                <a:solidFill>
                  <a:srgbClr val="000000"/>
                </a:solidFill>
                <a:latin typeface="Candara"/>
                <a:cs typeface="Candara"/>
              </a:rPr>
              <a:t>, </a:t>
            </a:r>
            <a:r>
              <a:rPr lang="en-US" sz="2800" dirty="0" err="1">
                <a:solidFill>
                  <a:srgbClr val="000000"/>
                </a:solidFill>
                <a:latin typeface="Candara"/>
                <a:cs typeface="Candara"/>
              </a:rPr>
              <a:t>mereka</a:t>
            </a:r>
            <a:r>
              <a:rPr lang="en-US" sz="2800" dirty="0">
                <a:solidFill>
                  <a:srgbClr val="000000"/>
                </a:solidFill>
                <a:latin typeface="Candara"/>
                <a:cs typeface="Candara"/>
              </a:rPr>
              <a:t> </a:t>
            </a:r>
            <a:r>
              <a:rPr lang="en-US" sz="2800" dirty="0" err="1">
                <a:solidFill>
                  <a:srgbClr val="000000"/>
                </a:solidFill>
                <a:latin typeface="Candara"/>
                <a:cs typeface="Candara"/>
              </a:rPr>
              <a:t>harus</a:t>
            </a:r>
            <a:r>
              <a:rPr lang="en-US" sz="2800" dirty="0">
                <a:solidFill>
                  <a:srgbClr val="000000"/>
                </a:solidFill>
                <a:latin typeface="Candara"/>
                <a:cs typeface="Candara"/>
              </a:rPr>
              <a:t> </a:t>
            </a:r>
            <a:r>
              <a:rPr lang="en-US" sz="2800" dirty="0" err="1">
                <a:solidFill>
                  <a:srgbClr val="000000"/>
                </a:solidFill>
                <a:latin typeface="Candara"/>
                <a:cs typeface="Candara"/>
              </a:rPr>
              <a:t>belajar</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terampil</a:t>
            </a:r>
            <a:r>
              <a:rPr lang="en-US" sz="2800" dirty="0">
                <a:solidFill>
                  <a:srgbClr val="000000"/>
                </a:solidFill>
                <a:latin typeface="Candara"/>
                <a:cs typeface="Candara"/>
              </a:rPr>
              <a:t>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menentukan</a:t>
            </a:r>
            <a:r>
              <a:rPr lang="en-US" sz="2800" dirty="0">
                <a:solidFill>
                  <a:srgbClr val="000000"/>
                </a:solidFill>
                <a:latin typeface="Candara"/>
                <a:cs typeface="Candara"/>
              </a:rPr>
              <a:t> </a:t>
            </a:r>
            <a:r>
              <a:rPr lang="en-US" sz="2800" dirty="0" err="1">
                <a:solidFill>
                  <a:srgbClr val="000000"/>
                </a:solidFill>
                <a:latin typeface="Candara"/>
                <a:cs typeface="Candara"/>
              </a:rPr>
              <a:t>apa</a:t>
            </a:r>
            <a:r>
              <a:rPr lang="en-US" sz="2800" dirty="0">
                <a:solidFill>
                  <a:srgbClr val="000000"/>
                </a:solidFill>
                <a:latin typeface="Candara"/>
                <a:cs typeface="Candara"/>
              </a:rPr>
              <a:t> yang </a:t>
            </a:r>
            <a:r>
              <a:rPr lang="en-US" sz="2800" dirty="0" err="1">
                <a:solidFill>
                  <a:srgbClr val="000000"/>
                </a:solidFill>
                <a:latin typeface="Candara"/>
                <a:cs typeface="Candara"/>
              </a:rPr>
              <a:t>bernilai</a:t>
            </a:r>
            <a:r>
              <a:rPr lang="en-US" sz="2800" dirty="0">
                <a:solidFill>
                  <a:srgbClr val="000000"/>
                </a:solidFill>
                <a:latin typeface="Candara"/>
                <a:cs typeface="Candara"/>
              </a:rPr>
              <a:t>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kehidupan</a:t>
            </a:r>
            <a:r>
              <a:rPr lang="en-US" sz="2800" dirty="0">
                <a:solidFill>
                  <a:srgbClr val="000000"/>
                </a:solidFill>
                <a:latin typeface="Candara"/>
                <a:cs typeface="Candara"/>
              </a:rPr>
              <a:t> </a:t>
            </a:r>
            <a:r>
              <a:rPr lang="en-US" sz="2800" dirty="0" err="1">
                <a:solidFill>
                  <a:srgbClr val="000000"/>
                </a:solidFill>
                <a:latin typeface="Candara"/>
                <a:cs typeface="Candara"/>
              </a:rPr>
              <a:t>mereka</a:t>
            </a:r>
            <a:r>
              <a:rPr lang="en-US" sz="2800" dirty="0">
                <a:solidFill>
                  <a:srgbClr val="000000"/>
                </a:solidFill>
                <a:latin typeface="Candara"/>
                <a:cs typeface="Candara"/>
              </a:rPr>
              <a:t>, </a:t>
            </a:r>
            <a:r>
              <a:rPr lang="en-US" sz="2800" dirty="0" err="1">
                <a:solidFill>
                  <a:srgbClr val="000000"/>
                </a:solidFill>
                <a:latin typeface="Candara"/>
                <a:cs typeface="Candara"/>
              </a:rPr>
              <a:t>serta</a:t>
            </a:r>
            <a:r>
              <a:rPr lang="en-US" sz="2800" dirty="0">
                <a:solidFill>
                  <a:srgbClr val="000000"/>
                </a:solidFill>
                <a:latin typeface="Candara"/>
                <a:cs typeface="Candara"/>
              </a:rPr>
              <a:t> </a:t>
            </a:r>
            <a:r>
              <a:rPr lang="en-US" sz="2800" dirty="0" err="1">
                <a:solidFill>
                  <a:srgbClr val="000000"/>
                </a:solidFill>
                <a:latin typeface="Candara"/>
                <a:cs typeface="Candara"/>
              </a:rPr>
              <a:t>memiliki</a:t>
            </a:r>
            <a:r>
              <a:rPr lang="en-US" sz="2800" dirty="0">
                <a:solidFill>
                  <a:srgbClr val="000000"/>
                </a:solidFill>
                <a:latin typeface="Candara"/>
                <a:cs typeface="Candara"/>
              </a:rPr>
              <a:t> </a:t>
            </a:r>
            <a:r>
              <a:rPr lang="en-US" sz="2800" dirty="0" err="1">
                <a:solidFill>
                  <a:srgbClr val="000000"/>
                </a:solidFill>
                <a:latin typeface="Candara"/>
                <a:cs typeface="Candara"/>
              </a:rPr>
              <a:t>cita-cita</a:t>
            </a:r>
            <a:r>
              <a:rPr lang="en-US" sz="2800" dirty="0">
                <a:solidFill>
                  <a:srgbClr val="000000"/>
                </a:solidFill>
                <a:latin typeface="Candara"/>
                <a:cs typeface="Candara"/>
              </a:rPr>
              <a:t> </a:t>
            </a:r>
            <a:r>
              <a:rPr lang="en-US" sz="2800" dirty="0" err="1">
                <a:solidFill>
                  <a:srgbClr val="000000"/>
                </a:solidFill>
                <a:latin typeface="Candara"/>
                <a:cs typeface="Candara"/>
              </a:rPr>
              <a:t>apa</a:t>
            </a:r>
            <a:r>
              <a:rPr lang="en-US" sz="2800" dirty="0">
                <a:solidFill>
                  <a:srgbClr val="000000"/>
                </a:solidFill>
                <a:latin typeface="Candara"/>
                <a:cs typeface="Candara"/>
              </a:rPr>
              <a:t> yang </a:t>
            </a:r>
            <a:r>
              <a:rPr lang="en-US" sz="2800" dirty="0" err="1">
                <a:solidFill>
                  <a:srgbClr val="000000"/>
                </a:solidFill>
                <a:latin typeface="Candara"/>
                <a:cs typeface="Candara"/>
              </a:rPr>
              <a:t>ingin</a:t>
            </a:r>
            <a:r>
              <a:rPr lang="en-US" sz="2800" dirty="0">
                <a:solidFill>
                  <a:srgbClr val="000000"/>
                </a:solidFill>
                <a:latin typeface="Candara"/>
                <a:cs typeface="Candara"/>
              </a:rPr>
              <a:t> </a:t>
            </a:r>
            <a:r>
              <a:rPr lang="en-US" sz="2800" dirty="0" err="1">
                <a:solidFill>
                  <a:srgbClr val="000000"/>
                </a:solidFill>
                <a:latin typeface="Candara"/>
                <a:cs typeface="Candara"/>
              </a:rPr>
              <a:t>mereka</a:t>
            </a:r>
            <a:r>
              <a:rPr lang="en-US" sz="2800" dirty="0">
                <a:solidFill>
                  <a:srgbClr val="000000"/>
                </a:solidFill>
                <a:latin typeface="Candara"/>
                <a:cs typeface="Candara"/>
              </a:rPr>
              <a:t> </a:t>
            </a:r>
            <a:r>
              <a:rPr lang="en-US" sz="2800" dirty="0" err="1">
                <a:solidFill>
                  <a:srgbClr val="000000"/>
                </a:solidFill>
                <a:latin typeface="Candara"/>
                <a:cs typeface="Candara"/>
              </a:rPr>
              <a:t>raih</a:t>
            </a:r>
            <a:r>
              <a:rPr lang="en-US" sz="2800" dirty="0">
                <a:solidFill>
                  <a:srgbClr val="000000"/>
                </a:solidFill>
                <a:latin typeface="Candara"/>
                <a:cs typeface="Candara"/>
              </a:rPr>
              <a:t> di </a:t>
            </a:r>
            <a:r>
              <a:rPr lang="en-US" sz="2800" dirty="0" err="1">
                <a:solidFill>
                  <a:srgbClr val="000000"/>
                </a:solidFill>
                <a:latin typeface="Candara"/>
                <a:cs typeface="Candara"/>
              </a:rPr>
              <a:t>masa</a:t>
            </a:r>
            <a:r>
              <a:rPr lang="en-US" sz="2800" dirty="0">
                <a:solidFill>
                  <a:srgbClr val="000000"/>
                </a:solidFill>
                <a:latin typeface="Candara"/>
                <a:cs typeface="Candara"/>
              </a:rPr>
              <a:t> </a:t>
            </a:r>
            <a:r>
              <a:rPr lang="en-US" sz="2800" dirty="0" err="1">
                <a:solidFill>
                  <a:srgbClr val="000000"/>
                </a:solidFill>
                <a:latin typeface="Candara"/>
                <a:cs typeface="Candara"/>
              </a:rPr>
              <a:t>depan</a:t>
            </a:r>
            <a:r>
              <a:rPr lang="en-US" sz="2800" dirty="0">
                <a:solidFill>
                  <a:srgbClr val="000000"/>
                </a:solidFill>
                <a:latin typeface="Candara"/>
                <a:cs typeface="Candara"/>
              </a:rPr>
              <a:t>.</a:t>
            </a:r>
          </a:p>
          <a:p>
            <a:r>
              <a:rPr lang="en-US" sz="2800" dirty="0" err="1">
                <a:solidFill>
                  <a:srgbClr val="000000"/>
                </a:solidFill>
                <a:cs typeface="Candara"/>
              </a:rPr>
              <a:t>Berikan</a:t>
            </a:r>
            <a:r>
              <a:rPr lang="en-US" sz="2800" dirty="0">
                <a:solidFill>
                  <a:srgbClr val="000000"/>
                </a:solidFill>
                <a:cs typeface="Candara"/>
              </a:rPr>
              <a:t> </a:t>
            </a:r>
            <a:r>
              <a:rPr lang="en-US" sz="2800" dirty="0" err="1">
                <a:solidFill>
                  <a:srgbClr val="000000"/>
                </a:solidFill>
                <a:cs typeface="Candara"/>
              </a:rPr>
              <a:t>dukungan</a:t>
            </a:r>
            <a:r>
              <a:rPr lang="en-US" sz="2800" dirty="0">
                <a:solidFill>
                  <a:srgbClr val="000000"/>
                </a:solidFill>
                <a:cs typeface="Candara"/>
              </a:rPr>
              <a:t> </a:t>
            </a:r>
            <a:r>
              <a:rPr lang="en-US" sz="2800" dirty="0" err="1">
                <a:solidFill>
                  <a:srgbClr val="000000"/>
                </a:solidFill>
                <a:cs typeface="Candara"/>
              </a:rPr>
              <a:t>dan</a:t>
            </a:r>
            <a:r>
              <a:rPr lang="en-US" sz="2800" dirty="0">
                <a:solidFill>
                  <a:srgbClr val="000000"/>
                </a:solidFill>
                <a:cs typeface="Candara"/>
              </a:rPr>
              <a:t> </a:t>
            </a:r>
            <a:r>
              <a:rPr lang="en-US" sz="2800" dirty="0" err="1">
                <a:solidFill>
                  <a:srgbClr val="000000"/>
                </a:solidFill>
                <a:cs typeface="Candara"/>
              </a:rPr>
              <a:t>pujian</a:t>
            </a:r>
            <a:r>
              <a:rPr lang="en-US" sz="2800" dirty="0">
                <a:solidFill>
                  <a:srgbClr val="000000"/>
                </a:solidFill>
                <a:cs typeface="Candara"/>
              </a:rPr>
              <a:t> </a:t>
            </a:r>
            <a:r>
              <a:rPr lang="en-US" sz="2800" dirty="0" err="1">
                <a:solidFill>
                  <a:srgbClr val="000000"/>
                </a:solidFill>
                <a:cs typeface="Candara"/>
              </a:rPr>
              <a:t>terhadap</a:t>
            </a:r>
            <a:r>
              <a:rPr lang="en-US" sz="2800" dirty="0">
                <a:solidFill>
                  <a:srgbClr val="000000"/>
                </a:solidFill>
                <a:cs typeface="Candara"/>
              </a:rPr>
              <a:t> </a:t>
            </a:r>
            <a:r>
              <a:rPr lang="en-US" sz="2800" dirty="0" err="1">
                <a:solidFill>
                  <a:srgbClr val="000000"/>
                </a:solidFill>
                <a:cs typeface="Candara"/>
              </a:rPr>
              <a:t>hal-hal</a:t>
            </a:r>
            <a:r>
              <a:rPr lang="en-US" sz="2800" dirty="0">
                <a:solidFill>
                  <a:srgbClr val="000000"/>
                </a:solidFill>
                <a:cs typeface="Candara"/>
              </a:rPr>
              <a:t> </a:t>
            </a:r>
            <a:r>
              <a:rPr lang="en-US" sz="2800" dirty="0" err="1">
                <a:solidFill>
                  <a:srgbClr val="000000"/>
                </a:solidFill>
                <a:cs typeface="Candara"/>
              </a:rPr>
              <a:t>positif</a:t>
            </a:r>
            <a:r>
              <a:rPr lang="en-US" sz="2800" dirty="0">
                <a:solidFill>
                  <a:srgbClr val="000000"/>
                </a:solidFill>
                <a:cs typeface="Candara"/>
              </a:rPr>
              <a:t> yang </a:t>
            </a:r>
            <a:r>
              <a:rPr lang="en-US" sz="2800" dirty="0" err="1">
                <a:solidFill>
                  <a:srgbClr val="000000"/>
                </a:solidFill>
                <a:cs typeface="Candara"/>
              </a:rPr>
              <a:t>dilakukan</a:t>
            </a:r>
            <a:r>
              <a:rPr lang="en-US" sz="2800" dirty="0">
                <a:solidFill>
                  <a:srgbClr val="000000"/>
                </a:solidFill>
                <a:cs typeface="Candara"/>
              </a:rPr>
              <a:t> </a:t>
            </a:r>
            <a:r>
              <a:rPr lang="en-US" sz="2800" dirty="0" err="1">
                <a:solidFill>
                  <a:srgbClr val="000000"/>
                </a:solidFill>
                <a:cs typeface="Candara"/>
              </a:rPr>
              <a:t>oleh</a:t>
            </a:r>
            <a:r>
              <a:rPr lang="en-US" sz="2800" dirty="0">
                <a:solidFill>
                  <a:srgbClr val="000000"/>
                </a:solidFill>
                <a:cs typeface="Candara"/>
              </a:rPr>
              <a:t> </a:t>
            </a:r>
            <a:r>
              <a:rPr lang="en-US" sz="2800" dirty="0" err="1">
                <a:solidFill>
                  <a:srgbClr val="000000"/>
                </a:solidFill>
                <a:cs typeface="Candara"/>
              </a:rPr>
              <a:t>mereka</a:t>
            </a:r>
            <a:r>
              <a:rPr lang="en-US" sz="2800" dirty="0">
                <a:solidFill>
                  <a:srgbClr val="000000"/>
                </a:solidFill>
                <a:cs typeface="Candara"/>
              </a:rPr>
              <a:t>.</a:t>
            </a:r>
          </a:p>
          <a:p>
            <a:r>
              <a:rPr lang="en-US" sz="2800" dirty="0" err="1">
                <a:solidFill>
                  <a:srgbClr val="000000"/>
                </a:solidFill>
                <a:cs typeface="Candara"/>
              </a:rPr>
              <a:t>Membangun</a:t>
            </a:r>
            <a:r>
              <a:rPr lang="en-US" sz="2800" dirty="0">
                <a:solidFill>
                  <a:srgbClr val="000000"/>
                </a:solidFill>
                <a:cs typeface="Candara"/>
              </a:rPr>
              <a:t> </a:t>
            </a:r>
            <a:r>
              <a:rPr lang="en-US" sz="2800" dirty="0" err="1">
                <a:solidFill>
                  <a:srgbClr val="000000"/>
                </a:solidFill>
                <a:cs typeface="Candara"/>
              </a:rPr>
              <a:t>keyakinan</a:t>
            </a:r>
            <a:r>
              <a:rPr lang="en-US" sz="2800" dirty="0">
                <a:solidFill>
                  <a:srgbClr val="000000"/>
                </a:solidFill>
                <a:cs typeface="Candara"/>
              </a:rPr>
              <a:t>, </a:t>
            </a:r>
            <a:r>
              <a:rPr lang="en-US" sz="2800" dirty="0" err="1">
                <a:solidFill>
                  <a:srgbClr val="000000"/>
                </a:solidFill>
                <a:cs typeface="Candara"/>
              </a:rPr>
              <a:t>kemampuan</a:t>
            </a:r>
            <a:r>
              <a:rPr lang="en-US" sz="2800" dirty="0">
                <a:solidFill>
                  <a:srgbClr val="000000"/>
                </a:solidFill>
                <a:cs typeface="Candara"/>
              </a:rPr>
              <a:t>, </a:t>
            </a:r>
            <a:r>
              <a:rPr lang="en-US" sz="2800" dirty="0" err="1">
                <a:solidFill>
                  <a:srgbClr val="000000"/>
                </a:solidFill>
                <a:cs typeface="Candara"/>
              </a:rPr>
              <a:t>serta</a:t>
            </a:r>
            <a:r>
              <a:rPr lang="en-US" sz="2800" dirty="0">
                <a:solidFill>
                  <a:srgbClr val="000000"/>
                </a:solidFill>
                <a:cs typeface="Candara"/>
              </a:rPr>
              <a:t> </a:t>
            </a:r>
            <a:r>
              <a:rPr lang="en-US" sz="2800" dirty="0" err="1">
                <a:solidFill>
                  <a:srgbClr val="000000"/>
                </a:solidFill>
                <a:cs typeface="Candara"/>
              </a:rPr>
              <a:t>ketrampilan</a:t>
            </a:r>
            <a:r>
              <a:rPr lang="en-US" sz="2800" dirty="0">
                <a:solidFill>
                  <a:srgbClr val="000000"/>
                </a:solidFill>
                <a:cs typeface="Candara"/>
              </a:rPr>
              <a:t> </a:t>
            </a:r>
            <a:r>
              <a:rPr lang="en-US" sz="2800" dirty="0" err="1">
                <a:solidFill>
                  <a:srgbClr val="000000"/>
                </a:solidFill>
                <a:cs typeface="Candara"/>
              </a:rPr>
              <a:t>mereka</a:t>
            </a:r>
            <a:r>
              <a:rPr lang="en-US" sz="2800" dirty="0">
                <a:solidFill>
                  <a:srgbClr val="000000"/>
                </a:solidFill>
                <a:cs typeface="Candara"/>
              </a:rPr>
              <a:t>.</a:t>
            </a:r>
          </a:p>
          <a:p>
            <a:endParaRPr lang="en-US" sz="2800" dirty="0">
              <a:solidFill>
                <a:srgbClr val="000000"/>
              </a:solidFill>
              <a:latin typeface="Candara"/>
              <a:cs typeface="Candara"/>
            </a:endParaRPr>
          </a:p>
          <a:p>
            <a:pPr marL="0" indent="0">
              <a:buNone/>
            </a:pPr>
            <a:endParaRPr lang="en-US" sz="2800" dirty="0">
              <a:solidFill>
                <a:srgbClr val="000000"/>
              </a:solidFill>
              <a:latin typeface="Candara"/>
              <a:cs typeface="Candara"/>
            </a:endParaRPr>
          </a:p>
        </p:txBody>
      </p:sp>
    </p:spTree>
    <p:extLst>
      <p:ext uri="{BB962C8B-B14F-4D97-AF65-F5344CB8AC3E}">
        <p14:creationId xmlns:p14="http://schemas.microsoft.com/office/powerpoint/2010/main" val="3984668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36512" y="-27384"/>
            <a:ext cx="9144000" cy="6858000"/>
          </a:xfrm>
          <a:prstGeom prst="rect">
            <a:avLst/>
          </a:prstGeom>
          <a:ln>
            <a:solidFill>
              <a:srgbClr val="4F81BD"/>
            </a:solid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36873" name="TextBox 11"/>
          <p:cNvSpPr txBox="1">
            <a:spLocks noChangeArrowheads="1"/>
          </p:cNvSpPr>
          <p:nvPr/>
        </p:nvSpPr>
        <p:spPr bwMode="auto">
          <a:xfrm>
            <a:off x="5940425" y="6453188"/>
            <a:ext cx="3224213" cy="369887"/>
          </a:xfrm>
          <a:prstGeom prst="rect">
            <a:avLst/>
          </a:prstGeom>
          <a:noFill/>
          <a:ln w="9525">
            <a:noFill/>
            <a:miter lim="800000"/>
            <a:headEnd/>
            <a:tailEnd/>
          </a:ln>
        </p:spPr>
        <p:txBody>
          <a:bodyPr wrap="none">
            <a:prstTxWarp prst="textNoShape">
              <a:avLst/>
            </a:prstTxWarp>
            <a:spAutoFit/>
          </a:bodyPr>
          <a:lstStyle/>
          <a:p>
            <a:r>
              <a:rPr lang="en-US" sz="1800" u="sng">
                <a:latin typeface="Century" pitchFamily="-107" charset="0"/>
                <a:ea typeface="Century" pitchFamily="-107" charset="0"/>
                <a:cs typeface="Century" pitchFamily="-107" charset="0"/>
              </a:rPr>
              <a:t>www.</a:t>
            </a:r>
            <a:r>
              <a:rPr lang="en-US" sz="1800" u="sng">
                <a:solidFill>
                  <a:srgbClr val="FF0000"/>
                </a:solidFill>
                <a:latin typeface="Century" pitchFamily="-107" charset="0"/>
                <a:ea typeface="Century" pitchFamily="-107" charset="0"/>
                <a:cs typeface="Century" pitchFamily="-107" charset="0"/>
              </a:rPr>
              <a:t>indonesia</a:t>
            </a:r>
            <a:r>
              <a:rPr lang="en-US" sz="1800" u="sng">
                <a:latin typeface="Century" pitchFamily="-107" charset="0"/>
                <a:ea typeface="Century" pitchFamily="-107" charset="0"/>
                <a:cs typeface="Century" pitchFamily="-107" charset="0"/>
              </a:rPr>
              <a:t>bergegas.com</a:t>
            </a:r>
          </a:p>
        </p:txBody>
      </p:sp>
      <p:sp>
        <p:nvSpPr>
          <p:cNvPr id="5" name="Title 4"/>
          <p:cNvSpPr>
            <a:spLocks noGrp="1"/>
          </p:cNvSpPr>
          <p:nvPr>
            <p:ph type="title"/>
          </p:nvPr>
        </p:nvSpPr>
        <p:spPr>
          <a:xfrm>
            <a:off x="496609" y="107500"/>
            <a:ext cx="8229600" cy="1143000"/>
          </a:xfrm>
        </p:spPr>
        <p:txBody>
          <a:bodyPr>
            <a:normAutofit/>
          </a:bodyPr>
          <a:lstStyle/>
          <a:p>
            <a:r>
              <a:rPr lang="en-US" sz="3600" b="1" dirty="0"/>
              <a:t>NPS (NEW PSYCHOACTIVE SUBSTANCES)</a:t>
            </a:r>
          </a:p>
        </p:txBody>
      </p:sp>
      <p:sp>
        <p:nvSpPr>
          <p:cNvPr id="20" name="Rectangle 23"/>
          <p:cNvSpPr>
            <a:spLocks noChangeArrowheads="1"/>
          </p:cNvSpPr>
          <p:nvPr/>
        </p:nvSpPr>
        <p:spPr bwMode="auto">
          <a:xfrm>
            <a:off x="558801" y="1501375"/>
            <a:ext cx="8094134" cy="1627657"/>
          </a:xfrm>
          <a:prstGeom prst="rect">
            <a:avLst/>
          </a:prstGeom>
          <a:solidFill>
            <a:srgbClr val="FFFF00"/>
          </a:solidFill>
          <a:ln>
            <a:headEnd/>
            <a:tailEnd/>
          </a:ln>
        </p:spPr>
        <p:style>
          <a:lnRef idx="1">
            <a:schemeClr val="accent3"/>
          </a:lnRef>
          <a:fillRef idx="3">
            <a:schemeClr val="accent3"/>
          </a:fillRef>
          <a:effectRef idx="2">
            <a:schemeClr val="accent3"/>
          </a:effectRef>
          <a:fontRef idx="minor">
            <a:schemeClr val="lt1"/>
          </a:fontRef>
        </p:style>
        <p:txBody>
          <a:bodyPr wrap="square" lIns="87915" tIns="43958" rIns="87915" bIns="43958">
            <a:spAutoFit/>
          </a:bodyPr>
          <a:lstStyle/>
          <a:p>
            <a:pPr>
              <a:defRPr/>
            </a:pPr>
            <a:r>
              <a:rPr lang="id-ID" sz="2000" b="1" dirty="0">
                <a:solidFill>
                  <a:srgbClr val="000000"/>
                </a:solidFill>
                <a:latin typeface="Arial" charset="0"/>
              </a:rPr>
              <a:t>SAAT INI (2014) TELAH BEREDAR 364 JENIS BARU NPS DI 90 NEGARA (TERMASUK INDONESIA) YANG BELUM MASUK KEDALAM KONTROL INTERNASIONAL. TERDAPAT 9 (SEMBILAN) KATEGORI NPS YANG DIJUAL DI PASAR MELALUI INTERNET.</a:t>
            </a:r>
            <a:endParaRPr lang="en-US" sz="2000" b="1" dirty="0">
              <a:solidFill>
                <a:schemeClr val="tx1"/>
              </a:solidFill>
              <a:latin typeface="Arial"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167971008"/>
              </p:ext>
            </p:extLst>
          </p:nvPr>
        </p:nvGraphicFramePr>
        <p:xfrm>
          <a:off x="558801" y="3382923"/>
          <a:ext cx="8094134" cy="2077651"/>
        </p:xfrm>
        <a:graphic>
          <a:graphicData uri="http://schemas.openxmlformats.org/drawingml/2006/table">
            <a:tbl>
              <a:tblPr firstRow="1" bandRow="1">
                <a:tableStyleId>{35758FB7-9AC5-4552-8A53-C91805E547FA}</a:tableStyleId>
              </a:tblPr>
              <a:tblGrid>
                <a:gridCol w="8094134">
                  <a:extLst>
                    <a:ext uri="{9D8B030D-6E8A-4147-A177-3AD203B41FA5}">
                      <a16:colId xmlns:a16="http://schemas.microsoft.com/office/drawing/2014/main" val="20000"/>
                    </a:ext>
                  </a:extLst>
                </a:gridCol>
              </a:tblGrid>
              <a:tr h="2077651">
                <a:tc>
                  <a:txBody>
                    <a:bodyPr/>
                    <a:lstStyle/>
                    <a:p>
                      <a:r>
                        <a:rPr lang="id-ID" sz="1800" b="1" dirty="0">
                          <a:solidFill>
                            <a:srgbClr val="FFFFFF"/>
                          </a:solidFill>
                          <a:latin typeface="Arial" charset="0"/>
                        </a:rPr>
                        <a:t>1. AMINOINDANES; 2. SYNTHETIC CANNABINOIDS (NAMA JALANAN: SPICE, K2, KRONIK); 3. SYNTHETIC CATHINONES; 4. KETAMINE AND PHENCYCLIDINE-TYPE SUBSTANCE; 5. PHENETHYLAMINES ; 6. PIPERAZINES; 7. PLANT-BASED SUBSTANCES (TANAMAM KRATOM DI ASIA TENGGARA, SALVIA DIVINORUM DI MEXICO, TANAMAN KHAT DI AFRIKA</a:t>
                      </a:r>
                      <a:r>
                        <a:rPr lang="id-ID" sz="1800" b="1" baseline="0" dirty="0">
                          <a:solidFill>
                            <a:srgbClr val="FFFFFF"/>
                          </a:solidFill>
                          <a:latin typeface="Arial" charset="0"/>
                        </a:rPr>
                        <a:t> </a:t>
                      </a:r>
                      <a:r>
                        <a:rPr lang="id-ID" sz="1800" b="1" dirty="0">
                          <a:solidFill>
                            <a:srgbClr val="FFFFFF"/>
                          </a:solidFill>
                          <a:latin typeface="Arial" charset="0"/>
                        </a:rPr>
                        <a:t>DAN JAZIRAH ARAB); 8. TRYPTAMINES; 9. KATEGORI LAIN (TIDAK TERMASUK NOMOR 1 </a:t>
                      </a:r>
                      <a:r>
                        <a:rPr lang="en-US" sz="1800" b="1" dirty="0">
                          <a:solidFill>
                            <a:srgbClr val="FFFFFF"/>
                          </a:solidFill>
                          <a:latin typeface="Arial" charset="0"/>
                        </a:rPr>
                        <a:t>–</a:t>
                      </a:r>
                      <a:r>
                        <a:rPr lang="id-ID" sz="1800" b="1" dirty="0">
                          <a:solidFill>
                            <a:srgbClr val="FFFFFF"/>
                          </a:solidFill>
                          <a:latin typeface="Arial" charset="0"/>
                        </a:rPr>
                        <a:t> 8). </a:t>
                      </a:r>
                      <a:endParaRPr lang="en-US" dirty="0">
                        <a:solidFill>
                          <a:srgbClr val="FFFFFF"/>
                        </a:solidFill>
                      </a:endParaRPr>
                    </a:p>
                  </a:txBody>
                  <a:tcPr>
                    <a:solidFill>
                      <a:srgbClr val="267CF2"/>
                    </a:solidFill>
                  </a:tcP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643451597"/>
              </p:ext>
            </p:extLst>
          </p:nvPr>
        </p:nvGraphicFramePr>
        <p:xfrm>
          <a:off x="1439327" y="5699544"/>
          <a:ext cx="6231469" cy="630018"/>
        </p:xfrm>
        <a:graphic>
          <a:graphicData uri="http://schemas.openxmlformats.org/drawingml/2006/table">
            <a:tbl>
              <a:tblPr firstRow="1" bandRow="1">
                <a:tableStyleId>{17292A2E-F333-43FB-9621-5CBBE7FDCDCB}</a:tableStyleId>
              </a:tblPr>
              <a:tblGrid>
                <a:gridCol w="6231469">
                  <a:extLst>
                    <a:ext uri="{9D8B030D-6E8A-4147-A177-3AD203B41FA5}">
                      <a16:colId xmlns:a16="http://schemas.microsoft.com/office/drawing/2014/main" val="20000"/>
                    </a:ext>
                  </a:extLst>
                </a:gridCol>
              </a:tblGrid>
              <a:tr h="630018">
                <a:tc>
                  <a:txBody>
                    <a:bodyPr/>
                    <a:lstStyle/>
                    <a:p>
                      <a:r>
                        <a:rPr lang="en-US" sz="2400" dirty="0">
                          <a:solidFill>
                            <a:schemeClr val="tx1"/>
                          </a:solidFill>
                        </a:rPr>
                        <a:t>BNN TELAH MENEMUKAN 29 JENIS BARU NPS </a:t>
                      </a:r>
                    </a:p>
                  </a:txBody>
                  <a:tcPr>
                    <a:solidFill>
                      <a:srgbClr val="CCFFC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696636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7302" y="1972066"/>
            <a:ext cx="7721600" cy="4261443"/>
          </a:xfrm>
        </p:spPr>
        <p:txBody>
          <a:bodyPr>
            <a:normAutofit/>
          </a:bodyPr>
          <a:lstStyle/>
          <a:p>
            <a:r>
              <a:rPr lang="en-US" sz="2800" dirty="0" err="1">
                <a:solidFill>
                  <a:srgbClr val="000000"/>
                </a:solidFill>
                <a:latin typeface="Candara"/>
                <a:cs typeface="Candara"/>
              </a:rPr>
              <a:t>Mengelola</a:t>
            </a:r>
            <a:r>
              <a:rPr lang="en-US" sz="2800" dirty="0">
                <a:solidFill>
                  <a:srgbClr val="000000"/>
                </a:solidFill>
                <a:latin typeface="Candara"/>
                <a:cs typeface="Candara"/>
              </a:rPr>
              <a:t> </a:t>
            </a:r>
            <a:r>
              <a:rPr lang="en-US" sz="2800" dirty="0" err="1">
                <a:solidFill>
                  <a:srgbClr val="000000"/>
                </a:solidFill>
                <a:latin typeface="Candara"/>
                <a:cs typeface="Candara"/>
              </a:rPr>
              <a:t>komentar-komentar</a:t>
            </a:r>
            <a:r>
              <a:rPr lang="en-US" sz="2800" dirty="0">
                <a:solidFill>
                  <a:srgbClr val="000000"/>
                </a:solidFill>
                <a:latin typeface="Candara"/>
                <a:cs typeface="Candara"/>
              </a:rPr>
              <a:t> </a:t>
            </a:r>
            <a:r>
              <a:rPr lang="en-US" sz="2800" dirty="0" err="1">
                <a:solidFill>
                  <a:srgbClr val="000000"/>
                </a:solidFill>
                <a:latin typeface="Candara"/>
                <a:cs typeface="Candara"/>
              </a:rPr>
              <a:t>negatif</a:t>
            </a:r>
            <a:r>
              <a:rPr lang="en-US" sz="2800" dirty="0">
                <a:solidFill>
                  <a:srgbClr val="000000"/>
                </a:solidFill>
                <a:latin typeface="Candara"/>
                <a:cs typeface="Candara"/>
              </a:rPr>
              <a:t> </a:t>
            </a:r>
            <a:r>
              <a:rPr lang="en-US" sz="2800" dirty="0" err="1">
                <a:solidFill>
                  <a:srgbClr val="000000"/>
                </a:solidFill>
                <a:latin typeface="Candara"/>
                <a:cs typeface="Candara"/>
              </a:rPr>
              <a:t>dari</a:t>
            </a:r>
            <a:r>
              <a:rPr lang="en-US" sz="2800" dirty="0">
                <a:solidFill>
                  <a:srgbClr val="000000"/>
                </a:solidFill>
                <a:latin typeface="Candara"/>
                <a:cs typeface="Candara"/>
              </a:rPr>
              <a:t> orang lain </a:t>
            </a:r>
            <a:r>
              <a:rPr lang="en-US" sz="2800" dirty="0" err="1">
                <a:solidFill>
                  <a:srgbClr val="000000"/>
                </a:solidFill>
                <a:latin typeface="Candara"/>
                <a:cs typeface="Candara"/>
              </a:rPr>
              <a:t>terhadap</a:t>
            </a:r>
            <a:r>
              <a:rPr lang="en-US" sz="2800" dirty="0">
                <a:solidFill>
                  <a:srgbClr val="000000"/>
                </a:solidFill>
                <a:latin typeface="Candara"/>
                <a:cs typeface="Candara"/>
              </a:rPr>
              <a:t> </a:t>
            </a:r>
            <a:r>
              <a:rPr lang="en-US" sz="2800" dirty="0" err="1">
                <a:solidFill>
                  <a:srgbClr val="000000"/>
                </a:solidFill>
                <a:latin typeface="Candara"/>
                <a:cs typeface="Candara"/>
              </a:rPr>
              <a:t>mereka</a:t>
            </a:r>
            <a:r>
              <a:rPr lang="en-US" sz="2800" dirty="0">
                <a:solidFill>
                  <a:srgbClr val="000000"/>
                </a:solidFill>
                <a:latin typeface="Candara"/>
                <a:cs typeface="Candara"/>
              </a:rPr>
              <a:t> (</a:t>
            </a:r>
            <a:r>
              <a:rPr lang="en-US" sz="2800" dirty="0" err="1">
                <a:solidFill>
                  <a:srgbClr val="000000"/>
                </a:solidFill>
                <a:latin typeface="Candara"/>
                <a:cs typeface="Candara"/>
              </a:rPr>
              <a:t>misalnya</a:t>
            </a:r>
            <a:r>
              <a:rPr lang="en-US" sz="2800" dirty="0">
                <a:solidFill>
                  <a:srgbClr val="000000"/>
                </a:solidFill>
                <a:latin typeface="Candara"/>
                <a:cs typeface="Candara"/>
              </a:rPr>
              <a:t> </a:t>
            </a:r>
            <a:r>
              <a:rPr lang="en-US" sz="2800" dirty="0" err="1">
                <a:solidFill>
                  <a:srgbClr val="000000"/>
                </a:solidFill>
                <a:latin typeface="Candara"/>
                <a:cs typeface="Candara"/>
              </a:rPr>
              <a:t>terhadap</a:t>
            </a:r>
            <a:r>
              <a:rPr lang="en-US" sz="2800" dirty="0">
                <a:solidFill>
                  <a:srgbClr val="000000"/>
                </a:solidFill>
                <a:latin typeface="Candara"/>
                <a:cs typeface="Candara"/>
              </a:rPr>
              <a:t> </a:t>
            </a:r>
            <a:r>
              <a:rPr lang="en-US" sz="2800" dirty="0" err="1">
                <a:solidFill>
                  <a:srgbClr val="000000"/>
                </a:solidFill>
                <a:latin typeface="Candara"/>
                <a:cs typeface="Candara"/>
              </a:rPr>
              <a:t>penampilan</a:t>
            </a:r>
            <a:r>
              <a:rPr lang="en-US" sz="2800" dirty="0">
                <a:solidFill>
                  <a:srgbClr val="000000"/>
                </a:solidFill>
                <a:latin typeface="Candara"/>
                <a:cs typeface="Candara"/>
              </a:rPr>
              <a:t> </a:t>
            </a:r>
            <a:r>
              <a:rPr lang="en-US" sz="2800" dirty="0" err="1">
                <a:solidFill>
                  <a:srgbClr val="000000"/>
                </a:solidFill>
                <a:latin typeface="Candara"/>
                <a:cs typeface="Candara"/>
              </a:rPr>
              <a:t>mereka</a:t>
            </a:r>
            <a:r>
              <a:rPr lang="en-US" sz="2800" dirty="0">
                <a:solidFill>
                  <a:srgbClr val="000000"/>
                </a:solidFill>
                <a:latin typeface="Candara"/>
                <a:cs typeface="Candara"/>
              </a:rPr>
              <a:t>, </a:t>
            </a:r>
            <a:r>
              <a:rPr lang="en-US" sz="2800" dirty="0" err="1">
                <a:solidFill>
                  <a:srgbClr val="000000"/>
                </a:solidFill>
                <a:latin typeface="Candara"/>
                <a:cs typeface="Candara"/>
              </a:rPr>
              <a:t>kurus</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gemuk</a:t>
            </a:r>
            <a:r>
              <a:rPr lang="en-US" sz="2800" dirty="0">
                <a:solidFill>
                  <a:srgbClr val="000000"/>
                </a:solidFill>
                <a:latin typeface="Candara"/>
                <a:cs typeface="Candara"/>
              </a:rPr>
              <a:t>).</a:t>
            </a:r>
          </a:p>
          <a:p>
            <a:r>
              <a:rPr lang="en-US" sz="2800" dirty="0" err="1">
                <a:solidFill>
                  <a:srgbClr val="000000"/>
                </a:solidFill>
                <a:latin typeface="Candara"/>
                <a:cs typeface="Candara"/>
              </a:rPr>
              <a:t>Memantau</a:t>
            </a:r>
            <a:r>
              <a:rPr lang="en-US" sz="2800" dirty="0">
                <a:solidFill>
                  <a:srgbClr val="000000"/>
                </a:solidFill>
                <a:latin typeface="Candara"/>
                <a:cs typeface="Candara"/>
              </a:rPr>
              <a:t> </a:t>
            </a:r>
            <a:r>
              <a:rPr lang="en-US" sz="2800" dirty="0" err="1">
                <a:solidFill>
                  <a:srgbClr val="000000"/>
                </a:solidFill>
                <a:latin typeface="Candara"/>
                <a:cs typeface="Candara"/>
              </a:rPr>
              <a:t>emosi</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perilaku</a:t>
            </a:r>
            <a:r>
              <a:rPr lang="en-US" sz="2800" dirty="0">
                <a:solidFill>
                  <a:srgbClr val="000000"/>
                </a:solidFill>
                <a:latin typeface="Candara"/>
                <a:cs typeface="Candara"/>
              </a:rPr>
              <a:t> </a:t>
            </a:r>
            <a:r>
              <a:rPr lang="en-US" sz="2800" dirty="0" err="1">
                <a:solidFill>
                  <a:srgbClr val="000000"/>
                </a:solidFill>
                <a:latin typeface="Candara"/>
                <a:cs typeface="Candara"/>
              </a:rPr>
              <a:t>mereka</a:t>
            </a:r>
            <a:r>
              <a:rPr lang="en-US" sz="2800" dirty="0">
                <a:solidFill>
                  <a:srgbClr val="000000"/>
                </a:solidFill>
                <a:latin typeface="Candara"/>
                <a:cs typeface="Candara"/>
              </a:rPr>
              <a:t>.</a:t>
            </a:r>
          </a:p>
          <a:p>
            <a:r>
              <a:rPr lang="en-US" sz="2800" dirty="0" err="1">
                <a:solidFill>
                  <a:srgbClr val="000000"/>
                </a:solidFill>
                <a:cs typeface="Candara"/>
              </a:rPr>
              <a:t>Menjaga</a:t>
            </a:r>
            <a:r>
              <a:rPr lang="en-US" sz="2800" dirty="0">
                <a:solidFill>
                  <a:srgbClr val="000000"/>
                </a:solidFill>
                <a:cs typeface="Candara"/>
              </a:rPr>
              <a:t> </a:t>
            </a:r>
            <a:r>
              <a:rPr lang="en-US" sz="2800" dirty="0" err="1">
                <a:solidFill>
                  <a:srgbClr val="000000"/>
                </a:solidFill>
                <a:cs typeface="Candara"/>
              </a:rPr>
              <a:t>tubuh</a:t>
            </a:r>
            <a:r>
              <a:rPr lang="en-US" sz="2800" dirty="0">
                <a:solidFill>
                  <a:srgbClr val="000000"/>
                </a:solidFill>
                <a:cs typeface="Candara"/>
              </a:rPr>
              <a:t> </a:t>
            </a:r>
            <a:r>
              <a:rPr lang="en-US" sz="2800" dirty="0" err="1">
                <a:solidFill>
                  <a:srgbClr val="000000"/>
                </a:solidFill>
                <a:cs typeface="Candara"/>
              </a:rPr>
              <a:t>mereka</a:t>
            </a:r>
            <a:r>
              <a:rPr lang="en-US" sz="2800" dirty="0">
                <a:solidFill>
                  <a:srgbClr val="000000"/>
                </a:solidFill>
                <a:cs typeface="Candara"/>
              </a:rPr>
              <a:t> </a:t>
            </a:r>
            <a:r>
              <a:rPr lang="en-US" sz="2800" dirty="0" err="1">
                <a:solidFill>
                  <a:srgbClr val="000000"/>
                </a:solidFill>
                <a:cs typeface="Candara"/>
              </a:rPr>
              <a:t>melalui</a:t>
            </a:r>
            <a:r>
              <a:rPr lang="en-US" sz="2800" dirty="0">
                <a:solidFill>
                  <a:srgbClr val="000000"/>
                </a:solidFill>
                <a:cs typeface="Candara"/>
              </a:rPr>
              <a:t> </a:t>
            </a:r>
            <a:r>
              <a:rPr lang="en-US" sz="2800" dirty="0" err="1">
                <a:solidFill>
                  <a:srgbClr val="000000"/>
                </a:solidFill>
                <a:cs typeface="Candara"/>
              </a:rPr>
              <a:t>dorongan</a:t>
            </a:r>
            <a:r>
              <a:rPr lang="en-US" sz="2800" dirty="0">
                <a:solidFill>
                  <a:srgbClr val="000000"/>
                </a:solidFill>
                <a:cs typeface="Candara"/>
              </a:rPr>
              <a:t> </a:t>
            </a:r>
            <a:r>
              <a:rPr lang="en-US" sz="2800" dirty="0" err="1">
                <a:solidFill>
                  <a:srgbClr val="000000"/>
                </a:solidFill>
                <a:cs typeface="Candara"/>
              </a:rPr>
              <a:t>untuk</a:t>
            </a:r>
            <a:r>
              <a:rPr lang="en-US" sz="2800" dirty="0">
                <a:solidFill>
                  <a:srgbClr val="000000"/>
                </a:solidFill>
                <a:cs typeface="Candara"/>
              </a:rPr>
              <a:t> </a:t>
            </a:r>
            <a:r>
              <a:rPr lang="en-US" sz="2800" dirty="0" err="1">
                <a:solidFill>
                  <a:srgbClr val="000000"/>
                </a:solidFill>
                <a:cs typeface="Candara"/>
              </a:rPr>
              <a:t>menerapkan</a:t>
            </a:r>
            <a:r>
              <a:rPr lang="en-US" sz="2800" dirty="0">
                <a:solidFill>
                  <a:srgbClr val="000000"/>
                </a:solidFill>
                <a:cs typeface="Candara"/>
              </a:rPr>
              <a:t> </a:t>
            </a:r>
            <a:r>
              <a:rPr lang="en-US" sz="2800" dirty="0" err="1">
                <a:solidFill>
                  <a:srgbClr val="000000"/>
                </a:solidFill>
                <a:cs typeface="Candara"/>
              </a:rPr>
              <a:t>pola</a:t>
            </a:r>
            <a:r>
              <a:rPr lang="en-US" sz="2800" dirty="0">
                <a:solidFill>
                  <a:srgbClr val="000000"/>
                </a:solidFill>
                <a:cs typeface="Candara"/>
              </a:rPr>
              <a:t> </a:t>
            </a:r>
            <a:r>
              <a:rPr lang="en-US" sz="2800" dirty="0" err="1">
                <a:solidFill>
                  <a:srgbClr val="000000"/>
                </a:solidFill>
                <a:cs typeface="Candara"/>
              </a:rPr>
              <a:t>hidup</a:t>
            </a:r>
            <a:r>
              <a:rPr lang="en-US" sz="2800" dirty="0">
                <a:solidFill>
                  <a:srgbClr val="000000"/>
                </a:solidFill>
                <a:cs typeface="Candara"/>
              </a:rPr>
              <a:t> </a:t>
            </a:r>
            <a:r>
              <a:rPr lang="en-US" sz="2800" dirty="0" err="1">
                <a:solidFill>
                  <a:srgbClr val="000000"/>
                </a:solidFill>
                <a:cs typeface="Candara"/>
              </a:rPr>
              <a:t>sehat</a:t>
            </a:r>
            <a:r>
              <a:rPr lang="en-US" sz="2800" dirty="0">
                <a:solidFill>
                  <a:srgbClr val="000000"/>
                </a:solidFill>
                <a:cs typeface="Candara"/>
              </a:rPr>
              <a:t> </a:t>
            </a:r>
            <a:r>
              <a:rPr lang="en-US" sz="2800" dirty="0" err="1">
                <a:solidFill>
                  <a:srgbClr val="000000"/>
                </a:solidFill>
                <a:cs typeface="Candara"/>
              </a:rPr>
              <a:t>dalam</a:t>
            </a:r>
            <a:r>
              <a:rPr lang="en-US" sz="2800" dirty="0">
                <a:solidFill>
                  <a:srgbClr val="000000"/>
                </a:solidFill>
                <a:cs typeface="Candara"/>
              </a:rPr>
              <a:t> </a:t>
            </a:r>
            <a:r>
              <a:rPr lang="en-US" sz="2800" dirty="0" err="1">
                <a:solidFill>
                  <a:srgbClr val="000000"/>
                </a:solidFill>
                <a:cs typeface="Candara"/>
              </a:rPr>
              <a:t>kehidupan</a:t>
            </a:r>
            <a:r>
              <a:rPr lang="en-US" sz="2800" dirty="0">
                <a:solidFill>
                  <a:srgbClr val="000000"/>
                </a:solidFill>
                <a:cs typeface="Candara"/>
              </a:rPr>
              <a:t> </a:t>
            </a:r>
            <a:r>
              <a:rPr lang="en-US" sz="2800" dirty="0" err="1">
                <a:solidFill>
                  <a:srgbClr val="000000"/>
                </a:solidFill>
                <a:cs typeface="Candara"/>
              </a:rPr>
              <a:t>sehari-hari</a:t>
            </a:r>
            <a:r>
              <a:rPr lang="en-US" sz="2800" dirty="0">
                <a:solidFill>
                  <a:srgbClr val="000000"/>
                </a:solidFill>
                <a:cs typeface="Candara"/>
              </a:rPr>
              <a:t>.</a:t>
            </a:r>
          </a:p>
          <a:p>
            <a:endParaRPr lang="en-US" sz="2800" dirty="0">
              <a:latin typeface="Candara"/>
              <a:cs typeface="Candara"/>
            </a:endParaRPr>
          </a:p>
          <a:p>
            <a:pPr marL="0" indent="0">
              <a:buNone/>
            </a:pPr>
            <a:endParaRPr lang="en-US" dirty="0">
              <a:latin typeface="Candara"/>
              <a:cs typeface="Candara"/>
            </a:endParaRPr>
          </a:p>
        </p:txBody>
      </p:sp>
    </p:spTree>
    <p:extLst>
      <p:ext uri="{BB962C8B-B14F-4D97-AF65-F5344CB8AC3E}">
        <p14:creationId xmlns:p14="http://schemas.microsoft.com/office/powerpoint/2010/main" val="6961066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6402" y="1591967"/>
            <a:ext cx="7619999" cy="5237157"/>
          </a:xfrm>
        </p:spPr>
        <p:txBody>
          <a:bodyPr>
            <a:normAutofit lnSpcReduction="10000"/>
          </a:bodyPr>
          <a:lstStyle/>
          <a:p>
            <a:r>
              <a:rPr lang="en-US" sz="2800" dirty="0" err="1">
                <a:solidFill>
                  <a:srgbClr val="000000"/>
                </a:solidFill>
                <a:latin typeface="Candara"/>
                <a:cs typeface="Candara"/>
              </a:rPr>
              <a:t>Memahami</a:t>
            </a:r>
            <a:r>
              <a:rPr lang="en-US" sz="2800" dirty="0">
                <a:solidFill>
                  <a:srgbClr val="000000"/>
                </a:solidFill>
                <a:latin typeface="Candara"/>
                <a:cs typeface="Candara"/>
              </a:rPr>
              <a:t> </a:t>
            </a:r>
            <a:r>
              <a:rPr lang="en-US" sz="2800" dirty="0" err="1">
                <a:solidFill>
                  <a:srgbClr val="000000"/>
                </a:solidFill>
                <a:latin typeface="Candara"/>
                <a:cs typeface="Candara"/>
              </a:rPr>
              <a:t>dampak</a:t>
            </a:r>
            <a:r>
              <a:rPr lang="en-US" sz="2800" dirty="0">
                <a:solidFill>
                  <a:srgbClr val="000000"/>
                </a:solidFill>
                <a:latin typeface="Candara"/>
                <a:cs typeface="Candara"/>
              </a:rPr>
              <a:t> </a:t>
            </a:r>
            <a:r>
              <a:rPr lang="en-US" sz="2800" dirty="0" err="1">
                <a:solidFill>
                  <a:srgbClr val="000000"/>
                </a:solidFill>
                <a:latin typeface="Candara"/>
                <a:cs typeface="Candara"/>
              </a:rPr>
              <a:t>penyalahgunaan</a:t>
            </a:r>
            <a:r>
              <a:rPr lang="en-US" sz="2800" dirty="0">
                <a:solidFill>
                  <a:srgbClr val="000000"/>
                </a:solidFill>
                <a:latin typeface="Candara"/>
                <a:cs typeface="Candara"/>
              </a:rPr>
              <a:t> </a:t>
            </a:r>
            <a:r>
              <a:rPr lang="en-US" sz="2800" dirty="0" err="1">
                <a:solidFill>
                  <a:srgbClr val="000000"/>
                </a:solidFill>
                <a:latin typeface="Candara"/>
                <a:cs typeface="Candara"/>
              </a:rPr>
              <a:t>narkoba</a:t>
            </a:r>
            <a:r>
              <a:rPr lang="en-US" sz="2800" dirty="0">
                <a:solidFill>
                  <a:srgbClr val="000000"/>
                </a:solidFill>
                <a:latin typeface="Candara"/>
                <a:cs typeface="Candara"/>
              </a:rPr>
              <a:t> </a:t>
            </a:r>
            <a:r>
              <a:rPr lang="en-US" sz="2800" dirty="0" err="1">
                <a:solidFill>
                  <a:srgbClr val="000000"/>
                </a:solidFill>
                <a:latin typeface="Candara"/>
                <a:cs typeface="Candara"/>
              </a:rPr>
              <a:t>terhadap</a:t>
            </a:r>
            <a:r>
              <a:rPr lang="en-US" sz="2800" dirty="0">
                <a:solidFill>
                  <a:srgbClr val="000000"/>
                </a:solidFill>
                <a:latin typeface="Candara"/>
                <a:cs typeface="Candara"/>
              </a:rPr>
              <a:t> </a:t>
            </a:r>
            <a:r>
              <a:rPr lang="en-US" sz="2800" dirty="0" err="1">
                <a:solidFill>
                  <a:srgbClr val="000000"/>
                </a:solidFill>
                <a:latin typeface="Candara"/>
                <a:cs typeface="Candara"/>
              </a:rPr>
              <a:t>otak</a:t>
            </a:r>
            <a:r>
              <a:rPr lang="en-US" sz="2800" dirty="0">
                <a:solidFill>
                  <a:srgbClr val="000000"/>
                </a:solidFill>
                <a:latin typeface="Candara"/>
                <a:cs typeface="Candara"/>
              </a:rPr>
              <a:t>, </a:t>
            </a:r>
            <a:r>
              <a:rPr lang="en-US" sz="2800" dirty="0" err="1">
                <a:solidFill>
                  <a:srgbClr val="000000"/>
                </a:solidFill>
                <a:latin typeface="Candara"/>
                <a:cs typeface="Candara"/>
              </a:rPr>
              <a:t>perkembangan</a:t>
            </a:r>
            <a:r>
              <a:rPr lang="en-US" sz="2800" dirty="0">
                <a:solidFill>
                  <a:srgbClr val="000000"/>
                </a:solidFill>
                <a:latin typeface="Candara"/>
                <a:cs typeface="Candara"/>
              </a:rPr>
              <a:t> </a:t>
            </a:r>
            <a:r>
              <a:rPr lang="en-US" sz="2800" dirty="0" err="1">
                <a:solidFill>
                  <a:srgbClr val="000000"/>
                </a:solidFill>
                <a:latin typeface="Candara"/>
                <a:cs typeface="Candara"/>
              </a:rPr>
              <a:t>fisik</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ke</a:t>
            </a:r>
            <a:r>
              <a:rPr lang="en-US" sz="2800" dirty="0">
                <a:solidFill>
                  <a:srgbClr val="000000"/>
                </a:solidFill>
                <a:latin typeface="Candara"/>
                <a:cs typeface="Candara"/>
              </a:rPr>
              <a:t> </a:t>
            </a:r>
            <a:r>
              <a:rPr lang="en-US" sz="2800" dirty="0" err="1">
                <a:solidFill>
                  <a:srgbClr val="000000"/>
                </a:solidFill>
                <a:latin typeface="Candara"/>
                <a:cs typeface="Candara"/>
              </a:rPr>
              <a:t>depan</a:t>
            </a:r>
            <a:r>
              <a:rPr lang="en-US" sz="2800" dirty="0">
                <a:solidFill>
                  <a:srgbClr val="000000"/>
                </a:solidFill>
                <a:latin typeface="Candara"/>
                <a:cs typeface="Candara"/>
              </a:rPr>
              <a:t>, </a:t>
            </a:r>
            <a:r>
              <a:rPr lang="en-US" sz="2800" dirty="0" err="1">
                <a:solidFill>
                  <a:srgbClr val="000000"/>
                </a:solidFill>
                <a:latin typeface="Candara"/>
                <a:cs typeface="Candara"/>
              </a:rPr>
              <a:t>perilaku</a:t>
            </a:r>
            <a:r>
              <a:rPr lang="en-US" sz="2800" dirty="0">
                <a:solidFill>
                  <a:srgbClr val="000000"/>
                </a:solidFill>
                <a:latin typeface="Candara"/>
                <a:cs typeface="Candara"/>
              </a:rPr>
              <a:t>, </a:t>
            </a:r>
            <a:r>
              <a:rPr lang="en-US" sz="2800" dirty="0" err="1">
                <a:solidFill>
                  <a:srgbClr val="000000"/>
                </a:solidFill>
                <a:latin typeface="Candara"/>
                <a:cs typeface="Candara"/>
              </a:rPr>
              <a:t>emosi</a:t>
            </a:r>
            <a:r>
              <a:rPr lang="en-US" sz="2800" dirty="0">
                <a:solidFill>
                  <a:srgbClr val="000000"/>
                </a:solidFill>
                <a:latin typeface="Candara"/>
                <a:cs typeface="Candara"/>
              </a:rPr>
              <a:t>, </a:t>
            </a:r>
            <a:r>
              <a:rPr lang="en-US" sz="2800" dirty="0" err="1">
                <a:solidFill>
                  <a:srgbClr val="000000"/>
                </a:solidFill>
                <a:latin typeface="Candara"/>
                <a:cs typeface="Candara"/>
              </a:rPr>
              <a:t>kemampuan</a:t>
            </a:r>
            <a:r>
              <a:rPr lang="en-US" sz="2800" dirty="0">
                <a:solidFill>
                  <a:srgbClr val="000000"/>
                </a:solidFill>
                <a:latin typeface="Candara"/>
                <a:cs typeface="Candara"/>
              </a:rPr>
              <a:t> </a:t>
            </a:r>
            <a:r>
              <a:rPr lang="en-US" sz="2800" dirty="0" err="1">
                <a:solidFill>
                  <a:srgbClr val="000000"/>
                </a:solidFill>
                <a:latin typeface="Candara"/>
                <a:cs typeface="Candara"/>
              </a:rPr>
              <a:t>kognitif</a:t>
            </a:r>
            <a:r>
              <a:rPr lang="en-US" sz="2800" dirty="0">
                <a:solidFill>
                  <a:srgbClr val="000000"/>
                </a:solidFill>
                <a:latin typeface="Candara"/>
                <a:cs typeface="Candara"/>
              </a:rPr>
              <a:t>, </a:t>
            </a:r>
            <a:r>
              <a:rPr lang="en-US" sz="2800" dirty="0" err="1">
                <a:solidFill>
                  <a:srgbClr val="000000"/>
                </a:solidFill>
                <a:latin typeface="Candara"/>
                <a:cs typeface="Candara"/>
              </a:rPr>
              <a:t>penampilan</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kesehatan</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p>
          <a:p>
            <a:r>
              <a:rPr lang="en-US" sz="2800" dirty="0" err="1">
                <a:solidFill>
                  <a:srgbClr val="000000"/>
                </a:solidFill>
                <a:latin typeface="Candara"/>
                <a:cs typeface="Candara"/>
              </a:rPr>
              <a:t>Mendorong</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membangun</a:t>
            </a:r>
            <a:r>
              <a:rPr lang="en-US" sz="2800" dirty="0">
                <a:solidFill>
                  <a:srgbClr val="000000"/>
                </a:solidFill>
                <a:latin typeface="Candara"/>
                <a:cs typeface="Candara"/>
              </a:rPr>
              <a:t> </a:t>
            </a:r>
            <a:r>
              <a:rPr lang="en-US" sz="2800" dirty="0" err="1">
                <a:solidFill>
                  <a:srgbClr val="000000"/>
                </a:solidFill>
                <a:latin typeface="Candara"/>
                <a:cs typeface="Candara"/>
              </a:rPr>
              <a:t>persahabatan</a:t>
            </a:r>
            <a:r>
              <a:rPr lang="en-US" sz="2800" dirty="0">
                <a:solidFill>
                  <a:srgbClr val="000000"/>
                </a:solidFill>
                <a:latin typeface="Candara"/>
                <a:cs typeface="Candara"/>
              </a:rPr>
              <a:t> yang </a:t>
            </a:r>
            <a:r>
              <a:rPr lang="en-US" sz="2800" dirty="0" err="1">
                <a:solidFill>
                  <a:srgbClr val="000000"/>
                </a:solidFill>
                <a:latin typeface="Candara"/>
                <a:cs typeface="Candara"/>
              </a:rPr>
              <a:t>positf</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a:t>
            </a:r>
            <a:r>
              <a:rPr lang="en-US" sz="2800" dirty="0" err="1">
                <a:solidFill>
                  <a:srgbClr val="000000"/>
                </a:solidFill>
                <a:latin typeface="Candara"/>
                <a:cs typeface="Candara"/>
              </a:rPr>
              <a:t>temannya</a:t>
            </a:r>
            <a:r>
              <a:rPr lang="en-US" sz="2800" dirty="0">
                <a:solidFill>
                  <a:srgbClr val="000000"/>
                </a:solidFill>
                <a:latin typeface="Candara"/>
                <a:cs typeface="Candara"/>
              </a:rPr>
              <a:t>, </a:t>
            </a:r>
            <a:r>
              <a:rPr lang="en-US" sz="2800" dirty="0" err="1">
                <a:solidFill>
                  <a:srgbClr val="000000"/>
                </a:solidFill>
                <a:latin typeface="Candara"/>
                <a:cs typeface="Candara"/>
              </a:rPr>
              <a:t>meningkatkan</a:t>
            </a:r>
            <a:r>
              <a:rPr lang="en-US" sz="2800" dirty="0">
                <a:solidFill>
                  <a:srgbClr val="000000"/>
                </a:solidFill>
                <a:latin typeface="Candara"/>
                <a:cs typeface="Candara"/>
              </a:rPr>
              <a:t> </a:t>
            </a:r>
            <a:r>
              <a:rPr lang="en-US" sz="2800" dirty="0" err="1">
                <a:solidFill>
                  <a:srgbClr val="000000"/>
                </a:solidFill>
                <a:latin typeface="Candara"/>
                <a:cs typeface="Candara"/>
              </a:rPr>
              <a:t>hubungan</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p>
          <a:p>
            <a:r>
              <a:rPr lang="en-US" sz="2800" dirty="0" err="1">
                <a:solidFill>
                  <a:srgbClr val="000000"/>
                </a:solidFill>
                <a:latin typeface="Candara"/>
                <a:cs typeface="Candara"/>
              </a:rPr>
              <a:t>Mendorong</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meningkatkan</a:t>
            </a:r>
            <a:r>
              <a:rPr lang="en-US" sz="2800" dirty="0">
                <a:solidFill>
                  <a:srgbClr val="000000"/>
                </a:solidFill>
                <a:latin typeface="Candara"/>
                <a:cs typeface="Candara"/>
              </a:rPr>
              <a:t> </a:t>
            </a:r>
            <a:r>
              <a:rPr lang="en-US" sz="2800" dirty="0" err="1">
                <a:solidFill>
                  <a:srgbClr val="000000"/>
                </a:solidFill>
                <a:latin typeface="Candara"/>
                <a:cs typeface="Candara"/>
              </a:rPr>
              <a:t>kinerja</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prestasi</a:t>
            </a:r>
            <a:r>
              <a:rPr lang="en-US" sz="2800" dirty="0">
                <a:solidFill>
                  <a:srgbClr val="000000"/>
                </a:solidFill>
                <a:latin typeface="Candara"/>
                <a:cs typeface="Candara"/>
              </a:rPr>
              <a:t> di </a:t>
            </a:r>
            <a:r>
              <a:rPr lang="en-US" sz="2800" dirty="0" err="1">
                <a:solidFill>
                  <a:srgbClr val="000000"/>
                </a:solidFill>
                <a:latin typeface="Candara"/>
                <a:cs typeface="Candara"/>
              </a:rPr>
              <a:t>sekolah</a:t>
            </a:r>
            <a:r>
              <a:rPr lang="en-US" sz="2800" dirty="0">
                <a:solidFill>
                  <a:srgbClr val="000000"/>
                </a:solidFill>
                <a:latin typeface="Candara"/>
                <a:cs typeface="Candara"/>
              </a:rPr>
              <a:t>, </a:t>
            </a:r>
            <a:r>
              <a:rPr lang="en-US" sz="2800" dirty="0" err="1">
                <a:solidFill>
                  <a:srgbClr val="000000"/>
                </a:solidFill>
                <a:latin typeface="Candara"/>
                <a:cs typeface="Candara"/>
              </a:rPr>
              <a:t>serta</a:t>
            </a:r>
            <a:r>
              <a:rPr lang="en-US" sz="2800" dirty="0">
                <a:solidFill>
                  <a:srgbClr val="000000"/>
                </a:solidFill>
                <a:latin typeface="Candara"/>
                <a:cs typeface="Candara"/>
              </a:rPr>
              <a:t> </a:t>
            </a:r>
            <a:r>
              <a:rPr lang="en-US" sz="2800" dirty="0" err="1">
                <a:solidFill>
                  <a:srgbClr val="000000"/>
                </a:solidFill>
                <a:latin typeface="Candara"/>
                <a:cs typeface="Candara"/>
              </a:rPr>
              <a:t>memberikan</a:t>
            </a:r>
            <a:r>
              <a:rPr lang="en-US" sz="2800" dirty="0">
                <a:solidFill>
                  <a:srgbClr val="000000"/>
                </a:solidFill>
                <a:latin typeface="Candara"/>
                <a:cs typeface="Candara"/>
              </a:rPr>
              <a:t> </a:t>
            </a:r>
            <a:r>
              <a:rPr lang="en-US" sz="2800" dirty="0" err="1">
                <a:solidFill>
                  <a:srgbClr val="000000"/>
                </a:solidFill>
                <a:latin typeface="Candara"/>
                <a:cs typeface="Candara"/>
              </a:rPr>
              <a:t>pilihan-pilihan</a:t>
            </a:r>
            <a:r>
              <a:rPr lang="en-US" sz="2800" dirty="0">
                <a:solidFill>
                  <a:srgbClr val="000000"/>
                </a:solidFill>
                <a:latin typeface="Candara"/>
                <a:cs typeface="Candara"/>
              </a:rPr>
              <a:t> </a:t>
            </a:r>
            <a:r>
              <a:rPr lang="en-US" sz="2800" dirty="0" err="1">
                <a:solidFill>
                  <a:srgbClr val="000000"/>
                </a:solidFill>
                <a:latin typeface="Candara"/>
                <a:cs typeface="Candara"/>
              </a:rPr>
              <a:t>bagi</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menentukan</a:t>
            </a:r>
            <a:r>
              <a:rPr lang="en-US" sz="2800" dirty="0">
                <a:solidFill>
                  <a:srgbClr val="000000"/>
                </a:solidFill>
                <a:latin typeface="Candara"/>
                <a:cs typeface="Candara"/>
              </a:rPr>
              <a:t> </a:t>
            </a:r>
            <a:r>
              <a:rPr lang="en-US" sz="2800" dirty="0" err="1">
                <a:solidFill>
                  <a:srgbClr val="000000"/>
                </a:solidFill>
                <a:latin typeface="Candara"/>
                <a:cs typeface="Candara"/>
              </a:rPr>
              <a:t>masa</a:t>
            </a:r>
            <a:r>
              <a:rPr lang="en-US" sz="2800" dirty="0">
                <a:solidFill>
                  <a:srgbClr val="000000"/>
                </a:solidFill>
                <a:latin typeface="Candara"/>
                <a:cs typeface="Candara"/>
              </a:rPr>
              <a:t> </a:t>
            </a:r>
            <a:r>
              <a:rPr lang="en-US" sz="2800" dirty="0" err="1">
                <a:solidFill>
                  <a:srgbClr val="000000"/>
                </a:solidFill>
                <a:latin typeface="Candara"/>
                <a:cs typeface="Candara"/>
              </a:rPr>
              <a:t>depannya</a:t>
            </a:r>
            <a:r>
              <a:rPr lang="en-US" sz="2800" dirty="0">
                <a:solidFill>
                  <a:srgbClr val="000000"/>
                </a:solidFill>
                <a:latin typeface="Candara"/>
                <a:cs typeface="Candara"/>
              </a:rPr>
              <a:t>. </a:t>
            </a:r>
          </a:p>
          <a:p>
            <a:endParaRPr lang="en-US" dirty="0">
              <a:solidFill>
                <a:srgbClr val="000000"/>
              </a:solidFill>
            </a:endParaRPr>
          </a:p>
        </p:txBody>
      </p:sp>
    </p:spTree>
    <p:extLst>
      <p:ext uri="{BB962C8B-B14F-4D97-AF65-F5344CB8AC3E}">
        <p14:creationId xmlns:p14="http://schemas.microsoft.com/office/powerpoint/2010/main" val="12086048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901" y="1955899"/>
            <a:ext cx="7699650" cy="4852615"/>
          </a:xfrm>
        </p:spPr>
        <p:txBody>
          <a:bodyPr>
            <a:normAutofit fontScale="85000" lnSpcReduction="10000"/>
          </a:bodyPr>
          <a:lstStyle/>
          <a:p>
            <a:pPr>
              <a:lnSpc>
                <a:spcPct val="120000"/>
              </a:lnSpc>
            </a:pPr>
            <a:r>
              <a:rPr lang="en-US" sz="2800" dirty="0" err="1">
                <a:solidFill>
                  <a:srgbClr val="000000"/>
                </a:solidFill>
              </a:rPr>
              <a:t>Terbukti</a:t>
            </a:r>
            <a:r>
              <a:rPr lang="en-US" sz="2800" dirty="0">
                <a:solidFill>
                  <a:srgbClr val="000000"/>
                </a:solidFill>
              </a:rPr>
              <a:t> program </a:t>
            </a:r>
            <a:r>
              <a:rPr lang="en-US" sz="2800" dirty="0" err="1">
                <a:solidFill>
                  <a:srgbClr val="000000"/>
                </a:solidFill>
              </a:rPr>
              <a:t>pelatihan</a:t>
            </a:r>
            <a:r>
              <a:rPr lang="en-US" sz="2800" dirty="0">
                <a:solidFill>
                  <a:srgbClr val="000000"/>
                </a:solidFill>
              </a:rPr>
              <a:t> yang </a:t>
            </a:r>
            <a:r>
              <a:rPr lang="en-US" sz="2800" dirty="0" err="1">
                <a:solidFill>
                  <a:srgbClr val="000000"/>
                </a:solidFill>
              </a:rPr>
              <a:t>dilakukan</a:t>
            </a:r>
            <a:r>
              <a:rPr lang="en-US" sz="2800" dirty="0">
                <a:solidFill>
                  <a:srgbClr val="000000"/>
                </a:solidFill>
              </a:rPr>
              <a:t> </a:t>
            </a:r>
            <a:r>
              <a:rPr lang="en-US" sz="2800" dirty="0" err="1">
                <a:solidFill>
                  <a:srgbClr val="000000"/>
                </a:solidFill>
              </a:rPr>
              <a:t>kepada</a:t>
            </a:r>
            <a:r>
              <a:rPr lang="en-US" sz="2800" dirty="0">
                <a:solidFill>
                  <a:srgbClr val="000000"/>
                </a:solidFill>
              </a:rPr>
              <a:t> </a:t>
            </a:r>
            <a:r>
              <a:rPr lang="en-US" sz="2800" dirty="0" err="1">
                <a:solidFill>
                  <a:srgbClr val="000000"/>
                </a:solidFill>
              </a:rPr>
              <a:t>keluarga</a:t>
            </a:r>
            <a:r>
              <a:rPr lang="en-US" sz="2800" dirty="0">
                <a:solidFill>
                  <a:srgbClr val="000000"/>
                </a:solidFill>
              </a:rPr>
              <a:t>, </a:t>
            </a:r>
            <a:r>
              <a:rPr lang="en-US" sz="2800" dirty="0" err="1">
                <a:solidFill>
                  <a:srgbClr val="000000"/>
                </a:solidFill>
              </a:rPr>
              <a:t>memberikan</a:t>
            </a:r>
            <a:r>
              <a:rPr lang="en-US" sz="2800" dirty="0">
                <a:solidFill>
                  <a:srgbClr val="000000"/>
                </a:solidFill>
              </a:rPr>
              <a:t> </a:t>
            </a:r>
            <a:r>
              <a:rPr lang="en-US" sz="2800" dirty="0" err="1">
                <a:solidFill>
                  <a:srgbClr val="000000"/>
                </a:solidFill>
              </a:rPr>
              <a:t>dampak</a:t>
            </a:r>
            <a:r>
              <a:rPr lang="en-US" sz="2800" dirty="0">
                <a:solidFill>
                  <a:srgbClr val="000000"/>
                </a:solidFill>
              </a:rPr>
              <a:t> </a:t>
            </a:r>
            <a:r>
              <a:rPr lang="en-US" sz="2800" dirty="0" err="1">
                <a:solidFill>
                  <a:srgbClr val="000000"/>
                </a:solidFill>
              </a:rPr>
              <a:t>positif</a:t>
            </a:r>
            <a:r>
              <a:rPr lang="en-US" sz="2800" dirty="0">
                <a:solidFill>
                  <a:srgbClr val="000000"/>
                </a:solidFill>
              </a:rPr>
              <a:t> </a:t>
            </a:r>
            <a:r>
              <a:rPr lang="en-US" sz="2800" dirty="0" err="1">
                <a:solidFill>
                  <a:srgbClr val="000000"/>
                </a:solidFill>
              </a:rPr>
              <a:t>baik</a:t>
            </a:r>
            <a:r>
              <a:rPr lang="en-US" sz="2800" dirty="0">
                <a:solidFill>
                  <a:srgbClr val="000000"/>
                </a:solidFill>
              </a:rPr>
              <a:t> </a:t>
            </a:r>
            <a:r>
              <a:rPr lang="en-US" sz="2800" dirty="0" err="1">
                <a:solidFill>
                  <a:srgbClr val="000000"/>
                </a:solidFill>
              </a:rPr>
              <a:t>terhadap</a:t>
            </a:r>
            <a:r>
              <a:rPr lang="en-US" sz="2800" dirty="0">
                <a:solidFill>
                  <a:srgbClr val="000000"/>
                </a:solidFill>
              </a:rPr>
              <a:t> </a:t>
            </a:r>
            <a:r>
              <a:rPr lang="en-US" sz="2800" dirty="0" err="1">
                <a:solidFill>
                  <a:srgbClr val="000000"/>
                </a:solidFill>
              </a:rPr>
              <a:t>keluarga</a:t>
            </a:r>
            <a:r>
              <a:rPr lang="en-US" sz="2800" dirty="0">
                <a:solidFill>
                  <a:srgbClr val="000000"/>
                </a:solidFill>
              </a:rPr>
              <a:t> (</a:t>
            </a:r>
            <a:r>
              <a:rPr lang="en-US" sz="2800" dirty="0" err="1">
                <a:solidFill>
                  <a:srgbClr val="000000"/>
                </a:solidFill>
              </a:rPr>
              <a:t>meningkatkan</a:t>
            </a:r>
            <a:r>
              <a:rPr lang="en-US" sz="2800" dirty="0">
                <a:solidFill>
                  <a:srgbClr val="000000"/>
                </a:solidFill>
              </a:rPr>
              <a:t> </a:t>
            </a:r>
            <a:r>
              <a:rPr lang="en-US" sz="2800" dirty="0" err="1">
                <a:solidFill>
                  <a:srgbClr val="000000"/>
                </a:solidFill>
              </a:rPr>
              <a:t>fungsi</a:t>
            </a:r>
            <a:r>
              <a:rPr lang="en-US" sz="2800" dirty="0">
                <a:solidFill>
                  <a:srgbClr val="000000"/>
                </a:solidFill>
              </a:rPr>
              <a:t> </a:t>
            </a:r>
            <a:r>
              <a:rPr lang="en-US" sz="2800" dirty="0" err="1">
                <a:solidFill>
                  <a:srgbClr val="000000"/>
                </a:solidFill>
              </a:rPr>
              <a:t>keluarga</a:t>
            </a:r>
            <a:r>
              <a:rPr lang="en-US" sz="2800" dirty="0">
                <a:solidFill>
                  <a:srgbClr val="000000"/>
                </a:solidFill>
              </a:rPr>
              <a:t>), orang </a:t>
            </a:r>
            <a:r>
              <a:rPr lang="en-US" sz="2800" dirty="0" err="1">
                <a:solidFill>
                  <a:srgbClr val="000000"/>
                </a:solidFill>
              </a:rPr>
              <a:t>tua</a:t>
            </a:r>
            <a:r>
              <a:rPr lang="en-US" sz="2800" dirty="0">
                <a:solidFill>
                  <a:srgbClr val="000000"/>
                </a:solidFill>
              </a:rPr>
              <a:t>, </a:t>
            </a:r>
            <a:r>
              <a:rPr lang="en-US" sz="2800" dirty="0" err="1">
                <a:solidFill>
                  <a:srgbClr val="000000"/>
                </a:solidFill>
              </a:rPr>
              <a:t>maupun</a:t>
            </a:r>
            <a:r>
              <a:rPr lang="en-US" sz="2800" dirty="0">
                <a:solidFill>
                  <a:srgbClr val="000000"/>
                </a:solidFill>
              </a:rPr>
              <a:t> </a:t>
            </a:r>
            <a:r>
              <a:rPr lang="en-US" sz="2800" dirty="0" err="1">
                <a:solidFill>
                  <a:srgbClr val="000000"/>
                </a:solidFill>
              </a:rPr>
              <a:t>terhadap</a:t>
            </a:r>
            <a:r>
              <a:rPr lang="en-US" sz="2800" dirty="0">
                <a:solidFill>
                  <a:srgbClr val="000000"/>
                </a:solidFill>
              </a:rPr>
              <a:t> </a:t>
            </a:r>
            <a:r>
              <a:rPr lang="en-US" sz="2800" dirty="0" err="1">
                <a:solidFill>
                  <a:srgbClr val="000000"/>
                </a:solidFill>
              </a:rPr>
              <a:t>anak</a:t>
            </a:r>
            <a:r>
              <a:rPr lang="en-US" sz="2800" dirty="0">
                <a:solidFill>
                  <a:srgbClr val="000000"/>
                </a:solidFill>
              </a:rPr>
              <a:t>.</a:t>
            </a:r>
          </a:p>
          <a:p>
            <a:pPr>
              <a:lnSpc>
                <a:spcPct val="120000"/>
              </a:lnSpc>
            </a:pPr>
            <a:r>
              <a:rPr lang="en-US" sz="2800" dirty="0" err="1">
                <a:solidFill>
                  <a:srgbClr val="000000"/>
                </a:solidFill>
              </a:rPr>
              <a:t>Memberikan</a:t>
            </a:r>
            <a:r>
              <a:rPr lang="en-US" sz="2800" dirty="0">
                <a:solidFill>
                  <a:srgbClr val="000000"/>
                </a:solidFill>
              </a:rPr>
              <a:t> </a:t>
            </a:r>
            <a:r>
              <a:rPr lang="en-US" sz="2800" dirty="0" err="1">
                <a:solidFill>
                  <a:srgbClr val="000000"/>
                </a:solidFill>
              </a:rPr>
              <a:t>hasil</a:t>
            </a:r>
            <a:r>
              <a:rPr lang="en-US" sz="2800" dirty="0">
                <a:solidFill>
                  <a:srgbClr val="000000"/>
                </a:solidFill>
              </a:rPr>
              <a:t> </a:t>
            </a:r>
            <a:r>
              <a:rPr lang="en-US" sz="2800" dirty="0" err="1">
                <a:solidFill>
                  <a:srgbClr val="000000"/>
                </a:solidFill>
              </a:rPr>
              <a:t>positif</a:t>
            </a:r>
            <a:r>
              <a:rPr lang="en-US" sz="2800" dirty="0">
                <a:solidFill>
                  <a:srgbClr val="000000"/>
                </a:solidFill>
              </a:rPr>
              <a:t>  </a:t>
            </a:r>
            <a:r>
              <a:rPr lang="en-US" sz="2800" dirty="0" err="1">
                <a:solidFill>
                  <a:srgbClr val="000000"/>
                </a:solidFill>
              </a:rPr>
              <a:t>terhadap</a:t>
            </a:r>
            <a:r>
              <a:rPr lang="en-US" sz="2800" dirty="0">
                <a:solidFill>
                  <a:srgbClr val="000000"/>
                </a:solidFill>
              </a:rPr>
              <a:t> </a:t>
            </a:r>
            <a:r>
              <a:rPr lang="en-US" sz="2800" dirty="0" err="1">
                <a:solidFill>
                  <a:srgbClr val="000000"/>
                </a:solidFill>
              </a:rPr>
              <a:t>anak</a:t>
            </a:r>
            <a:r>
              <a:rPr lang="en-US" sz="2800" dirty="0">
                <a:solidFill>
                  <a:srgbClr val="000000"/>
                </a:solidFill>
              </a:rPr>
              <a:t>, </a:t>
            </a:r>
            <a:r>
              <a:rPr lang="en-US" sz="2800" dirty="0" err="1">
                <a:solidFill>
                  <a:srgbClr val="000000"/>
                </a:solidFill>
              </a:rPr>
              <a:t>berupa</a:t>
            </a:r>
            <a:r>
              <a:rPr lang="en-US" sz="2800" dirty="0">
                <a:solidFill>
                  <a:srgbClr val="000000"/>
                </a:solidFill>
              </a:rPr>
              <a:t> </a:t>
            </a:r>
            <a:r>
              <a:rPr lang="en-US" sz="2800" dirty="0" err="1">
                <a:solidFill>
                  <a:srgbClr val="000000"/>
                </a:solidFill>
              </a:rPr>
              <a:t>meningkatnya</a:t>
            </a:r>
            <a:r>
              <a:rPr lang="en-US" sz="2800" dirty="0">
                <a:solidFill>
                  <a:srgbClr val="000000"/>
                </a:solidFill>
              </a:rPr>
              <a:t> </a:t>
            </a:r>
            <a:r>
              <a:rPr lang="en-US" sz="2800" dirty="0" err="1">
                <a:solidFill>
                  <a:srgbClr val="000000"/>
                </a:solidFill>
              </a:rPr>
              <a:t>pelaksanaan</a:t>
            </a:r>
            <a:r>
              <a:rPr lang="en-US" sz="2800" dirty="0">
                <a:solidFill>
                  <a:srgbClr val="000000"/>
                </a:solidFill>
              </a:rPr>
              <a:t> </a:t>
            </a:r>
            <a:r>
              <a:rPr lang="en-US" sz="2800" dirty="0" err="1">
                <a:solidFill>
                  <a:srgbClr val="000000"/>
                </a:solidFill>
              </a:rPr>
              <a:t>pola</a:t>
            </a:r>
            <a:r>
              <a:rPr lang="en-US" sz="2800" dirty="0">
                <a:solidFill>
                  <a:srgbClr val="000000"/>
                </a:solidFill>
              </a:rPr>
              <a:t> </a:t>
            </a:r>
            <a:r>
              <a:rPr lang="en-US" sz="2800" dirty="0" err="1">
                <a:solidFill>
                  <a:srgbClr val="000000"/>
                </a:solidFill>
              </a:rPr>
              <a:t>hidup</a:t>
            </a:r>
            <a:r>
              <a:rPr lang="en-US" sz="2800" dirty="0">
                <a:solidFill>
                  <a:srgbClr val="000000"/>
                </a:solidFill>
              </a:rPr>
              <a:t> </a:t>
            </a:r>
            <a:r>
              <a:rPr lang="en-US" sz="2800" dirty="0" err="1">
                <a:solidFill>
                  <a:srgbClr val="000000"/>
                </a:solidFill>
              </a:rPr>
              <a:t>sehat</a:t>
            </a:r>
            <a:r>
              <a:rPr lang="en-US" sz="2800" dirty="0">
                <a:solidFill>
                  <a:srgbClr val="000000"/>
                </a:solidFill>
              </a:rPr>
              <a:t>, </a:t>
            </a:r>
            <a:r>
              <a:rPr lang="en-US" sz="2800" dirty="0" err="1">
                <a:solidFill>
                  <a:srgbClr val="000000"/>
                </a:solidFill>
              </a:rPr>
              <a:t>mengurangi</a:t>
            </a:r>
            <a:r>
              <a:rPr lang="en-US" sz="2800" dirty="0">
                <a:solidFill>
                  <a:srgbClr val="000000"/>
                </a:solidFill>
              </a:rPr>
              <a:t> </a:t>
            </a:r>
            <a:r>
              <a:rPr lang="en-US" sz="2800" dirty="0" err="1">
                <a:solidFill>
                  <a:srgbClr val="000000"/>
                </a:solidFill>
              </a:rPr>
              <a:t>sikap</a:t>
            </a:r>
            <a:r>
              <a:rPr lang="en-US" sz="2800" dirty="0">
                <a:solidFill>
                  <a:srgbClr val="000000"/>
                </a:solidFill>
              </a:rPr>
              <a:t> </a:t>
            </a:r>
            <a:r>
              <a:rPr lang="en-US" sz="2800" dirty="0" err="1">
                <a:solidFill>
                  <a:srgbClr val="000000"/>
                </a:solidFill>
              </a:rPr>
              <a:t>agresif</a:t>
            </a:r>
            <a:r>
              <a:rPr lang="en-US" sz="2800" dirty="0">
                <a:solidFill>
                  <a:srgbClr val="000000"/>
                </a:solidFill>
              </a:rPr>
              <a:t>, </a:t>
            </a:r>
            <a:r>
              <a:rPr lang="en-US" sz="2800" dirty="0" err="1">
                <a:solidFill>
                  <a:srgbClr val="000000"/>
                </a:solidFill>
              </a:rPr>
              <a:t>dan</a:t>
            </a:r>
            <a:r>
              <a:rPr lang="en-US" sz="2800" dirty="0">
                <a:solidFill>
                  <a:srgbClr val="000000"/>
                </a:solidFill>
              </a:rPr>
              <a:t> </a:t>
            </a:r>
            <a:r>
              <a:rPr lang="en-US" sz="2800" dirty="0" err="1">
                <a:solidFill>
                  <a:srgbClr val="000000"/>
                </a:solidFill>
              </a:rPr>
              <a:t>berkurangnya</a:t>
            </a:r>
            <a:r>
              <a:rPr lang="en-US" sz="2800" dirty="0">
                <a:solidFill>
                  <a:srgbClr val="000000"/>
                </a:solidFill>
              </a:rPr>
              <a:t> </a:t>
            </a:r>
            <a:r>
              <a:rPr lang="en-US" sz="2800" dirty="0" err="1">
                <a:solidFill>
                  <a:srgbClr val="000000"/>
                </a:solidFill>
              </a:rPr>
              <a:t>tingkat</a:t>
            </a:r>
            <a:r>
              <a:rPr lang="en-US" sz="2800" dirty="0">
                <a:solidFill>
                  <a:srgbClr val="000000"/>
                </a:solidFill>
              </a:rPr>
              <a:t> </a:t>
            </a:r>
            <a:r>
              <a:rPr lang="en-US" sz="2800" dirty="0" err="1">
                <a:solidFill>
                  <a:srgbClr val="000000"/>
                </a:solidFill>
              </a:rPr>
              <a:t>kenakalan</a:t>
            </a:r>
            <a:r>
              <a:rPr lang="en-US" sz="2800" dirty="0">
                <a:solidFill>
                  <a:srgbClr val="000000"/>
                </a:solidFill>
              </a:rPr>
              <a:t>, </a:t>
            </a:r>
            <a:r>
              <a:rPr lang="en-US" sz="2800" dirty="0" err="1">
                <a:solidFill>
                  <a:srgbClr val="000000"/>
                </a:solidFill>
              </a:rPr>
              <a:t>tindak</a:t>
            </a:r>
            <a:r>
              <a:rPr lang="en-US" sz="2800" dirty="0">
                <a:solidFill>
                  <a:srgbClr val="000000"/>
                </a:solidFill>
              </a:rPr>
              <a:t> </a:t>
            </a:r>
            <a:r>
              <a:rPr lang="en-US" sz="2800" dirty="0" err="1">
                <a:solidFill>
                  <a:srgbClr val="000000"/>
                </a:solidFill>
              </a:rPr>
              <a:t>kejahatan</a:t>
            </a:r>
            <a:r>
              <a:rPr lang="en-US" sz="2800" dirty="0">
                <a:solidFill>
                  <a:srgbClr val="000000"/>
                </a:solidFill>
              </a:rPr>
              <a:t>, </a:t>
            </a:r>
            <a:r>
              <a:rPr lang="en-US" sz="2800" dirty="0" err="1">
                <a:solidFill>
                  <a:srgbClr val="000000"/>
                </a:solidFill>
              </a:rPr>
              <a:t>meningkatnya</a:t>
            </a:r>
            <a:r>
              <a:rPr lang="en-US" sz="2800" dirty="0">
                <a:solidFill>
                  <a:srgbClr val="000000"/>
                </a:solidFill>
              </a:rPr>
              <a:t> </a:t>
            </a:r>
            <a:r>
              <a:rPr lang="en-US" sz="2800" dirty="0" err="1">
                <a:solidFill>
                  <a:srgbClr val="000000"/>
                </a:solidFill>
              </a:rPr>
              <a:t>keterikatan</a:t>
            </a:r>
            <a:r>
              <a:rPr lang="en-US" sz="2800" dirty="0">
                <a:solidFill>
                  <a:srgbClr val="000000"/>
                </a:solidFill>
              </a:rPr>
              <a:t> </a:t>
            </a:r>
            <a:r>
              <a:rPr lang="en-US" sz="2800" dirty="0" err="1">
                <a:solidFill>
                  <a:srgbClr val="000000"/>
                </a:solidFill>
              </a:rPr>
              <a:t>anak</a:t>
            </a:r>
            <a:r>
              <a:rPr lang="en-US" sz="2800" dirty="0">
                <a:solidFill>
                  <a:srgbClr val="000000"/>
                </a:solidFill>
              </a:rPr>
              <a:t> </a:t>
            </a:r>
            <a:r>
              <a:rPr lang="en-US" sz="2800" dirty="0" err="1">
                <a:solidFill>
                  <a:srgbClr val="000000"/>
                </a:solidFill>
              </a:rPr>
              <a:t>dengan</a:t>
            </a:r>
            <a:r>
              <a:rPr lang="en-US" sz="2800" dirty="0">
                <a:solidFill>
                  <a:srgbClr val="000000"/>
                </a:solidFill>
              </a:rPr>
              <a:t> </a:t>
            </a:r>
            <a:r>
              <a:rPr lang="en-US" sz="2800" dirty="0" err="1">
                <a:solidFill>
                  <a:srgbClr val="000000"/>
                </a:solidFill>
              </a:rPr>
              <a:t>sekolah</a:t>
            </a:r>
            <a:r>
              <a:rPr lang="en-US" sz="2800" dirty="0">
                <a:solidFill>
                  <a:srgbClr val="000000"/>
                </a:solidFill>
              </a:rPr>
              <a:t>, </a:t>
            </a:r>
            <a:r>
              <a:rPr lang="en-US" sz="2800" dirty="0" err="1">
                <a:solidFill>
                  <a:srgbClr val="000000"/>
                </a:solidFill>
              </a:rPr>
              <a:t>anak</a:t>
            </a:r>
            <a:r>
              <a:rPr lang="en-US" sz="2800" dirty="0">
                <a:solidFill>
                  <a:srgbClr val="000000"/>
                </a:solidFill>
              </a:rPr>
              <a:t> </a:t>
            </a:r>
            <a:r>
              <a:rPr lang="en-US" sz="2800" dirty="0" err="1">
                <a:solidFill>
                  <a:srgbClr val="000000"/>
                </a:solidFill>
              </a:rPr>
              <a:t>diterima</a:t>
            </a:r>
            <a:r>
              <a:rPr lang="en-US" sz="2800" dirty="0">
                <a:solidFill>
                  <a:srgbClr val="000000"/>
                </a:solidFill>
              </a:rPr>
              <a:t> </a:t>
            </a:r>
            <a:r>
              <a:rPr lang="en-US" sz="2800" dirty="0" err="1">
                <a:solidFill>
                  <a:srgbClr val="000000"/>
                </a:solidFill>
              </a:rPr>
              <a:t>luas</a:t>
            </a:r>
            <a:r>
              <a:rPr lang="en-US" sz="2800" dirty="0">
                <a:solidFill>
                  <a:srgbClr val="000000"/>
                </a:solidFill>
              </a:rPr>
              <a:t> di </a:t>
            </a:r>
            <a:r>
              <a:rPr lang="en-US" sz="2800" dirty="0" err="1">
                <a:solidFill>
                  <a:srgbClr val="000000"/>
                </a:solidFill>
              </a:rPr>
              <a:t>dalam</a:t>
            </a:r>
            <a:r>
              <a:rPr lang="en-US" sz="2800" dirty="0">
                <a:solidFill>
                  <a:srgbClr val="000000"/>
                </a:solidFill>
              </a:rPr>
              <a:t> </a:t>
            </a:r>
            <a:r>
              <a:rPr lang="en-US" sz="2800" dirty="0" err="1">
                <a:solidFill>
                  <a:srgbClr val="000000"/>
                </a:solidFill>
              </a:rPr>
              <a:t>kelompok</a:t>
            </a:r>
            <a:r>
              <a:rPr lang="en-US" sz="2800" dirty="0">
                <a:solidFill>
                  <a:srgbClr val="000000"/>
                </a:solidFill>
              </a:rPr>
              <a:t> </a:t>
            </a:r>
            <a:r>
              <a:rPr lang="en-US" sz="2800" dirty="0" err="1">
                <a:solidFill>
                  <a:srgbClr val="000000"/>
                </a:solidFill>
              </a:rPr>
              <a:t>sebaya</a:t>
            </a:r>
            <a:r>
              <a:rPr lang="en-US" sz="2800" dirty="0">
                <a:solidFill>
                  <a:srgbClr val="000000"/>
                </a:solidFill>
              </a:rPr>
              <a:t> </a:t>
            </a:r>
            <a:r>
              <a:rPr lang="en-US" sz="2800" i="1" dirty="0">
                <a:solidFill>
                  <a:srgbClr val="000000"/>
                </a:solidFill>
              </a:rPr>
              <a:t>(Peer Group)</a:t>
            </a:r>
            <a:r>
              <a:rPr lang="en-US" sz="2800" dirty="0">
                <a:solidFill>
                  <a:srgbClr val="000000"/>
                </a:solidFill>
              </a:rPr>
              <a:t>, </a:t>
            </a:r>
            <a:r>
              <a:rPr lang="en-US" sz="2800" dirty="0" err="1">
                <a:solidFill>
                  <a:srgbClr val="000000"/>
                </a:solidFill>
              </a:rPr>
              <a:t>serta</a:t>
            </a:r>
            <a:r>
              <a:rPr lang="en-US" sz="2800" dirty="0">
                <a:solidFill>
                  <a:srgbClr val="000000"/>
                </a:solidFill>
              </a:rPr>
              <a:t> </a:t>
            </a:r>
            <a:r>
              <a:rPr lang="en-US" sz="2800" dirty="0" err="1">
                <a:solidFill>
                  <a:srgbClr val="000000"/>
                </a:solidFill>
              </a:rPr>
              <a:t>meningkatnya</a:t>
            </a:r>
            <a:r>
              <a:rPr lang="en-US" sz="2800" dirty="0">
                <a:solidFill>
                  <a:srgbClr val="000000"/>
                </a:solidFill>
              </a:rPr>
              <a:t> </a:t>
            </a:r>
            <a:r>
              <a:rPr lang="en-US" sz="2800" dirty="0" err="1">
                <a:solidFill>
                  <a:srgbClr val="000000"/>
                </a:solidFill>
              </a:rPr>
              <a:t>interaksi</a:t>
            </a:r>
            <a:r>
              <a:rPr lang="en-US" sz="2800" dirty="0">
                <a:solidFill>
                  <a:srgbClr val="000000"/>
                </a:solidFill>
              </a:rPr>
              <a:t> </a:t>
            </a:r>
            <a:r>
              <a:rPr lang="en-US" sz="2800" dirty="0" err="1">
                <a:solidFill>
                  <a:srgbClr val="000000"/>
                </a:solidFill>
              </a:rPr>
              <a:t>positif</a:t>
            </a:r>
            <a:r>
              <a:rPr lang="en-US" sz="2800" dirty="0">
                <a:solidFill>
                  <a:srgbClr val="000000"/>
                </a:solidFill>
              </a:rPr>
              <a:t> </a:t>
            </a:r>
            <a:r>
              <a:rPr lang="en-US" sz="2800" dirty="0" err="1">
                <a:solidFill>
                  <a:srgbClr val="000000"/>
                </a:solidFill>
              </a:rPr>
              <a:t>antara</a:t>
            </a:r>
            <a:r>
              <a:rPr lang="en-US" sz="2800" dirty="0">
                <a:solidFill>
                  <a:srgbClr val="000000"/>
                </a:solidFill>
              </a:rPr>
              <a:t> </a:t>
            </a:r>
            <a:r>
              <a:rPr lang="en-US" sz="2800" dirty="0" err="1">
                <a:solidFill>
                  <a:srgbClr val="000000"/>
                </a:solidFill>
              </a:rPr>
              <a:t>anak</a:t>
            </a:r>
            <a:r>
              <a:rPr lang="en-US" sz="2800" dirty="0">
                <a:solidFill>
                  <a:srgbClr val="000000"/>
                </a:solidFill>
              </a:rPr>
              <a:t> </a:t>
            </a:r>
            <a:r>
              <a:rPr lang="en-US" sz="2800" dirty="0" err="1">
                <a:solidFill>
                  <a:srgbClr val="000000"/>
                </a:solidFill>
              </a:rPr>
              <a:t>dengan</a:t>
            </a:r>
            <a:r>
              <a:rPr lang="en-US" sz="2800" dirty="0">
                <a:solidFill>
                  <a:srgbClr val="000000"/>
                </a:solidFill>
              </a:rPr>
              <a:t> orang </a:t>
            </a:r>
            <a:r>
              <a:rPr lang="en-US" sz="2800" dirty="0" err="1">
                <a:solidFill>
                  <a:srgbClr val="000000"/>
                </a:solidFill>
              </a:rPr>
              <a:t>tua</a:t>
            </a:r>
            <a:r>
              <a:rPr lang="en-US" sz="2800" dirty="0">
                <a:solidFill>
                  <a:srgbClr val="000000"/>
                </a:solidFill>
              </a:rPr>
              <a:t>.</a:t>
            </a:r>
          </a:p>
        </p:txBody>
      </p:sp>
      <p:sp>
        <p:nvSpPr>
          <p:cNvPr id="2" name="Title 1"/>
          <p:cNvSpPr>
            <a:spLocks noGrp="1"/>
          </p:cNvSpPr>
          <p:nvPr>
            <p:ph type="title"/>
          </p:nvPr>
        </p:nvSpPr>
        <p:spPr>
          <a:xfrm>
            <a:off x="446511" y="388681"/>
            <a:ext cx="8229600" cy="1252728"/>
          </a:xfrm>
        </p:spPr>
        <p:txBody>
          <a:bodyPr>
            <a:normAutofit/>
          </a:bodyPr>
          <a:lstStyle/>
          <a:p>
            <a:pPr>
              <a:lnSpc>
                <a:spcPct val="100000"/>
              </a:lnSpc>
            </a:pPr>
            <a:r>
              <a:rPr lang="en-US" sz="3200" b="1" dirty="0"/>
              <a:t>MANFAAT PELATIHAN KETERAMPILAN </a:t>
            </a:r>
            <a:br>
              <a:rPr lang="en-US" sz="3200" b="1" dirty="0"/>
            </a:br>
            <a:r>
              <a:rPr lang="en-US" sz="3200" b="1" dirty="0"/>
              <a:t>KEPADA KELUARGA</a:t>
            </a:r>
          </a:p>
        </p:txBody>
      </p:sp>
    </p:spTree>
    <p:extLst>
      <p:ext uri="{BB962C8B-B14F-4D97-AF65-F5344CB8AC3E}">
        <p14:creationId xmlns:p14="http://schemas.microsoft.com/office/powerpoint/2010/main" val="3262778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9908" y="2004343"/>
            <a:ext cx="7619999" cy="4838512"/>
          </a:xfrm>
        </p:spPr>
        <p:txBody>
          <a:bodyPr>
            <a:normAutofit fontScale="92500"/>
          </a:bodyPr>
          <a:lstStyle/>
          <a:p>
            <a:r>
              <a:rPr lang="en-US" sz="2800" dirty="0" err="1">
                <a:solidFill>
                  <a:srgbClr val="000000"/>
                </a:solidFill>
              </a:rPr>
              <a:t>Meningkatnya</a:t>
            </a:r>
            <a:r>
              <a:rPr lang="en-US" sz="2800" dirty="0">
                <a:solidFill>
                  <a:srgbClr val="000000"/>
                </a:solidFill>
              </a:rPr>
              <a:t> </a:t>
            </a:r>
            <a:r>
              <a:rPr lang="en-US" sz="2800" dirty="0" err="1">
                <a:solidFill>
                  <a:srgbClr val="000000"/>
                </a:solidFill>
              </a:rPr>
              <a:t>perilaku</a:t>
            </a:r>
            <a:r>
              <a:rPr lang="en-US" sz="2800" dirty="0">
                <a:solidFill>
                  <a:srgbClr val="000000"/>
                </a:solidFill>
              </a:rPr>
              <a:t> </a:t>
            </a:r>
            <a:r>
              <a:rPr lang="en-US" sz="2800" dirty="0" err="1">
                <a:solidFill>
                  <a:srgbClr val="000000"/>
                </a:solidFill>
              </a:rPr>
              <a:t>positif</a:t>
            </a:r>
            <a:r>
              <a:rPr lang="en-US" sz="2800" dirty="0">
                <a:solidFill>
                  <a:srgbClr val="000000"/>
                </a:solidFill>
              </a:rPr>
              <a:t> orang </a:t>
            </a:r>
            <a:r>
              <a:rPr lang="en-US" sz="2800" dirty="0" err="1">
                <a:solidFill>
                  <a:srgbClr val="000000"/>
                </a:solidFill>
              </a:rPr>
              <a:t>tua</a:t>
            </a:r>
            <a:r>
              <a:rPr lang="en-US" sz="2800" dirty="0">
                <a:solidFill>
                  <a:srgbClr val="000000"/>
                </a:solidFill>
              </a:rPr>
              <a:t> </a:t>
            </a:r>
            <a:r>
              <a:rPr lang="en-US" sz="2800" dirty="0" err="1">
                <a:solidFill>
                  <a:srgbClr val="000000"/>
                </a:solidFill>
              </a:rPr>
              <a:t>dalam</a:t>
            </a:r>
            <a:r>
              <a:rPr lang="en-US" sz="2800" dirty="0">
                <a:solidFill>
                  <a:srgbClr val="000000"/>
                </a:solidFill>
              </a:rPr>
              <a:t> </a:t>
            </a:r>
            <a:r>
              <a:rPr lang="en-US" sz="2800" dirty="0" err="1">
                <a:solidFill>
                  <a:srgbClr val="000000"/>
                </a:solidFill>
              </a:rPr>
              <a:t>mengatur</a:t>
            </a:r>
            <a:r>
              <a:rPr lang="en-US" sz="2800" dirty="0">
                <a:solidFill>
                  <a:srgbClr val="000000"/>
                </a:solidFill>
              </a:rPr>
              <a:t> </a:t>
            </a:r>
            <a:r>
              <a:rPr lang="en-US" sz="2800" dirty="0" err="1">
                <a:solidFill>
                  <a:srgbClr val="000000"/>
                </a:solidFill>
              </a:rPr>
              <a:t>anak</a:t>
            </a:r>
            <a:r>
              <a:rPr lang="en-US" sz="2800" dirty="0">
                <a:solidFill>
                  <a:srgbClr val="000000"/>
                </a:solidFill>
              </a:rPr>
              <a:t> </a:t>
            </a:r>
            <a:r>
              <a:rPr lang="en-US" sz="2800" dirty="0" err="1">
                <a:solidFill>
                  <a:srgbClr val="000000"/>
                </a:solidFill>
              </a:rPr>
              <a:t>melalui</a:t>
            </a:r>
            <a:r>
              <a:rPr lang="en-US" sz="2800" dirty="0">
                <a:solidFill>
                  <a:srgbClr val="000000"/>
                </a:solidFill>
              </a:rPr>
              <a:t> </a:t>
            </a:r>
            <a:r>
              <a:rPr lang="en-US" sz="2800" dirty="0" err="1">
                <a:solidFill>
                  <a:srgbClr val="000000"/>
                </a:solidFill>
              </a:rPr>
              <a:t>penerapan</a:t>
            </a:r>
            <a:r>
              <a:rPr lang="en-US" sz="2800" dirty="0">
                <a:solidFill>
                  <a:srgbClr val="000000"/>
                </a:solidFill>
              </a:rPr>
              <a:t> </a:t>
            </a:r>
            <a:r>
              <a:rPr lang="en-US" sz="2800" dirty="0" err="1">
                <a:solidFill>
                  <a:srgbClr val="000000"/>
                </a:solidFill>
              </a:rPr>
              <a:t>disiplin</a:t>
            </a:r>
            <a:r>
              <a:rPr lang="en-US" sz="2800" dirty="0">
                <a:solidFill>
                  <a:srgbClr val="000000"/>
                </a:solidFill>
              </a:rPr>
              <a:t> di </a:t>
            </a:r>
            <a:r>
              <a:rPr lang="en-US" sz="2800" dirty="0" err="1">
                <a:solidFill>
                  <a:srgbClr val="000000"/>
                </a:solidFill>
              </a:rPr>
              <a:t>dalam</a:t>
            </a:r>
            <a:r>
              <a:rPr lang="en-US" sz="2800" dirty="0">
                <a:solidFill>
                  <a:srgbClr val="000000"/>
                </a:solidFill>
              </a:rPr>
              <a:t> </a:t>
            </a:r>
            <a:r>
              <a:rPr lang="en-US" sz="2800" dirty="0" err="1">
                <a:solidFill>
                  <a:srgbClr val="000000"/>
                </a:solidFill>
              </a:rPr>
              <a:t>keluarga</a:t>
            </a:r>
            <a:r>
              <a:rPr lang="en-US" sz="2800" dirty="0">
                <a:solidFill>
                  <a:srgbClr val="000000"/>
                </a:solidFill>
              </a:rPr>
              <a:t> yang </a:t>
            </a:r>
            <a:r>
              <a:rPr lang="en-US" sz="2800" dirty="0" err="1">
                <a:solidFill>
                  <a:srgbClr val="000000"/>
                </a:solidFill>
              </a:rPr>
              <a:t>efektif</a:t>
            </a:r>
            <a:r>
              <a:rPr lang="en-US" sz="2800" dirty="0">
                <a:solidFill>
                  <a:srgbClr val="000000"/>
                </a:solidFill>
              </a:rPr>
              <a:t> </a:t>
            </a:r>
            <a:r>
              <a:rPr lang="en-US" sz="2800" dirty="0" err="1">
                <a:solidFill>
                  <a:srgbClr val="000000"/>
                </a:solidFill>
              </a:rPr>
              <a:t>dan</a:t>
            </a:r>
            <a:r>
              <a:rPr lang="en-US" sz="2800" dirty="0">
                <a:solidFill>
                  <a:srgbClr val="000000"/>
                </a:solidFill>
              </a:rPr>
              <a:t> </a:t>
            </a:r>
            <a:r>
              <a:rPr lang="en-US" sz="2800" dirty="0" err="1">
                <a:solidFill>
                  <a:srgbClr val="000000"/>
                </a:solidFill>
              </a:rPr>
              <a:t>konsisten</a:t>
            </a:r>
            <a:r>
              <a:rPr lang="en-US" sz="2800" dirty="0">
                <a:solidFill>
                  <a:srgbClr val="000000"/>
                </a:solidFill>
              </a:rPr>
              <a:t>, </a:t>
            </a:r>
            <a:r>
              <a:rPr lang="en-US" sz="2800" dirty="0" err="1">
                <a:solidFill>
                  <a:srgbClr val="000000"/>
                </a:solidFill>
              </a:rPr>
              <a:t>meningkatkan</a:t>
            </a:r>
            <a:r>
              <a:rPr lang="en-US" sz="2800" dirty="0">
                <a:solidFill>
                  <a:srgbClr val="000000"/>
                </a:solidFill>
              </a:rPr>
              <a:t> </a:t>
            </a:r>
            <a:r>
              <a:rPr lang="en-US" sz="2800" dirty="0" err="1">
                <a:solidFill>
                  <a:srgbClr val="000000"/>
                </a:solidFill>
              </a:rPr>
              <a:t>kemampuan</a:t>
            </a:r>
            <a:r>
              <a:rPr lang="en-US" sz="2800" dirty="0">
                <a:solidFill>
                  <a:srgbClr val="000000"/>
                </a:solidFill>
              </a:rPr>
              <a:t> </a:t>
            </a:r>
            <a:r>
              <a:rPr lang="en-US" sz="2800" dirty="0" err="1">
                <a:solidFill>
                  <a:srgbClr val="000000"/>
                </a:solidFill>
              </a:rPr>
              <a:t>dan</a:t>
            </a:r>
            <a:r>
              <a:rPr lang="en-US" sz="2800" dirty="0">
                <a:solidFill>
                  <a:srgbClr val="000000"/>
                </a:solidFill>
              </a:rPr>
              <a:t> </a:t>
            </a:r>
            <a:r>
              <a:rPr lang="en-US" sz="2800" dirty="0" err="1">
                <a:solidFill>
                  <a:srgbClr val="000000"/>
                </a:solidFill>
              </a:rPr>
              <a:t>keterampilan</a:t>
            </a:r>
            <a:r>
              <a:rPr lang="en-US" sz="2800" dirty="0">
                <a:solidFill>
                  <a:srgbClr val="000000"/>
                </a:solidFill>
              </a:rPr>
              <a:t> orang </a:t>
            </a:r>
            <a:r>
              <a:rPr lang="en-US" sz="2800" dirty="0" err="1">
                <a:solidFill>
                  <a:srgbClr val="000000"/>
                </a:solidFill>
              </a:rPr>
              <a:t>tua</a:t>
            </a:r>
            <a:r>
              <a:rPr lang="en-US" sz="2800" dirty="0">
                <a:solidFill>
                  <a:srgbClr val="000000"/>
                </a:solidFill>
              </a:rPr>
              <a:t> </a:t>
            </a:r>
            <a:r>
              <a:rPr lang="en-US" sz="2800" dirty="0" err="1">
                <a:solidFill>
                  <a:srgbClr val="000000"/>
                </a:solidFill>
              </a:rPr>
              <a:t>dalam</a:t>
            </a:r>
            <a:r>
              <a:rPr lang="en-US" sz="2800" dirty="0">
                <a:solidFill>
                  <a:srgbClr val="000000"/>
                </a:solidFill>
              </a:rPr>
              <a:t> </a:t>
            </a:r>
            <a:r>
              <a:rPr lang="en-US" sz="2800" dirty="0" err="1">
                <a:solidFill>
                  <a:srgbClr val="000000"/>
                </a:solidFill>
              </a:rPr>
              <a:t>memecahkan</a:t>
            </a:r>
            <a:r>
              <a:rPr lang="en-US" sz="2800" dirty="0">
                <a:solidFill>
                  <a:srgbClr val="000000"/>
                </a:solidFill>
              </a:rPr>
              <a:t> </a:t>
            </a:r>
            <a:r>
              <a:rPr lang="en-US" sz="2800" dirty="0" err="1">
                <a:solidFill>
                  <a:srgbClr val="000000"/>
                </a:solidFill>
              </a:rPr>
              <a:t>berbagai</a:t>
            </a:r>
            <a:r>
              <a:rPr lang="en-US" sz="2800" dirty="0">
                <a:solidFill>
                  <a:srgbClr val="000000"/>
                </a:solidFill>
              </a:rPr>
              <a:t> </a:t>
            </a:r>
            <a:r>
              <a:rPr lang="en-US" sz="2800" dirty="0" err="1">
                <a:solidFill>
                  <a:srgbClr val="000000"/>
                </a:solidFill>
              </a:rPr>
              <a:t>masalah</a:t>
            </a:r>
            <a:r>
              <a:rPr lang="en-US" sz="2800" dirty="0">
                <a:solidFill>
                  <a:srgbClr val="000000"/>
                </a:solidFill>
              </a:rPr>
              <a:t> </a:t>
            </a:r>
            <a:r>
              <a:rPr lang="en-US" sz="2800" dirty="0" err="1">
                <a:solidFill>
                  <a:srgbClr val="000000"/>
                </a:solidFill>
              </a:rPr>
              <a:t>keluarga</a:t>
            </a:r>
            <a:r>
              <a:rPr lang="en-US" sz="2800" dirty="0">
                <a:solidFill>
                  <a:srgbClr val="000000"/>
                </a:solidFill>
              </a:rPr>
              <a:t>, </a:t>
            </a:r>
            <a:r>
              <a:rPr lang="en-US" sz="2800" dirty="0" err="1">
                <a:solidFill>
                  <a:srgbClr val="000000"/>
                </a:solidFill>
              </a:rPr>
              <a:t>sehingga</a:t>
            </a:r>
            <a:r>
              <a:rPr lang="en-US" sz="2800" dirty="0">
                <a:solidFill>
                  <a:srgbClr val="000000"/>
                </a:solidFill>
              </a:rPr>
              <a:t> </a:t>
            </a:r>
            <a:r>
              <a:rPr lang="en-US" sz="2800" dirty="0" err="1">
                <a:solidFill>
                  <a:srgbClr val="000000"/>
                </a:solidFill>
              </a:rPr>
              <a:t>mendapat</a:t>
            </a:r>
            <a:r>
              <a:rPr lang="en-US" sz="2800" dirty="0">
                <a:solidFill>
                  <a:srgbClr val="000000"/>
                </a:solidFill>
              </a:rPr>
              <a:t> </a:t>
            </a:r>
            <a:r>
              <a:rPr lang="en-US" sz="2800" dirty="0" err="1">
                <a:solidFill>
                  <a:srgbClr val="000000"/>
                </a:solidFill>
              </a:rPr>
              <a:t>penerimaan</a:t>
            </a:r>
            <a:r>
              <a:rPr lang="en-US" sz="2800" dirty="0">
                <a:solidFill>
                  <a:srgbClr val="000000"/>
                </a:solidFill>
              </a:rPr>
              <a:t> yang </a:t>
            </a:r>
            <a:r>
              <a:rPr lang="en-US" sz="2800" dirty="0" err="1">
                <a:solidFill>
                  <a:srgbClr val="000000"/>
                </a:solidFill>
              </a:rPr>
              <a:t>luas</a:t>
            </a:r>
            <a:r>
              <a:rPr lang="en-US" sz="2800" dirty="0">
                <a:solidFill>
                  <a:srgbClr val="000000"/>
                </a:solidFill>
              </a:rPr>
              <a:t> </a:t>
            </a:r>
            <a:r>
              <a:rPr lang="en-US" sz="2800" dirty="0" err="1">
                <a:solidFill>
                  <a:srgbClr val="000000"/>
                </a:solidFill>
              </a:rPr>
              <a:t>dari</a:t>
            </a:r>
            <a:r>
              <a:rPr lang="en-US" sz="2800" dirty="0">
                <a:solidFill>
                  <a:srgbClr val="000000"/>
                </a:solidFill>
              </a:rPr>
              <a:t> </a:t>
            </a:r>
            <a:r>
              <a:rPr lang="en-US" sz="2800" dirty="0" err="1">
                <a:solidFill>
                  <a:srgbClr val="000000"/>
                </a:solidFill>
              </a:rPr>
              <a:t>anak</a:t>
            </a:r>
            <a:r>
              <a:rPr lang="en-US" sz="2800" dirty="0">
                <a:solidFill>
                  <a:srgbClr val="000000"/>
                </a:solidFill>
              </a:rPr>
              <a:t>.</a:t>
            </a:r>
          </a:p>
          <a:p>
            <a:r>
              <a:rPr lang="en-US" sz="2800" dirty="0" err="1">
                <a:solidFill>
                  <a:srgbClr val="000000"/>
                </a:solidFill>
              </a:rPr>
              <a:t>Meningkatkan</a:t>
            </a:r>
            <a:r>
              <a:rPr lang="en-US" sz="2800" dirty="0">
                <a:solidFill>
                  <a:srgbClr val="000000"/>
                </a:solidFill>
              </a:rPr>
              <a:t> </a:t>
            </a:r>
            <a:r>
              <a:rPr lang="en-US" sz="2800" dirty="0" err="1">
                <a:solidFill>
                  <a:srgbClr val="000000"/>
                </a:solidFill>
              </a:rPr>
              <a:t>kohesi</a:t>
            </a:r>
            <a:r>
              <a:rPr lang="en-US" sz="2800" dirty="0">
                <a:solidFill>
                  <a:srgbClr val="000000"/>
                </a:solidFill>
              </a:rPr>
              <a:t> </a:t>
            </a:r>
            <a:r>
              <a:rPr lang="en-US" sz="2800" dirty="0" err="1">
                <a:solidFill>
                  <a:srgbClr val="000000"/>
                </a:solidFill>
              </a:rPr>
              <a:t>hubungan</a:t>
            </a:r>
            <a:r>
              <a:rPr lang="en-US" sz="2800" dirty="0">
                <a:solidFill>
                  <a:srgbClr val="000000"/>
                </a:solidFill>
              </a:rPr>
              <a:t> orang </a:t>
            </a:r>
            <a:r>
              <a:rPr lang="en-US" sz="2800" dirty="0" err="1">
                <a:solidFill>
                  <a:srgbClr val="000000"/>
                </a:solidFill>
              </a:rPr>
              <a:t>tua</a:t>
            </a:r>
            <a:r>
              <a:rPr lang="en-US" sz="2800" dirty="0">
                <a:solidFill>
                  <a:srgbClr val="000000"/>
                </a:solidFill>
              </a:rPr>
              <a:t> </a:t>
            </a:r>
            <a:r>
              <a:rPr lang="en-US" sz="2800" dirty="0" err="1">
                <a:solidFill>
                  <a:srgbClr val="000000"/>
                </a:solidFill>
              </a:rPr>
              <a:t>dengan</a:t>
            </a:r>
            <a:r>
              <a:rPr lang="en-US" sz="2800" dirty="0">
                <a:solidFill>
                  <a:srgbClr val="000000"/>
                </a:solidFill>
              </a:rPr>
              <a:t> </a:t>
            </a:r>
            <a:r>
              <a:rPr lang="en-US" sz="2800" dirty="0" err="1">
                <a:solidFill>
                  <a:srgbClr val="000000"/>
                </a:solidFill>
              </a:rPr>
              <a:t>anak</a:t>
            </a:r>
            <a:r>
              <a:rPr lang="en-US" sz="2800" dirty="0">
                <a:solidFill>
                  <a:srgbClr val="000000"/>
                </a:solidFill>
              </a:rPr>
              <a:t> </a:t>
            </a:r>
            <a:r>
              <a:rPr lang="en-US" sz="2800" dirty="0" err="1">
                <a:solidFill>
                  <a:srgbClr val="000000"/>
                </a:solidFill>
              </a:rPr>
              <a:t>dalam</a:t>
            </a:r>
            <a:r>
              <a:rPr lang="en-US" sz="2800" dirty="0">
                <a:solidFill>
                  <a:srgbClr val="000000"/>
                </a:solidFill>
              </a:rPr>
              <a:t> </a:t>
            </a:r>
            <a:r>
              <a:rPr lang="en-US" sz="2800" dirty="0" err="1">
                <a:solidFill>
                  <a:srgbClr val="000000"/>
                </a:solidFill>
              </a:rPr>
              <a:t>berbagai</a:t>
            </a:r>
            <a:r>
              <a:rPr lang="en-US" sz="2800" dirty="0">
                <a:solidFill>
                  <a:srgbClr val="000000"/>
                </a:solidFill>
              </a:rPr>
              <a:t> </a:t>
            </a:r>
            <a:r>
              <a:rPr lang="en-US" sz="2800" dirty="0" err="1">
                <a:solidFill>
                  <a:srgbClr val="000000"/>
                </a:solidFill>
              </a:rPr>
              <a:t>aspek</a:t>
            </a:r>
            <a:r>
              <a:rPr lang="en-US" sz="2800" dirty="0">
                <a:solidFill>
                  <a:srgbClr val="000000"/>
                </a:solidFill>
              </a:rPr>
              <a:t>, </a:t>
            </a:r>
            <a:r>
              <a:rPr lang="en-US" sz="2800" dirty="0" err="1">
                <a:solidFill>
                  <a:srgbClr val="000000"/>
                </a:solidFill>
              </a:rPr>
              <a:t>mengurangi</a:t>
            </a:r>
            <a:r>
              <a:rPr lang="en-US" sz="2800" dirty="0">
                <a:solidFill>
                  <a:srgbClr val="000000"/>
                </a:solidFill>
              </a:rPr>
              <a:t> </a:t>
            </a:r>
            <a:r>
              <a:rPr lang="en-US" sz="2800" dirty="0" err="1">
                <a:solidFill>
                  <a:srgbClr val="000000"/>
                </a:solidFill>
              </a:rPr>
              <a:t>konflik</a:t>
            </a:r>
            <a:r>
              <a:rPr lang="en-US" sz="2800" dirty="0">
                <a:solidFill>
                  <a:srgbClr val="000000"/>
                </a:solidFill>
              </a:rPr>
              <a:t> di </a:t>
            </a:r>
            <a:r>
              <a:rPr lang="en-US" sz="2800" dirty="0" err="1">
                <a:solidFill>
                  <a:srgbClr val="000000"/>
                </a:solidFill>
              </a:rPr>
              <a:t>dalam</a:t>
            </a:r>
            <a:r>
              <a:rPr lang="en-US" sz="2800" dirty="0">
                <a:solidFill>
                  <a:srgbClr val="000000"/>
                </a:solidFill>
              </a:rPr>
              <a:t> </a:t>
            </a:r>
            <a:r>
              <a:rPr lang="en-US" sz="2800" dirty="0" err="1">
                <a:solidFill>
                  <a:srgbClr val="000000"/>
                </a:solidFill>
              </a:rPr>
              <a:t>keluarga</a:t>
            </a:r>
            <a:r>
              <a:rPr lang="en-US" sz="2800" dirty="0">
                <a:solidFill>
                  <a:srgbClr val="000000"/>
                </a:solidFill>
              </a:rPr>
              <a:t>, </a:t>
            </a:r>
            <a:r>
              <a:rPr lang="en-US" sz="2800" dirty="0" err="1">
                <a:solidFill>
                  <a:srgbClr val="000000"/>
                </a:solidFill>
              </a:rPr>
              <a:t>mengurangi</a:t>
            </a:r>
            <a:r>
              <a:rPr lang="en-US" sz="2800" dirty="0">
                <a:solidFill>
                  <a:srgbClr val="000000"/>
                </a:solidFill>
              </a:rPr>
              <a:t> </a:t>
            </a:r>
            <a:r>
              <a:rPr lang="en-US" sz="2800" dirty="0" err="1">
                <a:solidFill>
                  <a:srgbClr val="000000"/>
                </a:solidFill>
              </a:rPr>
              <a:t>keterlibatan</a:t>
            </a:r>
            <a:r>
              <a:rPr lang="en-US" sz="2800" dirty="0">
                <a:solidFill>
                  <a:srgbClr val="000000"/>
                </a:solidFill>
              </a:rPr>
              <a:t> </a:t>
            </a:r>
            <a:r>
              <a:rPr lang="en-US" sz="2800" dirty="0" err="1">
                <a:solidFill>
                  <a:srgbClr val="000000"/>
                </a:solidFill>
              </a:rPr>
              <a:t>anak</a:t>
            </a:r>
            <a:r>
              <a:rPr lang="en-US" sz="2800" dirty="0">
                <a:solidFill>
                  <a:srgbClr val="000000"/>
                </a:solidFill>
              </a:rPr>
              <a:t> </a:t>
            </a:r>
            <a:r>
              <a:rPr lang="en-US" sz="2800" dirty="0" err="1">
                <a:solidFill>
                  <a:srgbClr val="000000"/>
                </a:solidFill>
              </a:rPr>
              <a:t>dalam</a:t>
            </a:r>
            <a:r>
              <a:rPr lang="en-US" sz="2800" dirty="0">
                <a:solidFill>
                  <a:srgbClr val="000000"/>
                </a:solidFill>
              </a:rPr>
              <a:t> </a:t>
            </a:r>
            <a:r>
              <a:rPr lang="en-US" sz="2800" dirty="0" err="1">
                <a:solidFill>
                  <a:srgbClr val="000000"/>
                </a:solidFill>
              </a:rPr>
              <a:t>berbagai</a:t>
            </a:r>
            <a:r>
              <a:rPr lang="en-US" sz="2800" dirty="0">
                <a:solidFill>
                  <a:srgbClr val="000000"/>
                </a:solidFill>
              </a:rPr>
              <a:t> </a:t>
            </a:r>
            <a:r>
              <a:rPr lang="en-US" sz="2800" dirty="0" err="1">
                <a:solidFill>
                  <a:srgbClr val="000000"/>
                </a:solidFill>
              </a:rPr>
              <a:t>permasalahan</a:t>
            </a:r>
            <a:r>
              <a:rPr lang="en-US" sz="2800" dirty="0">
                <a:solidFill>
                  <a:srgbClr val="000000"/>
                </a:solidFill>
              </a:rPr>
              <a:t> </a:t>
            </a:r>
            <a:r>
              <a:rPr lang="en-US" sz="2800" dirty="0" err="1">
                <a:solidFill>
                  <a:srgbClr val="000000"/>
                </a:solidFill>
              </a:rPr>
              <a:t>kesehatan</a:t>
            </a:r>
            <a:r>
              <a:rPr lang="en-US" sz="2800" dirty="0">
                <a:solidFill>
                  <a:srgbClr val="000000"/>
                </a:solidFill>
              </a:rPr>
              <a:t>, </a:t>
            </a:r>
            <a:r>
              <a:rPr lang="en-US" sz="2800" dirty="0" err="1">
                <a:solidFill>
                  <a:srgbClr val="000000"/>
                </a:solidFill>
              </a:rPr>
              <a:t>sosial</a:t>
            </a:r>
            <a:r>
              <a:rPr lang="en-US" sz="2800" dirty="0">
                <a:solidFill>
                  <a:srgbClr val="000000"/>
                </a:solidFill>
              </a:rPr>
              <a:t>, </a:t>
            </a:r>
            <a:r>
              <a:rPr lang="en-US" sz="2800" dirty="0" err="1">
                <a:solidFill>
                  <a:srgbClr val="000000"/>
                </a:solidFill>
              </a:rPr>
              <a:t>termasuk</a:t>
            </a:r>
            <a:r>
              <a:rPr lang="en-US" sz="2800" dirty="0">
                <a:solidFill>
                  <a:srgbClr val="000000"/>
                </a:solidFill>
              </a:rPr>
              <a:t> </a:t>
            </a:r>
            <a:r>
              <a:rPr lang="en-US" sz="2800" dirty="0" err="1">
                <a:solidFill>
                  <a:srgbClr val="000000"/>
                </a:solidFill>
              </a:rPr>
              <a:t>penyalahgunaan</a:t>
            </a:r>
            <a:r>
              <a:rPr lang="en-US" sz="2800" dirty="0">
                <a:solidFill>
                  <a:srgbClr val="000000"/>
                </a:solidFill>
              </a:rPr>
              <a:t> </a:t>
            </a:r>
            <a:r>
              <a:rPr lang="en-US" sz="2800" dirty="0" err="1">
                <a:solidFill>
                  <a:srgbClr val="000000"/>
                </a:solidFill>
              </a:rPr>
              <a:t>narkoba</a:t>
            </a:r>
            <a:r>
              <a:rPr lang="en-US" sz="2800" dirty="0">
                <a:solidFill>
                  <a:srgbClr val="000000"/>
                </a:solidFill>
              </a:rPr>
              <a:t>. </a:t>
            </a:r>
          </a:p>
          <a:p>
            <a:endParaRPr lang="en-US" sz="2800" dirty="0">
              <a:solidFill>
                <a:srgbClr val="000000"/>
              </a:solidFill>
            </a:endParaRPr>
          </a:p>
        </p:txBody>
      </p:sp>
    </p:spTree>
    <p:extLst>
      <p:ext uri="{BB962C8B-B14F-4D97-AF65-F5344CB8AC3E}">
        <p14:creationId xmlns:p14="http://schemas.microsoft.com/office/powerpoint/2010/main" val="9277639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024" y="307627"/>
            <a:ext cx="7272339" cy="1339009"/>
          </a:xfrm>
        </p:spPr>
        <p:txBody>
          <a:bodyPr/>
          <a:lstStyle/>
          <a:p>
            <a:pPr>
              <a:lnSpc>
                <a:spcPct val="100000"/>
              </a:lnSpc>
            </a:pPr>
            <a:r>
              <a:rPr lang="en-US" sz="3600" b="1" dirty="0"/>
              <a:t>ORANG TUA SEBAGAI PARTNER ANAK-ANAK</a:t>
            </a:r>
          </a:p>
        </p:txBody>
      </p:sp>
      <p:pic>
        <p:nvPicPr>
          <p:cNvPr id="6" name="Picture 5" descr="parents.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921" y="1814504"/>
            <a:ext cx="8708964" cy="4651728"/>
          </a:xfrm>
          <a:prstGeom prst="rect">
            <a:avLst/>
          </a:prstGeom>
        </p:spPr>
      </p:pic>
    </p:spTree>
    <p:extLst>
      <p:ext uri="{BB962C8B-B14F-4D97-AF65-F5344CB8AC3E}">
        <p14:creationId xmlns:p14="http://schemas.microsoft.com/office/powerpoint/2010/main" val="22822420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57548"/>
            <a:ext cx="7583487" cy="1044388"/>
          </a:xfrm>
        </p:spPr>
        <p:txBody>
          <a:bodyPr>
            <a:normAutofit/>
          </a:bodyPr>
          <a:lstStyle/>
          <a:p>
            <a:pPr algn="ctr"/>
            <a:r>
              <a:rPr lang="en-US" sz="4000" b="1" dirty="0">
                <a:latin typeface="Candara"/>
                <a:cs typeface="Candara"/>
              </a:rPr>
              <a:t>PENUTUP</a:t>
            </a:r>
          </a:p>
        </p:txBody>
      </p:sp>
      <p:sp>
        <p:nvSpPr>
          <p:cNvPr id="3" name="Content Placeholder 2"/>
          <p:cNvSpPr>
            <a:spLocks noGrp="1"/>
          </p:cNvSpPr>
          <p:nvPr>
            <p:ph idx="1"/>
          </p:nvPr>
        </p:nvSpPr>
        <p:spPr>
          <a:xfrm>
            <a:off x="466076" y="1949430"/>
            <a:ext cx="8242893" cy="5127107"/>
          </a:xfrm>
        </p:spPr>
        <p:txBody>
          <a:bodyPr>
            <a:noAutofit/>
          </a:bodyPr>
          <a:lstStyle/>
          <a:p>
            <a:r>
              <a:rPr lang="en-US" dirty="0">
                <a:solidFill>
                  <a:srgbClr val="000000"/>
                </a:solidFill>
                <a:latin typeface="Candara"/>
                <a:cs typeface="Candara"/>
              </a:rPr>
              <a:t>Program </a:t>
            </a:r>
            <a:r>
              <a:rPr lang="en-US" dirty="0" err="1">
                <a:solidFill>
                  <a:srgbClr val="000000"/>
                </a:solidFill>
                <a:latin typeface="Candara"/>
                <a:cs typeface="Candara"/>
              </a:rPr>
              <a:t>pelatihan</a:t>
            </a:r>
            <a:r>
              <a:rPr lang="en-US" dirty="0">
                <a:solidFill>
                  <a:srgbClr val="000000"/>
                </a:solidFill>
                <a:latin typeface="Candara"/>
                <a:cs typeface="Candara"/>
              </a:rPr>
              <a:t> </a:t>
            </a:r>
            <a:r>
              <a:rPr lang="en-US" dirty="0" err="1">
                <a:solidFill>
                  <a:srgbClr val="000000"/>
                </a:solidFill>
                <a:latin typeface="Candara"/>
                <a:cs typeface="Candara"/>
              </a:rPr>
              <a:t>keterampilan</a:t>
            </a:r>
            <a:r>
              <a:rPr lang="en-US" dirty="0">
                <a:solidFill>
                  <a:srgbClr val="000000"/>
                </a:solidFill>
                <a:latin typeface="Candara"/>
                <a:cs typeface="Candara"/>
              </a:rPr>
              <a:t> </a:t>
            </a:r>
            <a:r>
              <a:rPr lang="en-US" dirty="0" err="1">
                <a:solidFill>
                  <a:srgbClr val="000000"/>
                </a:solidFill>
                <a:latin typeface="Candara"/>
                <a:cs typeface="Candara"/>
              </a:rPr>
              <a:t>kepada</a:t>
            </a:r>
            <a:r>
              <a:rPr lang="en-US" dirty="0">
                <a:solidFill>
                  <a:srgbClr val="000000"/>
                </a:solidFill>
                <a:latin typeface="Candara"/>
                <a:cs typeface="Candara"/>
              </a:rPr>
              <a:t> </a:t>
            </a:r>
            <a:r>
              <a:rPr lang="en-US" dirty="0" err="1">
                <a:solidFill>
                  <a:srgbClr val="000000"/>
                </a:solidFill>
                <a:latin typeface="Candara"/>
                <a:cs typeface="Candara"/>
              </a:rPr>
              <a:t>keluarga</a:t>
            </a:r>
            <a:r>
              <a:rPr lang="en-US" dirty="0">
                <a:solidFill>
                  <a:srgbClr val="000000"/>
                </a:solidFill>
                <a:latin typeface="Candara"/>
                <a:cs typeface="Candara"/>
              </a:rPr>
              <a:t> (Family Skills) </a:t>
            </a:r>
            <a:r>
              <a:rPr lang="en-US" dirty="0" err="1">
                <a:solidFill>
                  <a:srgbClr val="000000"/>
                </a:solidFill>
                <a:latin typeface="Candara"/>
                <a:cs typeface="Candara"/>
              </a:rPr>
              <a:t>terbukti</a:t>
            </a:r>
            <a:r>
              <a:rPr lang="en-US" dirty="0">
                <a:solidFill>
                  <a:srgbClr val="000000"/>
                </a:solidFill>
                <a:latin typeface="Candara"/>
                <a:cs typeface="Candara"/>
              </a:rPr>
              <a:t> </a:t>
            </a:r>
            <a:r>
              <a:rPr lang="en-US" dirty="0" err="1">
                <a:solidFill>
                  <a:srgbClr val="000000"/>
                </a:solidFill>
                <a:latin typeface="Candara"/>
                <a:cs typeface="Candara"/>
              </a:rPr>
              <a:t>menjadi</a:t>
            </a:r>
            <a:r>
              <a:rPr lang="en-US" dirty="0">
                <a:solidFill>
                  <a:srgbClr val="000000"/>
                </a:solidFill>
                <a:latin typeface="Candara"/>
                <a:cs typeface="Candara"/>
              </a:rPr>
              <a:t> </a:t>
            </a:r>
            <a:r>
              <a:rPr lang="en-US" dirty="0" err="1">
                <a:solidFill>
                  <a:srgbClr val="000000"/>
                </a:solidFill>
                <a:latin typeface="Candara"/>
                <a:cs typeface="Candara"/>
              </a:rPr>
              <a:t>kekuatan</a:t>
            </a:r>
            <a:r>
              <a:rPr lang="en-US" dirty="0">
                <a:solidFill>
                  <a:srgbClr val="000000"/>
                </a:solidFill>
                <a:latin typeface="Candara"/>
                <a:cs typeface="Candara"/>
              </a:rPr>
              <a:t> yang </a:t>
            </a:r>
            <a:r>
              <a:rPr lang="en-US" dirty="0" err="1">
                <a:solidFill>
                  <a:srgbClr val="000000"/>
                </a:solidFill>
                <a:latin typeface="Candara"/>
                <a:cs typeface="Candara"/>
              </a:rPr>
              <a:t>ampuh</a:t>
            </a:r>
            <a:r>
              <a:rPr lang="en-US" dirty="0">
                <a:solidFill>
                  <a:srgbClr val="000000"/>
                </a:solidFill>
                <a:latin typeface="Candara"/>
                <a:cs typeface="Candara"/>
              </a:rPr>
              <a:t> </a:t>
            </a:r>
            <a:r>
              <a:rPr lang="en-US" dirty="0" err="1">
                <a:solidFill>
                  <a:srgbClr val="000000"/>
                </a:solidFill>
                <a:latin typeface="Candara"/>
                <a:cs typeface="Candara"/>
              </a:rPr>
              <a:t>untuk</a:t>
            </a:r>
            <a:r>
              <a:rPr lang="en-US" dirty="0">
                <a:solidFill>
                  <a:srgbClr val="000000"/>
                </a:solidFill>
                <a:latin typeface="Candara"/>
                <a:cs typeface="Candara"/>
              </a:rPr>
              <a:t> </a:t>
            </a:r>
            <a:r>
              <a:rPr lang="en-US" dirty="0" err="1">
                <a:solidFill>
                  <a:srgbClr val="000000"/>
                </a:solidFill>
                <a:latin typeface="Candara"/>
                <a:cs typeface="Candara"/>
              </a:rPr>
              <a:t>menciptakan</a:t>
            </a:r>
            <a:r>
              <a:rPr lang="en-US" dirty="0">
                <a:solidFill>
                  <a:srgbClr val="000000"/>
                </a:solidFill>
                <a:latin typeface="Candara"/>
                <a:cs typeface="Candara"/>
              </a:rPr>
              <a:t> </a:t>
            </a:r>
            <a:r>
              <a:rPr lang="en-US" dirty="0" err="1">
                <a:solidFill>
                  <a:srgbClr val="000000"/>
                </a:solidFill>
                <a:latin typeface="Candara"/>
                <a:cs typeface="Candara"/>
              </a:rPr>
              <a:t>faktor</a:t>
            </a:r>
            <a:r>
              <a:rPr lang="en-US" dirty="0">
                <a:solidFill>
                  <a:srgbClr val="000000"/>
                </a:solidFill>
                <a:latin typeface="Candara"/>
                <a:cs typeface="Candara"/>
              </a:rPr>
              <a:t> </a:t>
            </a:r>
            <a:r>
              <a:rPr lang="en-US" dirty="0" err="1">
                <a:solidFill>
                  <a:srgbClr val="000000"/>
                </a:solidFill>
                <a:latin typeface="Candara"/>
                <a:cs typeface="Candara"/>
              </a:rPr>
              <a:t>protektif</a:t>
            </a:r>
            <a:r>
              <a:rPr lang="en-US" dirty="0">
                <a:solidFill>
                  <a:srgbClr val="000000"/>
                </a:solidFill>
                <a:latin typeface="Candara"/>
                <a:cs typeface="Candara"/>
              </a:rPr>
              <a:t>, </a:t>
            </a:r>
            <a:r>
              <a:rPr lang="en-US" dirty="0" err="1">
                <a:solidFill>
                  <a:srgbClr val="000000"/>
                </a:solidFill>
                <a:latin typeface="Candara"/>
                <a:cs typeface="Candara"/>
              </a:rPr>
              <a:t>serta</a:t>
            </a:r>
            <a:r>
              <a:rPr lang="en-US" dirty="0">
                <a:solidFill>
                  <a:srgbClr val="000000"/>
                </a:solidFill>
                <a:latin typeface="Candara"/>
                <a:cs typeface="Candara"/>
              </a:rPr>
              <a:t> </a:t>
            </a:r>
            <a:r>
              <a:rPr lang="en-US" dirty="0" err="1">
                <a:solidFill>
                  <a:srgbClr val="000000"/>
                </a:solidFill>
                <a:latin typeface="Candara"/>
                <a:cs typeface="Candara"/>
              </a:rPr>
              <a:t>mengurangi</a:t>
            </a:r>
            <a:r>
              <a:rPr lang="en-US" dirty="0">
                <a:solidFill>
                  <a:srgbClr val="000000"/>
                </a:solidFill>
                <a:latin typeface="Candara"/>
                <a:cs typeface="Candara"/>
              </a:rPr>
              <a:t> </a:t>
            </a:r>
            <a:r>
              <a:rPr lang="en-US" dirty="0" err="1">
                <a:solidFill>
                  <a:srgbClr val="000000"/>
                </a:solidFill>
                <a:latin typeface="Candara"/>
                <a:cs typeface="Candara"/>
              </a:rPr>
              <a:t>dan</a:t>
            </a:r>
            <a:r>
              <a:rPr lang="en-US" dirty="0">
                <a:solidFill>
                  <a:srgbClr val="000000"/>
                </a:solidFill>
                <a:latin typeface="Candara"/>
                <a:cs typeface="Candara"/>
              </a:rPr>
              <a:t> </a:t>
            </a:r>
            <a:r>
              <a:rPr lang="en-US" dirty="0" err="1">
                <a:solidFill>
                  <a:srgbClr val="000000"/>
                </a:solidFill>
                <a:latin typeface="Candara"/>
                <a:cs typeface="Candara"/>
              </a:rPr>
              <a:t>bahkan</a:t>
            </a:r>
            <a:r>
              <a:rPr lang="en-US" dirty="0">
                <a:solidFill>
                  <a:srgbClr val="000000"/>
                </a:solidFill>
                <a:latin typeface="Candara"/>
                <a:cs typeface="Candara"/>
              </a:rPr>
              <a:t> </a:t>
            </a:r>
            <a:r>
              <a:rPr lang="en-US" dirty="0" err="1">
                <a:solidFill>
                  <a:srgbClr val="000000"/>
                </a:solidFill>
                <a:latin typeface="Candara"/>
                <a:cs typeface="Candara"/>
              </a:rPr>
              <a:t>meniadakan</a:t>
            </a:r>
            <a:r>
              <a:rPr lang="en-US" dirty="0">
                <a:solidFill>
                  <a:srgbClr val="000000"/>
                </a:solidFill>
                <a:latin typeface="Candara"/>
                <a:cs typeface="Candara"/>
              </a:rPr>
              <a:t> </a:t>
            </a:r>
            <a:r>
              <a:rPr lang="en-US" dirty="0" err="1">
                <a:solidFill>
                  <a:srgbClr val="000000"/>
                </a:solidFill>
                <a:latin typeface="Candara"/>
                <a:cs typeface="Candara"/>
              </a:rPr>
              <a:t>faktor</a:t>
            </a:r>
            <a:r>
              <a:rPr lang="en-US" dirty="0">
                <a:solidFill>
                  <a:srgbClr val="000000"/>
                </a:solidFill>
                <a:latin typeface="Candara"/>
                <a:cs typeface="Candara"/>
              </a:rPr>
              <a:t> </a:t>
            </a:r>
            <a:r>
              <a:rPr lang="en-US" dirty="0" err="1">
                <a:solidFill>
                  <a:srgbClr val="000000"/>
                </a:solidFill>
                <a:latin typeface="Candara"/>
                <a:cs typeface="Candara"/>
              </a:rPr>
              <a:t>resiko</a:t>
            </a:r>
            <a:r>
              <a:rPr lang="en-US" dirty="0">
                <a:solidFill>
                  <a:srgbClr val="000000"/>
                </a:solidFill>
                <a:latin typeface="Candara"/>
                <a:cs typeface="Candara"/>
              </a:rPr>
              <a:t> di </a:t>
            </a:r>
            <a:r>
              <a:rPr lang="en-US" dirty="0" err="1">
                <a:solidFill>
                  <a:srgbClr val="000000"/>
                </a:solidFill>
                <a:latin typeface="Candara"/>
                <a:cs typeface="Candara"/>
              </a:rPr>
              <a:t>dalam</a:t>
            </a:r>
            <a:r>
              <a:rPr lang="en-US" dirty="0">
                <a:solidFill>
                  <a:srgbClr val="000000"/>
                </a:solidFill>
                <a:latin typeface="Candara"/>
                <a:cs typeface="Candara"/>
              </a:rPr>
              <a:t> </a:t>
            </a:r>
            <a:r>
              <a:rPr lang="en-US" dirty="0" err="1">
                <a:solidFill>
                  <a:srgbClr val="000000"/>
                </a:solidFill>
                <a:latin typeface="Candara"/>
                <a:cs typeface="Candara"/>
              </a:rPr>
              <a:t>keluarga</a:t>
            </a:r>
            <a:r>
              <a:rPr lang="en-US" dirty="0">
                <a:solidFill>
                  <a:srgbClr val="000000"/>
                </a:solidFill>
                <a:latin typeface="Candara"/>
                <a:cs typeface="Candara"/>
              </a:rPr>
              <a:t>, </a:t>
            </a:r>
            <a:r>
              <a:rPr lang="en-US" dirty="0" err="1">
                <a:solidFill>
                  <a:srgbClr val="000000"/>
                </a:solidFill>
                <a:latin typeface="Candara"/>
                <a:cs typeface="Candara"/>
              </a:rPr>
              <a:t>dalam</a:t>
            </a:r>
            <a:r>
              <a:rPr lang="en-US" dirty="0">
                <a:solidFill>
                  <a:srgbClr val="000000"/>
                </a:solidFill>
                <a:latin typeface="Candara"/>
                <a:cs typeface="Candara"/>
              </a:rPr>
              <a:t> proses </a:t>
            </a:r>
            <a:r>
              <a:rPr lang="en-US" dirty="0" err="1">
                <a:solidFill>
                  <a:srgbClr val="000000"/>
                </a:solidFill>
                <a:latin typeface="Candara"/>
                <a:cs typeface="Candara"/>
              </a:rPr>
              <a:t>menuju</a:t>
            </a:r>
            <a:r>
              <a:rPr lang="en-US" dirty="0">
                <a:solidFill>
                  <a:srgbClr val="000000"/>
                </a:solidFill>
                <a:latin typeface="Candara"/>
                <a:cs typeface="Candara"/>
              </a:rPr>
              <a:t> </a:t>
            </a:r>
            <a:r>
              <a:rPr lang="en-US" dirty="0" err="1">
                <a:solidFill>
                  <a:srgbClr val="000000"/>
                </a:solidFill>
                <a:latin typeface="Candara"/>
                <a:cs typeface="Candara"/>
              </a:rPr>
              <a:t>perkembangan</a:t>
            </a:r>
            <a:r>
              <a:rPr lang="en-US" dirty="0">
                <a:solidFill>
                  <a:srgbClr val="000000"/>
                </a:solidFill>
                <a:latin typeface="Candara"/>
                <a:cs typeface="Candara"/>
              </a:rPr>
              <a:t> </a:t>
            </a:r>
            <a:r>
              <a:rPr lang="en-US" dirty="0" err="1">
                <a:solidFill>
                  <a:srgbClr val="000000"/>
                </a:solidFill>
                <a:latin typeface="Candara"/>
                <a:cs typeface="Candara"/>
              </a:rPr>
              <a:t>anak</a:t>
            </a:r>
            <a:r>
              <a:rPr lang="en-US" dirty="0">
                <a:solidFill>
                  <a:srgbClr val="000000"/>
                </a:solidFill>
                <a:latin typeface="Candara"/>
                <a:cs typeface="Candara"/>
              </a:rPr>
              <a:t>, </a:t>
            </a:r>
            <a:r>
              <a:rPr lang="en-US" dirty="0" err="1">
                <a:solidFill>
                  <a:srgbClr val="000000"/>
                </a:solidFill>
                <a:latin typeface="Candara"/>
                <a:cs typeface="Candara"/>
              </a:rPr>
              <a:t>dan</a:t>
            </a:r>
            <a:r>
              <a:rPr lang="en-US" dirty="0">
                <a:solidFill>
                  <a:srgbClr val="000000"/>
                </a:solidFill>
                <a:latin typeface="Candara"/>
                <a:cs typeface="Candara"/>
              </a:rPr>
              <a:t> </a:t>
            </a:r>
            <a:r>
              <a:rPr lang="en-US" dirty="0" err="1">
                <a:solidFill>
                  <a:srgbClr val="000000"/>
                </a:solidFill>
                <a:latin typeface="Candara"/>
                <a:cs typeface="Candara"/>
              </a:rPr>
              <a:t>remaja</a:t>
            </a:r>
            <a:r>
              <a:rPr lang="en-US" dirty="0">
                <a:solidFill>
                  <a:srgbClr val="000000"/>
                </a:solidFill>
                <a:latin typeface="Candara"/>
                <a:cs typeface="Candara"/>
              </a:rPr>
              <a:t> yang </a:t>
            </a:r>
            <a:r>
              <a:rPr lang="en-US" dirty="0" err="1">
                <a:solidFill>
                  <a:srgbClr val="000000"/>
                </a:solidFill>
                <a:latin typeface="Candara"/>
                <a:cs typeface="Candara"/>
              </a:rPr>
              <a:t>sehat</a:t>
            </a:r>
            <a:r>
              <a:rPr lang="en-US" dirty="0">
                <a:solidFill>
                  <a:srgbClr val="000000"/>
                </a:solidFill>
                <a:latin typeface="Candara"/>
                <a:cs typeface="Candara"/>
              </a:rPr>
              <a:t> </a:t>
            </a:r>
            <a:r>
              <a:rPr lang="en-US" dirty="0" err="1">
                <a:solidFill>
                  <a:srgbClr val="000000"/>
                </a:solidFill>
                <a:latin typeface="Candara"/>
                <a:cs typeface="Candara"/>
              </a:rPr>
              <a:t>ke</a:t>
            </a:r>
            <a:r>
              <a:rPr lang="en-US" dirty="0">
                <a:solidFill>
                  <a:srgbClr val="000000"/>
                </a:solidFill>
                <a:latin typeface="Candara"/>
                <a:cs typeface="Candara"/>
              </a:rPr>
              <a:t> </a:t>
            </a:r>
            <a:r>
              <a:rPr lang="en-US" dirty="0" err="1">
                <a:solidFill>
                  <a:srgbClr val="000000"/>
                </a:solidFill>
                <a:latin typeface="Candara"/>
                <a:cs typeface="Candara"/>
              </a:rPr>
              <a:t>depan</a:t>
            </a:r>
            <a:r>
              <a:rPr lang="en-US" dirty="0">
                <a:solidFill>
                  <a:srgbClr val="000000"/>
                </a:solidFill>
                <a:latin typeface="Candara"/>
                <a:cs typeface="Candara"/>
              </a:rPr>
              <a:t>.</a:t>
            </a:r>
          </a:p>
          <a:p>
            <a:r>
              <a:rPr lang="en-US" dirty="0" err="1">
                <a:solidFill>
                  <a:srgbClr val="000000"/>
                </a:solidFill>
                <a:latin typeface="Candara"/>
                <a:cs typeface="Candara"/>
              </a:rPr>
              <a:t>Kedekatan</a:t>
            </a:r>
            <a:r>
              <a:rPr lang="en-US" dirty="0">
                <a:solidFill>
                  <a:srgbClr val="000000"/>
                </a:solidFill>
                <a:latin typeface="Candara"/>
                <a:cs typeface="Candara"/>
              </a:rPr>
              <a:t> </a:t>
            </a:r>
            <a:r>
              <a:rPr lang="en-US" dirty="0" err="1">
                <a:solidFill>
                  <a:srgbClr val="000000"/>
                </a:solidFill>
                <a:latin typeface="Candara"/>
                <a:cs typeface="Candara"/>
              </a:rPr>
              <a:t>antara</a:t>
            </a:r>
            <a:r>
              <a:rPr lang="en-US" dirty="0">
                <a:solidFill>
                  <a:srgbClr val="000000"/>
                </a:solidFill>
                <a:latin typeface="Candara"/>
                <a:cs typeface="Candara"/>
              </a:rPr>
              <a:t> orang </a:t>
            </a:r>
            <a:r>
              <a:rPr lang="en-US" dirty="0" err="1">
                <a:solidFill>
                  <a:srgbClr val="000000"/>
                </a:solidFill>
                <a:latin typeface="Candara"/>
                <a:cs typeface="Candara"/>
              </a:rPr>
              <a:t>tua</a:t>
            </a:r>
            <a:r>
              <a:rPr lang="en-US" dirty="0">
                <a:solidFill>
                  <a:srgbClr val="000000"/>
                </a:solidFill>
                <a:latin typeface="Candara"/>
                <a:cs typeface="Candara"/>
              </a:rPr>
              <a:t> </a:t>
            </a:r>
            <a:r>
              <a:rPr lang="en-US" dirty="0" err="1">
                <a:solidFill>
                  <a:srgbClr val="000000"/>
                </a:solidFill>
                <a:latin typeface="Candara"/>
                <a:cs typeface="Candara"/>
              </a:rPr>
              <a:t>dengan</a:t>
            </a:r>
            <a:r>
              <a:rPr lang="en-US" dirty="0">
                <a:solidFill>
                  <a:srgbClr val="000000"/>
                </a:solidFill>
                <a:latin typeface="Candara"/>
                <a:cs typeface="Candara"/>
              </a:rPr>
              <a:t> </a:t>
            </a:r>
            <a:r>
              <a:rPr lang="en-US" dirty="0" err="1">
                <a:solidFill>
                  <a:srgbClr val="000000"/>
                </a:solidFill>
                <a:latin typeface="Candara"/>
                <a:cs typeface="Candara"/>
              </a:rPr>
              <a:t>anak</a:t>
            </a:r>
            <a:r>
              <a:rPr lang="en-US" dirty="0">
                <a:solidFill>
                  <a:srgbClr val="000000"/>
                </a:solidFill>
                <a:latin typeface="Candara"/>
                <a:cs typeface="Candara"/>
              </a:rPr>
              <a:t>, </a:t>
            </a:r>
            <a:r>
              <a:rPr lang="en-US" dirty="0" err="1">
                <a:solidFill>
                  <a:srgbClr val="000000"/>
                </a:solidFill>
                <a:latin typeface="Candara"/>
                <a:cs typeface="Candara"/>
              </a:rPr>
              <a:t>dukungan</a:t>
            </a:r>
            <a:r>
              <a:rPr lang="en-US" dirty="0">
                <a:solidFill>
                  <a:srgbClr val="000000"/>
                </a:solidFill>
                <a:latin typeface="Candara"/>
                <a:cs typeface="Candara"/>
              </a:rPr>
              <a:t> orang </a:t>
            </a:r>
            <a:r>
              <a:rPr lang="en-US" dirty="0" err="1">
                <a:solidFill>
                  <a:srgbClr val="000000"/>
                </a:solidFill>
                <a:latin typeface="Candara"/>
                <a:cs typeface="Candara"/>
              </a:rPr>
              <a:t>tua</a:t>
            </a:r>
            <a:r>
              <a:rPr lang="en-US" dirty="0">
                <a:solidFill>
                  <a:srgbClr val="000000"/>
                </a:solidFill>
                <a:latin typeface="Candara"/>
                <a:cs typeface="Candara"/>
              </a:rPr>
              <a:t> </a:t>
            </a:r>
            <a:r>
              <a:rPr lang="en-US" dirty="0" err="1">
                <a:solidFill>
                  <a:srgbClr val="000000"/>
                </a:solidFill>
                <a:latin typeface="Candara"/>
                <a:cs typeface="Candara"/>
              </a:rPr>
              <a:t>kepada</a:t>
            </a:r>
            <a:r>
              <a:rPr lang="en-US" dirty="0">
                <a:solidFill>
                  <a:srgbClr val="000000"/>
                </a:solidFill>
                <a:latin typeface="Candara"/>
                <a:cs typeface="Candara"/>
              </a:rPr>
              <a:t> </a:t>
            </a:r>
            <a:r>
              <a:rPr lang="en-US" dirty="0" err="1">
                <a:solidFill>
                  <a:srgbClr val="000000"/>
                </a:solidFill>
                <a:latin typeface="Candara"/>
                <a:cs typeface="Candara"/>
              </a:rPr>
              <a:t>anak</a:t>
            </a:r>
            <a:r>
              <a:rPr lang="en-US" dirty="0">
                <a:solidFill>
                  <a:srgbClr val="000000"/>
                </a:solidFill>
                <a:latin typeface="Candara"/>
                <a:cs typeface="Candara"/>
              </a:rPr>
              <a:t>, </a:t>
            </a:r>
            <a:r>
              <a:rPr lang="en-US" dirty="0" err="1">
                <a:solidFill>
                  <a:srgbClr val="000000"/>
                </a:solidFill>
                <a:latin typeface="Candara"/>
                <a:cs typeface="Candara"/>
              </a:rPr>
              <a:t>supervisi</a:t>
            </a:r>
            <a:r>
              <a:rPr lang="en-US" dirty="0">
                <a:solidFill>
                  <a:srgbClr val="000000"/>
                </a:solidFill>
                <a:latin typeface="Candara"/>
                <a:cs typeface="Candara"/>
              </a:rPr>
              <a:t> </a:t>
            </a:r>
            <a:r>
              <a:rPr lang="en-US" dirty="0" err="1">
                <a:solidFill>
                  <a:srgbClr val="000000"/>
                </a:solidFill>
                <a:latin typeface="Candara"/>
                <a:cs typeface="Candara"/>
              </a:rPr>
              <a:t>dan</a:t>
            </a:r>
            <a:r>
              <a:rPr lang="en-US" dirty="0">
                <a:solidFill>
                  <a:srgbClr val="000000"/>
                </a:solidFill>
                <a:latin typeface="Candara"/>
                <a:cs typeface="Candara"/>
              </a:rPr>
              <a:t> </a:t>
            </a:r>
            <a:r>
              <a:rPr lang="en-US" dirty="0" err="1">
                <a:solidFill>
                  <a:srgbClr val="000000"/>
                </a:solidFill>
                <a:latin typeface="Candara"/>
                <a:cs typeface="Candara"/>
              </a:rPr>
              <a:t>pemantauan</a:t>
            </a:r>
            <a:r>
              <a:rPr lang="en-US" dirty="0">
                <a:solidFill>
                  <a:srgbClr val="000000"/>
                </a:solidFill>
                <a:latin typeface="Candara"/>
                <a:cs typeface="Candara"/>
              </a:rPr>
              <a:t> </a:t>
            </a:r>
            <a:r>
              <a:rPr lang="en-US" dirty="0" err="1">
                <a:solidFill>
                  <a:srgbClr val="000000"/>
                </a:solidFill>
                <a:latin typeface="Candara"/>
                <a:cs typeface="Candara"/>
              </a:rPr>
              <a:t>terhadap</a:t>
            </a:r>
            <a:r>
              <a:rPr lang="en-US" dirty="0">
                <a:solidFill>
                  <a:srgbClr val="000000"/>
                </a:solidFill>
                <a:latin typeface="Candara"/>
                <a:cs typeface="Candara"/>
              </a:rPr>
              <a:t> </a:t>
            </a:r>
            <a:r>
              <a:rPr lang="en-US" dirty="0" err="1">
                <a:solidFill>
                  <a:srgbClr val="000000"/>
                </a:solidFill>
                <a:latin typeface="Candara"/>
                <a:cs typeface="Candara"/>
              </a:rPr>
              <a:t>bebagai</a:t>
            </a:r>
            <a:r>
              <a:rPr lang="en-US" dirty="0">
                <a:solidFill>
                  <a:srgbClr val="000000"/>
                </a:solidFill>
                <a:latin typeface="Candara"/>
                <a:cs typeface="Candara"/>
              </a:rPr>
              <a:t> </a:t>
            </a:r>
            <a:r>
              <a:rPr lang="en-US" dirty="0" err="1">
                <a:solidFill>
                  <a:srgbClr val="000000"/>
                </a:solidFill>
                <a:latin typeface="Candara"/>
                <a:cs typeface="Candara"/>
              </a:rPr>
              <a:t>kegiatan</a:t>
            </a:r>
            <a:r>
              <a:rPr lang="en-US" dirty="0">
                <a:solidFill>
                  <a:srgbClr val="000000"/>
                </a:solidFill>
                <a:latin typeface="Candara"/>
                <a:cs typeface="Candara"/>
              </a:rPr>
              <a:t> </a:t>
            </a:r>
            <a:r>
              <a:rPr lang="en-US" dirty="0" err="1">
                <a:solidFill>
                  <a:srgbClr val="000000"/>
                </a:solidFill>
                <a:latin typeface="Candara"/>
                <a:cs typeface="Candara"/>
              </a:rPr>
              <a:t>anak</a:t>
            </a:r>
            <a:r>
              <a:rPr lang="en-US" dirty="0">
                <a:solidFill>
                  <a:srgbClr val="000000"/>
                </a:solidFill>
                <a:latin typeface="Candara"/>
                <a:cs typeface="Candara"/>
              </a:rPr>
              <a:t>, </a:t>
            </a:r>
            <a:r>
              <a:rPr lang="en-US" dirty="0" err="1">
                <a:solidFill>
                  <a:srgbClr val="000000"/>
                </a:solidFill>
                <a:latin typeface="Candara"/>
                <a:cs typeface="Candara"/>
              </a:rPr>
              <a:t>serta</a:t>
            </a:r>
            <a:r>
              <a:rPr lang="en-US" dirty="0">
                <a:solidFill>
                  <a:srgbClr val="000000"/>
                </a:solidFill>
                <a:latin typeface="Candara"/>
                <a:cs typeface="Candara"/>
              </a:rPr>
              <a:t> </a:t>
            </a:r>
            <a:r>
              <a:rPr lang="en-US" dirty="0" err="1">
                <a:solidFill>
                  <a:srgbClr val="000000"/>
                </a:solidFill>
                <a:latin typeface="Candara"/>
                <a:cs typeface="Candara"/>
              </a:rPr>
              <a:t>penerapan</a:t>
            </a:r>
            <a:r>
              <a:rPr lang="en-US" dirty="0">
                <a:solidFill>
                  <a:srgbClr val="000000"/>
                </a:solidFill>
                <a:latin typeface="Candara"/>
                <a:cs typeface="Candara"/>
              </a:rPr>
              <a:t> </a:t>
            </a:r>
            <a:r>
              <a:rPr lang="en-US" dirty="0" err="1">
                <a:solidFill>
                  <a:srgbClr val="000000"/>
                </a:solidFill>
                <a:latin typeface="Candara"/>
                <a:cs typeface="Candara"/>
              </a:rPr>
              <a:t>disiplin</a:t>
            </a:r>
            <a:r>
              <a:rPr lang="en-US" dirty="0">
                <a:solidFill>
                  <a:srgbClr val="000000"/>
                </a:solidFill>
                <a:latin typeface="Candara"/>
                <a:cs typeface="Candara"/>
              </a:rPr>
              <a:t> di </a:t>
            </a:r>
            <a:r>
              <a:rPr lang="en-US" dirty="0" err="1">
                <a:solidFill>
                  <a:srgbClr val="000000"/>
                </a:solidFill>
                <a:latin typeface="Candara"/>
                <a:cs typeface="Candara"/>
              </a:rPr>
              <a:t>dalam</a:t>
            </a:r>
            <a:r>
              <a:rPr lang="en-US" dirty="0">
                <a:solidFill>
                  <a:srgbClr val="000000"/>
                </a:solidFill>
                <a:latin typeface="Candara"/>
                <a:cs typeface="Candara"/>
              </a:rPr>
              <a:t> </a:t>
            </a:r>
            <a:r>
              <a:rPr lang="en-US" dirty="0" err="1">
                <a:solidFill>
                  <a:srgbClr val="000000"/>
                </a:solidFill>
                <a:latin typeface="Candara"/>
                <a:cs typeface="Candara"/>
              </a:rPr>
              <a:t>keluarga</a:t>
            </a:r>
            <a:r>
              <a:rPr lang="en-US" dirty="0">
                <a:solidFill>
                  <a:srgbClr val="000000"/>
                </a:solidFill>
                <a:latin typeface="Candara"/>
                <a:cs typeface="Candara"/>
              </a:rPr>
              <a:t> yang </a:t>
            </a:r>
            <a:r>
              <a:rPr lang="en-US" dirty="0" err="1">
                <a:solidFill>
                  <a:srgbClr val="000000"/>
                </a:solidFill>
                <a:latin typeface="Candara"/>
                <a:cs typeface="Candara"/>
              </a:rPr>
              <a:t>efektif</a:t>
            </a:r>
            <a:r>
              <a:rPr lang="en-US" dirty="0">
                <a:solidFill>
                  <a:srgbClr val="000000"/>
                </a:solidFill>
                <a:latin typeface="Candara"/>
                <a:cs typeface="Candara"/>
              </a:rPr>
              <a:t>, </a:t>
            </a:r>
            <a:r>
              <a:rPr lang="en-US" dirty="0" err="1">
                <a:solidFill>
                  <a:srgbClr val="000000"/>
                </a:solidFill>
                <a:latin typeface="Candara"/>
                <a:cs typeface="Candara"/>
              </a:rPr>
              <a:t>terbukti</a:t>
            </a:r>
            <a:r>
              <a:rPr lang="en-US" dirty="0">
                <a:solidFill>
                  <a:srgbClr val="000000"/>
                </a:solidFill>
                <a:latin typeface="Candara"/>
                <a:cs typeface="Candara"/>
              </a:rPr>
              <a:t> </a:t>
            </a:r>
            <a:r>
              <a:rPr lang="en-US" dirty="0" err="1">
                <a:solidFill>
                  <a:srgbClr val="000000"/>
                </a:solidFill>
                <a:latin typeface="Candara"/>
                <a:cs typeface="Candara"/>
              </a:rPr>
              <a:t>dapat</a:t>
            </a:r>
            <a:r>
              <a:rPr lang="en-US" dirty="0">
                <a:solidFill>
                  <a:srgbClr val="000000"/>
                </a:solidFill>
                <a:latin typeface="Candara"/>
                <a:cs typeface="Candara"/>
              </a:rPr>
              <a:t> </a:t>
            </a:r>
            <a:r>
              <a:rPr lang="en-US" dirty="0" err="1">
                <a:solidFill>
                  <a:srgbClr val="000000"/>
                </a:solidFill>
                <a:latin typeface="Candara"/>
                <a:cs typeface="Candara"/>
              </a:rPr>
              <a:t>mengurangi</a:t>
            </a:r>
            <a:r>
              <a:rPr lang="en-US" dirty="0">
                <a:solidFill>
                  <a:srgbClr val="000000"/>
                </a:solidFill>
                <a:latin typeface="Candara"/>
                <a:cs typeface="Candara"/>
              </a:rPr>
              <a:t> </a:t>
            </a:r>
            <a:r>
              <a:rPr lang="en-US" dirty="0" err="1">
                <a:solidFill>
                  <a:srgbClr val="000000"/>
                </a:solidFill>
                <a:latin typeface="Candara"/>
                <a:cs typeface="Candara"/>
              </a:rPr>
              <a:t>resiko</a:t>
            </a:r>
            <a:r>
              <a:rPr lang="en-US" dirty="0">
                <a:solidFill>
                  <a:srgbClr val="000000"/>
                </a:solidFill>
                <a:latin typeface="Candara"/>
                <a:cs typeface="Candara"/>
              </a:rPr>
              <a:t> </a:t>
            </a:r>
            <a:r>
              <a:rPr lang="en-US" dirty="0" err="1">
                <a:solidFill>
                  <a:srgbClr val="000000"/>
                </a:solidFill>
                <a:latin typeface="Candara"/>
                <a:cs typeface="Candara"/>
              </a:rPr>
              <a:t>anak</a:t>
            </a:r>
            <a:r>
              <a:rPr lang="en-US" dirty="0">
                <a:solidFill>
                  <a:srgbClr val="000000"/>
                </a:solidFill>
                <a:latin typeface="Candara"/>
                <a:cs typeface="Candara"/>
              </a:rPr>
              <a:t> </a:t>
            </a:r>
            <a:r>
              <a:rPr lang="en-US" dirty="0" err="1">
                <a:solidFill>
                  <a:srgbClr val="000000"/>
                </a:solidFill>
                <a:latin typeface="Candara"/>
                <a:cs typeface="Candara"/>
              </a:rPr>
              <a:t>terkait</a:t>
            </a:r>
            <a:r>
              <a:rPr lang="en-US" dirty="0">
                <a:solidFill>
                  <a:srgbClr val="000000"/>
                </a:solidFill>
                <a:latin typeface="Candara"/>
                <a:cs typeface="Candara"/>
              </a:rPr>
              <a:t> </a:t>
            </a:r>
            <a:r>
              <a:rPr lang="en-US" dirty="0" err="1">
                <a:solidFill>
                  <a:srgbClr val="000000"/>
                </a:solidFill>
                <a:latin typeface="Candara"/>
                <a:cs typeface="Candara"/>
              </a:rPr>
              <a:t>dengan</a:t>
            </a:r>
            <a:r>
              <a:rPr lang="en-US" dirty="0">
                <a:solidFill>
                  <a:srgbClr val="000000"/>
                </a:solidFill>
                <a:latin typeface="Candara"/>
                <a:cs typeface="Candara"/>
              </a:rPr>
              <a:t> </a:t>
            </a:r>
            <a:r>
              <a:rPr lang="en-US" dirty="0" err="1">
                <a:solidFill>
                  <a:srgbClr val="000000"/>
                </a:solidFill>
                <a:latin typeface="Candara"/>
                <a:cs typeface="Candara"/>
              </a:rPr>
              <a:t>berbagai</a:t>
            </a:r>
            <a:r>
              <a:rPr lang="en-US" dirty="0">
                <a:solidFill>
                  <a:srgbClr val="000000"/>
                </a:solidFill>
                <a:latin typeface="Candara"/>
                <a:cs typeface="Candara"/>
              </a:rPr>
              <a:t> </a:t>
            </a:r>
            <a:r>
              <a:rPr lang="en-US" dirty="0" err="1">
                <a:solidFill>
                  <a:srgbClr val="000000"/>
                </a:solidFill>
                <a:latin typeface="Candara"/>
                <a:cs typeface="Candara"/>
              </a:rPr>
              <a:t>persoalan</a:t>
            </a:r>
            <a:r>
              <a:rPr lang="en-US" dirty="0">
                <a:solidFill>
                  <a:srgbClr val="000000"/>
                </a:solidFill>
                <a:latin typeface="Candara"/>
                <a:cs typeface="Candara"/>
              </a:rPr>
              <a:t> </a:t>
            </a:r>
            <a:r>
              <a:rPr lang="en-US" dirty="0" err="1">
                <a:solidFill>
                  <a:srgbClr val="000000"/>
                </a:solidFill>
                <a:latin typeface="Candara"/>
                <a:cs typeface="Candara"/>
              </a:rPr>
              <a:t>kesehatan</a:t>
            </a:r>
            <a:r>
              <a:rPr lang="en-US" dirty="0">
                <a:solidFill>
                  <a:srgbClr val="000000"/>
                </a:solidFill>
                <a:latin typeface="Candara"/>
                <a:cs typeface="Candara"/>
              </a:rPr>
              <a:t>, </a:t>
            </a:r>
            <a:r>
              <a:rPr lang="en-US" dirty="0" err="1">
                <a:solidFill>
                  <a:srgbClr val="000000"/>
                </a:solidFill>
                <a:latin typeface="Candara"/>
                <a:cs typeface="Candara"/>
              </a:rPr>
              <a:t>sosial</a:t>
            </a:r>
            <a:r>
              <a:rPr lang="en-US" dirty="0">
                <a:solidFill>
                  <a:srgbClr val="000000"/>
                </a:solidFill>
                <a:latin typeface="Candara"/>
                <a:cs typeface="Candara"/>
              </a:rPr>
              <a:t>, </a:t>
            </a:r>
            <a:r>
              <a:rPr lang="en-US" dirty="0" err="1">
                <a:solidFill>
                  <a:srgbClr val="000000"/>
                </a:solidFill>
                <a:latin typeface="Candara"/>
                <a:cs typeface="Candara"/>
              </a:rPr>
              <a:t>termasuk</a:t>
            </a:r>
            <a:r>
              <a:rPr lang="en-US" dirty="0">
                <a:solidFill>
                  <a:srgbClr val="000000"/>
                </a:solidFill>
                <a:latin typeface="Candara"/>
                <a:cs typeface="Candara"/>
              </a:rPr>
              <a:t> </a:t>
            </a:r>
            <a:r>
              <a:rPr lang="en-US" dirty="0" err="1">
                <a:solidFill>
                  <a:srgbClr val="000000"/>
                </a:solidFill>
                <a:latin typeface="Candara"/>
                <a:cs typeface="Candara"/>
              </a:rPr>
              <a:t>penyalahgunaan</a:t>
            </a:r>
            <a:r>
              <a:rPr lang="en-US" dirty="0">
                <a:solidFill>
                  <a:srgbClr val="000000"/>
                </a:solidFill>
                <a:latin typeface="Candara"/>
                <a:cs typeface="Candara"/>
              </a:rPr>
              <a:t> </a:t>
            </a:r>
            <a:r>
              <a:rPr lang="en-US" dirty="0" err="1">
                <a:solidFill>
                  <a:srgbClr val="000000"/>
                </a:solidFill>
                <a:latin typeface="Candara"/>
                <a:cs typeface="Candara"/>
              </a:rPr>
              <a:t>narkoba</a:t>
            </a:r>
            <a:r>
              <a:rPr lang="en-US" dirty="0">
                <a:solidFill>
                  <a:srgbClr val="000000"/>
                </a:solidFill>
                <a:latin typeface="Candara"/>
                <a:cs typeface="Candara"/>
              </a:rPr>
              <a:t>. </a:t>
            </a:r>
          </a:p>
        </p:txBody>
      </p:sp>
    </p:spTree>
    <p:extLst>
      <p:ext uri="{BB962C8B-B14F-4D97-AF65-F5344CB8AC3E}">
        <p14:creationId xmlns:p14="http://schemas.microsoft.com/office/powerpoint/2010/main" val="42144269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8586" y="1346982"/>
            <a:ext cx="7338881" cy="5569005"/>
          </a:xfrm>
        </p:spPr>
        <p:txBody>
          <a:bodyPr>
            <a:normAutofit fontScale="92500"/>
          </a:bodyPr>
          <a:lstStyle/>
          <a:p>
            <a:r>
              <a:rPr lang="en-US" sz="2800" dirty="0">
                <a:solidFill>
                  <a:srgbClr val="000000"/>
                </a:solidFill>
                <a:latin typeface="Candara"/>
                <a:cs typeface="Candara"/>
              </a:rPr>
              <a:t>Program </a:t>
            </a:r>
            <a:r>
              <a:rPr lang="en-US" sz="2800" dirty="0" err="1">
                <a:solidFill>
                  <a:srgbClr val="000000"/>
                </a:solidFill>
                <a:latin typeface="Candara"/>
                <a:cs typeface="Candara"/>
              </a:rPr>
              <a:t>pelatihan</a:t>
            </a:r>
            <a:r>
              <a:rPr lang="en-US" sz="2800" dirty="0">
                <a:solidFill>
                  <a:srgbClr val="000000"/>
                </a:solidFill>
                <a:latin typeface="Candara"/>
                <a:cs typeface="Candara"/>
              </a:rPr>
              <a:t> </a:t>
            </a:r>
            <a:r>
              <a:rPr lang="en-US" sz="2800" dirty="0" err="1">
                <a:solidFill>
                  <a:srgbClr val="000000"/>
                </a:solidFill>
                <a:latin typeface="Candara"/>
                <a:cs typeface="Candara"/>
              </a:rPr>
              <a:t>keterampilan</a:t>
            </a:r>
            <a:r>
              <a:rPr lang="en-US" sz="2800" dirty="0">
                <a:solidFill>
                  <a:srgbClr val="000000"/>
                </a:solidFill>
                <a:latin typeface="Candara"/>
                <a:cs typeface="Candara"/>
              </a:rPr>
              <a:t> </a:t>
            </a:r>
            <a:r>
              <a:rPr lang="en-US" sz="2800" dirty="0" err="1">
                <a:solidFill>
                  <a:srgbClr val="000000"/>
                </a:solidFill>
                <a:latin typeface="Candara"/>
                <a:cs typeface="Candara"/>
              </a:rPr>
              <a:t>kepada</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baik</a:t>
            </a:r>
            <a:r>
              <a:rPr lang="en-US" sz="2800" dirty="0">
                <a:solidFill>
                  <a:srgbClr val="000000"/>
                </a:solidFill>
                <a:latin typeface="Candara"/>
                <a:cs typeface="Candara"/>
              </a:rPr>
              <a:t> yang </a:t>
            </a:r>
            <a:r>
              <a:rPr lang="en-US" sz="2800" dirty="0" err="1">
                <a:solidFill>
                  <a:srgbClr val="000000"/>
                </a:solidFill>
                <a:latin typeface="Candara"/>
                <a:cs typeface="Candara"/>
              </a:rPr>
              <a:t>bersifat</a:t>
            </a:r>
            <a:r>
              <a:rPr lang="en-US" sz="2800" dirty="0">
                <a:solidFill>
                  <a:srgbClr val="000000"/>
                </a:solidFill>
                <a:latin typeface="Candara"/>
                <a:cs typeface="Candara"/>
              </a:rPr>
              <a:t> universal </a:t>
            </a:r>
            <a:r>
              <a:rPr lang="en-US" sz="2800" dirty="0" err="1">
                <a:solidFill>
                  <a:srgbClr val="000000"/>
                </a:solidFill>
                <a:latin typeface="Candara"/>
                <a:cs typeface="Candara"/>
              </a:rPr>
              <a:t>maupun</a:t>
            </a:r>
            <a:r>
              <a:rPr lang="en-US" sz="2800" dirty="0">
                <a:solidFill>
                  <a:srgbClr val="000000"/>
                </a:solidFill>
                <a:latin typeface="Candara"/>
                <a:cs typeface="Candara"/>
              </a:rPr>
              <a:t> </a:t>
            </a:r>
            <a:r>
              <a:rPr lang="en-US" sz="2800" dirty="0" err="1">
                <a:solidFill>
                  <a:srgbClr val="000000"/>
                </a:solidFill>
                <a:latin typeface="Candara"/>
                <a:cs typeface="Candara"/>
              </a:rPr>
              <a:t>selektif</a:t>
            </a:r>
            <a:r>
              <a:rPr lang="en-US" sz="2800" dirty="0">
                <a:solidFill>
                  <a:srgbClr val="000000"/>
                </a:solidFill>
                <a:latin typeface="Candara"/>
                <a:cs typeface="Candara"/>
              </a:rPr>
              <a:t>, </a:t>
            </a:r>
            <a:r>
              <a:rPr lang="en-US" sz="2800" dirty="0" err="1">
                <a:solidFill>
                  <a:srgbClr val="000000"/>
                </a:solidFill>
                <a:latin typeface="Candara"/>
                <a:cs typeface="Candara"/>
              </a:rPr>
              <a:t>secara</a:t>
            </a:r>
            <a:r>
              <a:rPr lang="en-US" sz="2800" dirty="0">
                <a:solidFill>
                  <a:srgbClr val="000000"/>
                </a:solidFill>
                <a:latin typeface="Candara"/>
                <a:cs typeface="Candara"/>
              </a:rPr>
              <a:t> </a:t>
            </a:r>
            <a:r>
              <a:rPr lang="en-US" sz="2800" dirty="0" err="1">
                <a:solidFill>
                  <a:srgbClr val="000000"/>
                </a:solidFill>
                <a:latin typeface="Candara"/>
                <a:cs typeface="Candara"/>
              </a:rPr>
              <a:t>umum</a:t>
            </a:r>
            <a:r>
              <a:rPr lang="en-US" sz="2800" dirty="0">
                <a:solidFill>
                  <a:srgbClr val="000000"/>
                </a:solidFill>
                <a:latin typeface="Candara"/>
                <a:cs typeface="Candara"/>
              </a:rPr>
              <a:t> </a:t>
            </a:r>
            <a:r>
              <a:rPr lang="en-US" sz="2800" dirty="0" err="1">
                <a:solidFill>
                  <a:srgbClr val="000000"/>
                </a:solidFill>
                <a:latin typeface="Candara"/>
                <a:cs typeface="Candara"/>
              </a:rPr>
              <a:t>bertujuan</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memperkuat</a:t>
            </a:r>
            <a:r>
              <a:rPr lang="en-US" sz="2800" dirty="0">
                <a:solidFill>
                  <a:srgbClr val="000000"/>
                </a:solidFill>
                <a:latin typeface="Candara"/>
                <a:cs typeface="Candara"/>
              </a:rPr>
              <a:t> </a:t>
            </a:r>
            <a:r>
              <a:rPr lang="en-US" sz="2800" dirty="0" err="1">
                <a:solidFill>
                  <a:srgbClr val="000000"/>
                </a:solidFill>
                <a:latin typeface="Candara"/>
                <a:cs typeface="Candara"/>
              </a:rPr>
              <a:t>faktor</a:t>
            </a:r>
            <a:r>
              <a:rPr lang="en-US" sz="2800" dirty="0">
                <a:solidFill>
                  <a:srgbClr val="000000"/>
                </a:solidFill>
                <a:latin typeface="Candara"/>
                <a:cs typeface="Candara"/>
              </a:rPr>
              <a:t> </a:t>
            </a:r>
            <a:r>
              <a:rPr lang="en-US" sz="2800" dirty="0" err="1">
                <a:solidFill>
                  <a:srgbClr val="000000"/>
                </a:solidFill>
                <a:latin typeface="Candara"/>
                <a:cs typeface="Candara"/>
              </a:rPr>
              <a:t>protektif</a:t>
            </a:r>
            <a:r>
              <a:rPr lang="en-US" sz="2800" dirty="0">
                <a:solidFill>
                  <a:srgbClr val="000000"/>
                </a:solidFill>
                <a:latin typeface="Candara"/>
                <a:cs typeface="Candara"/>
              </a:rPr>
              <a:t> di </a:t>
            </a:r>
            <a:r>
              <a:rPr lang="en-US" sz="2800" dirty="0" err="1">
                <a:solidFill>
                  <a:srgbClr val="000000"/>
                </a:solidFill>
                <a:latin typeface="Candara"/>
                <a:cs typeface="Candara"/>
              </a:rPr>
              <a:t>dalam</a:t>
            </a:r>
            <a:r>
              <a:rPr lang="en-US" sz="2800" dirty="0">
                <a:solidFill>
                  <a:srgbClr val="000000"/>
                </a:solidFill>
                <a:latin typeface="Candara"/>
                <a:cs typeface="Candara"/>
              </a:rPr>
              <a:t> </a:t>
            </a:r>
            <a:r>
              <a:rPr lang="en-US" sz="2800" dirty="0" err="1">
                <a:solidFill>
                  <a:srgbClr val="000000"/>
                </a:solidFill>
                <a:latin typeface="Candara"/>
                <a:cs typeface="Candara"/>
              </a:rPr>
              <a:t>keluarga</a:t>
            </a:r>
            <a:r>
              <a:rPr lang="en-US" sz="2800" dirty="0">
                <a:solidFill>
                  <a:srgbClr val="000000"/>
                </a:solidFill>
                <a:latin typeface="Candara"/>
                <a:cs typeface="Candara"/>
              </a:rPr>
              <a:t>, </a:t>
            </a:r>
            <a:r>
              <a:rPr lang="en-US" sz="2800" dirty="0" err="1">
                <a:solidFill>
                  <a:srgbClr val="000000"/>
                </a:solidFill>
                <a:latin typeface="Candara"/>
                <a:cs typeface="Candara"/>
              </a:rPr>
              <a:t>melengkapi</a:t>
            </a:r>
            <a:r>
              <a:rPr lang="en-US" sz="2800" dirty="0">
                <a:solidFill>
                  <a:srgbClr val="000000"/>
                </a:solidFill>
                <a:latin typeface="Candara"/>
                <a:cs typeface="Candara"/>
              </a:rPr>
              <a:t> orang </a:t>
            </a:r>
            <a:r>
              <a:rPr lang="en-US" sz="2800" dirty="0" err="1">
                <a:solidFill>
                  <a:srgbClr val="000000"/>
                </a:solidFill>
                <a:latin typeface="Candara"/>
                <a:cs typeface="Candara"/>
              </a:rPr>
              <a:t>tua</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a:t>
            </a:r>
            <a:r>
              <a:rPr lang="en-US" sz="2800" dirty="0" err="1">
                <a:solidFill>
                  <a:srgbClr val="000000"/>
                </a:solidFill>
                <a:latin typeface="Candara"/>
                <a:cs typeface="Candara"/>
              </a:rPr>
              <a:t>keterampilan</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kemampuan</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memberikan</a:t>
            </a:r>
            <a:r>
              <a:rPr lang="en-US" sz="2800" dirty="0">
                <a:solidFill>
                  <a:srgbClr val="000000"/>
                </a:solidFill>
                <a:latin typeface="Candara"/>
                <a:cs typeface="Candara"/>
              </a:rPr>
              <a:t> </a:t>
            </a:r>
            <a:r>
              <a:rPr lang="en-US" sz="2800" dirty="0" err="1">
                <a:solidFill>
                  <a:srgbClr val="000000"/>
                </a:solidFill>
                <a:latin typeface="Candara"/>
                <a:cs typeface="Candara"/>
              </a:rPr>
              <a:t>dukungan</a:t>
            </a:r>
            <a:r>
              <a:rPr lang="en-US" sz="2800" dirty="0">
                <a:solidFill>
                  <a:srgbClr val="000000"/>
                </a:solidFill>
                <a:latin typeface="Candara"/>
                <a:cs typeface="Candara"/>
              </a:rPr>
              <a:t> </a:t>
            </a:r>
            <a:r>
              <a:rPr lang="en-US" sz="2800" dirty="0" err="1">
                <a:solidFill>
                  <a:srgbClr val="000000"/>
                </a:solidFill>
                <a:latin typeface="Candara"/>
                <a:cs typeface="Candara"/>
              </a:rPr>
              <a:t>kepada</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serta</a:t>
            </a:r>
            <a:r>
              <a:rPr lang="en-US" sz="2800" dirty="0">
                <a:solidFill>
                  <a:srgbClr val="000000"/>
                </a:solidFill>
                <a:latin typeface="Candara"/>
                <a:cs typeface="Candara"/>
              </a:rPr>
              <a:t> </a:t>
            </a:r>
            <a:r>
              <a:rPr lang="en-US" sz="2800" dirty="0" err="1">
                <a:solidFill>
                  <a:srgbClr val="000000"/>
                </a:solidFill>
                <a:latin typeface="Candara"/>
                <a:cs typeface="Candara"/>
              </a:rPr>
              <a:t>meningkatkan</a:t>
            </a:r>
            <a:r>
              <a:rPr lang="en-US" sz="2800" dirty="0">
                <a:solidFill>
                  <a:srgbClr val="000000"/>
                </a:solidFill>
                <a:latin typeface="Candara"/>
                <a:cs typeface="Candara"/>
              </a:rPr>
              <a:t> </a:t>
            </a:r>
            <a:r>
              <a:rPr lang="en-US" sz="2800" dirty="0" err="1">
                <a:solidFill>
                  <a:srgbClr val="000000"/>
                </a:solidFill>
                <a:latin typeface="Candara"/>
                <a:cs typeface="Candara"/>
              </a:rPr>
              <a:t>hubungan</a:t>
            </a:r>
            <a:r>
              <a:rPr lang="en-US" sz="2800" dirty="0">
                <a:solidFill>
                  <a:srgbClr val="000000"/>
                </a:solidFill>
                <a:latin typeface="Candara"/>
                <a:cs typeface="Candara"/>
              </a:rPr>
              <a:t> (</a:t>
            </a:r>
            <a:r>
              <a:rPr lang="en-US" sz="2800" dirty="0" err="1">
                <a:solidFill>
                  <a:srgbClr val="000000"/>
                </a:solidFill>
                <a:latin typeface="Candara"/>
                <a:cs typeface="Candara"/>
              </a:rPr>
              <a:t>kedekatan</a:t>
            </a:r>
            <a:r>
              <a:rPr lang="en-US" sz="2800" dirty="0">
                <a:solidFill>
                  <a:srgbClr val="000000"/>
                </a:solidFill>
                <a:latin typeface="Candara"/>
                <a:cs typeface="Candara"/>
              </a:rPr>
              <a:t>) orang </a:t>
            </a:r>
            <a:r>
              <a:rPr lang="en-US" sz="2800" dirty="0" err="1">
                <a:solidFill>
                  <a:srgbClr val="000000"/>
                </a:solidFill>
                <a:latin typeface="Candara"/>
                <a:cs typeface="Candara"/>
              </a:rPr>
              <a:t>tua</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sehingga</a:t>
            </a:r>
            <a:r>
              <a:rPr lang="en-US" sz="2800" dirty="0">
                <a:solidFill>
                  <a:srgbClr val="000000"/>
                </a:solidFill>
                <a:latin typeface="Candara"/>
                <a:cs typeface="Candara"/>
              </a:rPr>
              <a:t> </a:t>
            </a:r>
            <a:r>
              <a:rPr lang="en-US" sz="2800" dirty="0" err="1">
                <a:solidFill>
                  <a:srgbClr val="000000"/>
                </a:solidFill>
                <a:latin typeface="Candara"/>
                <a:cs typeface="Candara"/>
              </a:rPr>
              <a:t>mencegah</a:t>
            </a:r>
            <a:r>
              <a:rPr lang="en-US" sz="2800" dirty="0">
                <a:solidFill>
                  <a:srgbClr val="000000"/>
                </a:solidFill>
                <a:latin typeface="Candara"/>
                <a:cs typeface="Candara"/>
              </a:rPr>
              <a:t> </a:t>
            </a:r>
            <a:r>
              <a:rPr lang="en-US" sz="2800" dirty="0" err="1">
                <a:solidFill>
                  <a:srgbClr val="000000"/>
                </a:solidFill>
                <a:latin typeface="Candara"/>
                <a:cs typeface="Candara"/>
              </a:rPr>
              <a:t>anak</a:t>
            </a:r>
            <a:r>
              <a:rPr lang="en-US" sz="2800" dirty="0">
                <a:solidFill>
                  <a:srgbClr val="000000"/>
                </a:solidFill>
                <a:latin typeface="Candara"/>
                <a:cs typeface="Candara"/>
              </a:rPr>
              <a:t> </a:t>
            </a:r>
            <a:r>
              <a:rPr lang="en-US" sz="2800" dirty="0" err="1">
                <a:solidFill>
                  <a:srgbClr val="000000"/>
                </a:solidFill>
                <a:latin typeface="Candara"/>
                <a:cs typeface="Candara"/>
              </a:rPr>
              <a:t>melakukan</a:t>
            </a:r>
            <a:r>
              <a:rPr lang="en-US" sz="2800" dirty="0">
                <a:solidFill>
                  <a:srgbClr val="000000"/>
                </a:solidFill>
                <a:latin typeface="Candara"/>
                <a:cs typeface="Candara"/>
              </a:rPr>
              <a:t> </a:t>
            </a:r>
            <a:r>
              <a:rPr lang="en-US" sz="2800" dirty="0" err="1">
                <a:solidFill>
                  <a:srgbClr val="000000"/>
                </a:solidFill>
                <a:latin typeface="Candara"/>
                <a:cs typeface="Candara"/>
              </a:rPr>
              <a:t>penyalahgunaan</a:t>
            </a:r>
            <a:r>
              <a:rPr lang="en-US" sz="2800" dirty="0">
                <a:solidFill>
                  <a:srgbClr val="000000"/>
                </a:solidFill>
                <a:latin typeface="Candara"/>
                <a:cs typeface="Candara"/>
              </a:rPr>
              <a:t> </a:t>
            </a:r>
            <a:r>
              <a:rPr lang="en-US" sz="2800" dirty="0" err="1">
                <a:solidFill>
                  <a:srgbClr val="000000"/>
                </a:solidFill>
                <a:latin typeface="Candara"/>
                <a:cs typeface="Candara"/>
              </a:rPr>
              <a:t>narkoba</a:t>
            </a:r>
            <a:r>
              <a:rPr lang="en-US" sz="2800" dirty="0">
                <a:solidFill>
                  <a:srgbClr val="000000"/>
                </a:solidFill>
                <a:latin typeface="Candara"/>
                <a:cs typeface="Candara"/>
              </a:rPr>
              <a:t>.</a:t>
            </a:r>
          </a:p>
          <a:p>
            <a:r>
              <a:rPr lang="en-US" sz="2800" dirty="0">
                <a:solidFill>
                  <a:srgbClr val="000000"/>
                </a:solidFill>
                <a:latin typeface="Candara"/>
                <a:cs typeface="Candara"/>
              </a:rPr>
              <a:t>Program </a:t>
            </a:r>
            <a:r>
              <a:rPr lang="en-US" sz="2800" dirty="0" err="1">
                <a:solidFill>
                  <a:srgbClr val="000000"/>
                </a:solidFill>
                <a:latin typeface="Candara"/>
                <a:cs typeface="Candara"/>
              </a:rPr>
              <a:t>pelatihan</a:t>
            </a:r>
            <a:r>
              <a:rPr lang="en-US" sz="2800" dirty="0">
                <a:solidFill>
                  <a:srgbClr val="000000"/>
                </a:solidFill>
                <a:latin typeface="Candara"/>
                <a:cs typeface="Candara"/>
              </a:rPr>
              <a:t> </a:t>
            </a:r>
            <a:r>
              <a:rPr lang="en-US" sz="2800" dirty="0" err="1">
                <a:solidFill>
                  <a:srgbClr val="000000"/>
                </a:solidFill>
                <a:latin typeface="Candara"/>
                <a:cs typeface="Candara"/>
              </a:rPr>
              <a:t>keterampilan</a:t>
            </a:r>
            <a:r>
              <a:rPr lang="en-US" sz="2800" dirty="0">
                <a:solidFill>
                  <a:srgbClr val="000000"/>
                </a:solidFill>
                <a:latin typeface="Candara"/>
                <a:cs typeface="Candara"/>
              </a:rPr>
              <a:t> </a:t>
            </a:r>
            <a:r>
              <a:rPr lang="en-US" sz="2800" dirty="0" err="1">
                <a:solidFill>
                  <a:srgbClr val="000000"/>
                </a:solidFill>
                <a:latin typeface="Candara"/>
                <a:cs typeface="Candara"/>
              </a:rPr>
              <a:t>kepada</a:t>
            </a:r>
            <a:r>
              <a:rPr lang="en-US" sz="2800" dirty="0">
                <a:solidFill>
                  <a:srgbClr val="000000"/>
                </a:solidFill>
                <a:latin typeface="Candara"/>
                <a:cs typeface="Candara"/>
              </a:rPr>
              <a:t> orang </a:t>
            </a:r>
            <a:r>
              <a:rPr lang="en-US" sz="2800" dirty="0" err="1">
                <a:solidFill>
                  <a:srgbClr val="000000"/>
                </a:solidFill>
                <a:latin typeface="Candara"/>
                <a:cs typeface="Candara"/>
              </a:rPr>
              <a:t>tua</a:t>
            </a:r>
            <a:r>
              <a:rPr lang="en-US" sz="2800" dirty="0">
                <a:solidFill>
                  <a:srgbClr val="000000"/>
                </a:solidFill>
                <a:latin typeface="Candara"/>
                <a:cs typeface="Candara"/>
              </a:rPr>
              <a:t> </a:t>
            </a:r>
            <a:r>
              <a:rPr lang="en-US" sz="2800" dirty="0" err="1">
                <a:solidFill>
                  <a:srgbClr val="000000"/>
                </a:solidFill>
                <a:latin typeface="Candara"/>
                <a:cs typeface="Candara"/>
              </a:rPr>
              <a:t>terbukti</a:t>
            </a:r>
            <a:r>
              <a:rPr lang="en-US" sz="2800" dirty="0">
                <a:solidFill>
                  <a:srgbClr val="000000"/>
                </a:solidFill>
                <a:latin typeface="Candara"/>
                <a:cs typeface="Candara"/>
              </a:rPr>
              <a:t> </a:t>
            </a:r>
            <a:r>
              <a:rPr lang="en-US" sz="2800" dirty="0" err="1">
                <a:solidFill>
                  <a:srgbClr val="000000"/>
                </a:solidFill>
                <a:latin typeface="Candara"/>
                <a:cs typeface="Candara"/>
              </a:rPr>
              <a:t>tiga</a:t>
            </a:r>
            <a:r>
              <a:rPr lang="en-US" sz="2800" dirty="0">
                <a:solidFill>
                  <a:srgbClr val="000000"/>
                </a:solidFill>
                <a:latin typeface="Candara"/>
                <a:cs typeface="Candara"/>
              </a:rPr>
              <a:t> kali </a:t>
            </a:r>
            <a:r>
              <a:rPr lang="en-US" sz="2800" dirty="0" err="1">
                <a:solidFill>
                  <a:srgbClr val="000000"/>
                </a:solidFill>
                <a:latin typeface="Candara"/>
                <a:cs typeface="Candara"/>
              </a:rPr>
              <a:t>lebih</a:t>
            </a:r>
            <a:r>
              <a:rPr lang="en-US" sz="2800" dirty="0">
                <a:solidFill>
                  <a:srgbClr val="000000"/>
                </a:solidFill>
                <a:latin typeface="Candara"/>
                <a:cs typeface="Candara"/>
              </a:rPr>
              <a:t> </a:t>
            </a:r>
            <a:r>
              <a:rPr lang="en-US" sz="2800" dirty="0" err="1">
                <a:solidFill>
                  <a:srgbClr val="000000"/>
                </a:solidFill>
                <a:latin typeface="Candara"/>
                <a:cs typeface="Candara"/>
              </a:rPr>
              <a:t>efektif</a:t>
            </a:r>
            <a:r>
              <a:rPr lang="en-US" sz="2800" dirty="0">
                <a:solidFill>
                  <a:srgbClr val="000000"/>
                </a:solidFill>
                <a:latin typeface="Candara"/>
                <a:cs typeface="Candara"/>
              </a:rPr>
              <a:t> </a:t>
            </a:r>
            <a:r>
              <a:rPr lang="en-US" sz="2800" dirty="0" err="1">
                <a:solidFill>
                  <a:srgbClr val="000000"/>
                </a:solidFill>
                <a:latin typeface="Candara"/>
                <a:cs typeface="Candara"/>
              </a:rPr>
              <a:t>dibandingkan</a:t>
            </a:r>
            <a:r>
              <a:rPr lang="en-US" sz="2800" dirty="0">
                <a:solidFill>
                  <a:srgbClr val="000000"/>
                </a:solidFill>
                <a:latin typeface="Candara"/>
                <a:cs typeface="Candara"/>
              </a:rPr>
              <a:t> </a:t>
            </a:r>
            <a:r>
              <a:rPr lang="en-US" sz="2800" dirty="0" err="1">
                <a:solidFill>
                  <a:srgbClr val="000000"/>
                </a:solidFill>
                <a:latin typeface="Candara"/>
                <a:cs typeface="Candara"/>
              </a:rPr>
              <a:t>dengan</a:t>
            </a:r>
            <a:r>
              <a:rPr lang="en-US" sz="2800" dirty="0">
                <a:solidFill>
                  <a:srgbClr val="000000"/>
                </a:solidFill>
                <a:latin typeface="Candara"/>
                <a:cs typeface="Candara"/>
              </a:rPr>
              <a:t> program yang </a:t>
            </a:r>
            <a:r>
              <a:rPr lang="en-US" sz="2800" dirty="0" err="1">
                <a:solidFill>
                  <a:srgbClr val="000000"/>
                </a:solidFill>
                <a:latin typeface="Candara"/>
                <a:cs typeface="Candara"/>
              </a:rPr>
              <a:t>sama</a:t>
            </a:r>
            <a:r>
              <a:rPr lang="en-US" sz="2800" dirty="0">
                <a:solidFill>
                  <a:srgbClr val="000000"/>
                </a:solidFill>
                <a:latin typeface="Candara"/>
                <a:cs typeface="Candara"/>
              </a:rPr>
              <a:t> yang </a:t>
            </a:r>
            <a:r>
              <a:rPr lang="en-US" sz="2800" dirty="0" err="1">
                <a:solidFill>
                  <a:srgbClr val="000000"/>
                </a:solidFill>
                <a:latin typeface="Candara"/>
                <a:cs typeface="Candara"/>
              </a:rPr>
              <a:t>diterapkan</a:t>
            </a:r>
            <a:r>
              <a:rPr lang="en-US" sz="2800" dirty="0">
                <a:solidFill>
                  <a:srgbClr val="000000"/>
                </a:solidFill>
                <a:latin typeface="Candara"/>
                <a:cs typeface="Candara"/>
              </a:rPr>
              <a:t> </a:t>
            </a:r>
            <a:r>
              <a:rPr lang="en-US" sz="2800" dirty="0" err="1">
                <a:solidFill>
                  <a:srgbClr val="000000"/>
                </a:solidFill>
                <a:latin typeface="Candara"/>
                <a:cs typeface="Candara"/>
              </a:rPr>
              <a:t>khusus</a:t>
            </a:r>
            <a:r>
              <a:rPr lang="en-US" sz="2800" dirty="0">
                <a:solidFill>
                  <a:srgbClr val="000000"/>
                </a:solidFill>
                <a:latin typeface="Candara"/>
                <a:cs typeface="Candara"/>
              </a:rPr>
              <a:t> </a:t>
            </a:r>
            <a:r>
              <a:rPr lang="en-US" sz="2800" dirty="0" err="1">
                <a:solidFill>
                  <a:srgbClr val="000000"/>
                </a:solidFill>
                <a:latin typeface="Candara"/>
                <a:cs typeface="Candara"/>
              </a:rPr>
              <a:t>untuk</a:t>
            </a:r>
            <a:r>
              <a:rPr lang="en-US" sz="2800" dirty="0">
                <a:solidFill>
                  <a:srgbClr val="000000"/>
                </a:solidFill>
                <a:latin typeface="Candara"/>
                <a:cs typeface="Candara"/>
              </a:rPr>
              <a:t> </a:t>
            </a:r>
            <a:r>
              <a:rPr lang="en-US" sz="2800" dirty="0" err="1">
                <a:solidFill>
                  <a:srgbClr val="000000"/>
                </a:solidFill>
                <a:latin typeface="Candara"/>
                <a:cs typeface="Candara"/>
              </a:rPr>
              <a:t>anak-anak</a:t>
            </a:r>
            <a:r>
              <a:rPr lang="en-US" sz="2800" dirty="0">
                <a:solidFill>
                  <a:srgbClr val="000000"/>
                </a:solidFill>
                <a:latin typeface="Candara"/>
                <a:cs typeface="Candara"/>
              </a:rPr>
              <a:t> </a:t>
            </a:r>
            <a:r>
              <a:rPr lang="en-US" sz="2800" dirty="0" err="1">
                <a:solidFill>
                  <a:srgbClr val="000000"/>
                </a:solidFill>
                <a:latin typeface="Candara"/>
                <a:cs typeface="Candara"/>
              </a:rPr>
              <a:t>dan</a:t>
            </a:r>
            <a:r>
              <a:rPr lang="en-US" sz="2800" dirty="0">
                <a:solidFill>
                  <a:srgbClr val="000000"/>
                </a:solidFill>
                <a:latin typeface="Candara"/>
                <a:cs typeface="Candara"/>
              </a:rPr>
              <a:t> </a:t>
            </a:r>
            <a:r>
              <a:rPr lang="en-US" sz="2800" dirty="0" err="1">
                <a:solidFill>
                  <a:srgbClr val="000000"/>
                </a:solidFill>
                <a:latin typeface="Candara"/>
                <a:cs typeface="Candara"/>
              </a:rPr>
              <a:t>pemuda</a:t>
            </a:r>
            <a:r>
              <a:rPr lang="en-US" sz="2800" dirty="0">
                <a:solidFill>
                  <a:srgbClr val="000000"/>
                </a:solidFill>
                <a:latin typeface="Candara"/>
                <a:cs typeface="Candara"/>
              </a:rPr>
              <a:t>. </a:t>
            </a:r>
          </a:p>
        </p:txBody>
      </p:sp>
    </p:spTree>
    <p:extLst>
      <p:ext uri="{BB962C8B-B14F-4D97-AF65-F5344CB8AC3E}">
        <p14:creationId xmlns:p14="http://schemas.microsoft.com/office/powerpoint/2010/main" val="39207963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Down Arrow 38"/>
          <p:cNvSpPr/>
          <p:nvPr/>
        </p:nvSpPr>
        <p:spPr>
          <a:xfrm>
            <a:off x="1680132" y="1847342"/>
            <a:ext cx="484632" cy="671513"/>
          </a:xfrm>
          <a:prstGeom prst="downArrow">
            <a:avLst>
              <a:gd name="adj1" fmla="val 56988"/>
              <a:gd name="adj2" fmla="val 50000"/>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Down Arrow 39"/>
          <p:cNvSpPr/>
          <p:nvPr/>
        </p:nvSpPr>
        <p:spPr>
          <a:xfrm>
            <a:off x="6908720" y="1813476"/>
            <a:ext cx="484632" cy="671513"/>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TextBox 32"/>
          <p:cNvSpPr txBox="1"/>
          <p:nvPr/>
        </p:nvSpPr>
        <p:spPr>
          <a:xfrm>
            <a:off x="252905" y="190816"/>
            <a:ext cx="8686980" cy="954107"/>
          </a:xfrm>
          <a:prstGeom prst="rect">
            <a:avLst/>
          </a:prstGeom>
          <a:noFill/>
          <a:ln>
            <a:noFill/>
          </a:ln>
        </p:spPr>
        <p:txBody>
          <a:bodyPr wrap="square" rtlCol="0">
            <a:spAutoFit/>
          </a:bodyPr>
          <a:lstStyle/>
          <a:p>
            <a:pPr algn="ctr"/>
            <a:r>
              <a:rPr lang="id-ID" sz="2800" b="1" dirty="0">
                <a:solidFill>
                  <a:srgbClr val="FFFFFF"/>
                </a:solidFill>
              </a:rPr>
              <a:t>PERLU PENDEKATAN YANG SEIMBANG UNTUK MENGATASI PERMASALAHAN NARKOBA DI TANAH AIR</a:t>
            </a:r>
          </a:p>
        </p:txBody>
      </p:sp>
      <p:sp>
        <p:nvSpPr>
          <p:cNvPr id="35" name="TextBox 34"/>
          <p:cNvSpPr txBox="1"/>
          <p:nvPr/>
        </p:nvSpPr>
        <p:spPr>
          <a:xfrm>
            <a:off x="1101363" y="1165295"/>
            <a:ext cx="1711326" cy="923330"/>
          </a:xfrm>
          <a:prstGeom prst="rect">
            <a:avLst/>
          </a:prstGeom>
          <a:solidFill>
            <a:srgbClr val="FFFF00"/>
          </a:solidFill>
          <a:ln>
            <a:solidFill>
              <a:schemeClr val="tx1"/>
            </a:solidFill>
          </a:ln>
        </p:spPr>
        <p:txBody>
          <a:bodyPr wrap="square" rtlCol="0">
            <a:spAutoFit/>
          </a:bodyPr>
          <a:lstStyle/>
          <a:p>
            <a:pPr algn="ctr"/>
            <a:r>
              <a:rPr lang="id-ID" b="1" dirty="0"/>
              <a:t>Demand Penyalahguna 4 Juta</a:t>
            </a:r>
          </a:p>
        </p:txBody>
      </p:sp>
      <p:sp>
        <p:nvSpPr>
          <p:cNvPr id="36" name="TextBox 35"/>
          <p:cNvSpPr txBox="1"/>
          <p:nvPr/>
        </p:nvSpPr>
        <p:spPr>
          <a:xfrm>
            <a:off x="6252036" y="1181351"/>
            <a:ext cx="1752598" cy="923330"/>
          </a:xfrm>
          <a:prstGeom prst="rect">
            <a:avLst/>
          </a:prstGeom>
          <a:solidFill>
            <a:srgbClr val="FFFF00"/>
          </a:solidFill>
          <a:ln>
            <a:solidFill>
              <a:schemeClr val="tx1"/>
            </a:solidFill>
          </a:ln>
        </p:spPr>
        <p:txBody>
          <a:bodyPr wrap="square" rtlCol="0">
            <a:spAutoFit/>
          </a:bodyPr>
          <a:lstStyle/>
          <a:p>
            <a:pPr algn="ctr"/>
            <a:r>
              <a:rPr lang="id-ID" b="1" dirty="0"/>
              <a:t>Supply Kebutuhan  </a:t>
            </a:r>
          </a:p>
          <a:p>
            <a:pPr algn="ctr"/>
            <a:r>
              <a:rPr lang="id-ID" b="1" dirty="0"/>
              <a:t> 4 Juta</a:t>
            </a:r>
          </a:p>
        </p:txBody>
      </p:sp>
      <p:sp>
        <p:nvSpPr>
          <p:cNvPr id="37" name="TextBox 36"/>
          <p:cNvSpPr txBox="1"/>
          <p:nvPr/>
        </p:nvSpPr>
        <p:spPr>
          <a:xfrm>
            <a:off x="254005" y="2492532"/>
            <a:ext cx="3300896" cy="830997"/>
          </a:xfrm>
          <a:prstGeom prst="rect">
            <a:avLst/>
          </a:prstGeom>
          <a:solidFill>
            <a:schemeClr val="accent3"/>
          </a:solidFill>
          <a:ln>
            <a:solidFill>
              <a:schemeClr val="tx1"/>
            </a:solidFill>
          </a:ln>
          <a:effectLst>
            <a:innerShdw blurRad="63500" dist="50800" dir="18900000">
              <a:prstClr val="black">
                <a:alpha val="50000"/>
              </a:prstClr>
            </a:innerShdw>
          </a:effectLst>
        </p:spPr>
        <p:txBody>
          <a:bodyPr wrap="square" rtlCol="0">
            <a:spAutoFit/>
          </a:bodyPr>
          <a:lstStyle/>
          <a:p>
            <a:pPr algn="ctr"/>
            <a:r>
              <a:rPr lang="id-ID" sz="1600" b="1" dirty="0"/>
              <a:t>Menanamkan pendidikan pencegahan berbasis ilmu pengetahuan</a:t>
            </a:r>
          </a:p>
        </p:txBody>
      </p:sp>
      <p:sp>
        <p:nvSpPr>
          <p:cNvPr id="41" name="TextBox 40"/>
          <p:cNvSpPr txBox="1"/>
          <p:nvPr/>
        </p:nvSpPr>
        <p:spPr>
          <a:xfrm>
            <a:off x="254004" y="3394676"/>
            <a:ext cx="3300897" cy="830997"/>
          </a:xfrm>
          <a:prstGeom prst="rect">
            <a:avLst/>
          </a:prstGeom>
          <a:solidFill>
            <a:schemeClr val="accent3"/>
          </a:solidFill>
          <a:ln>
            <a:solidFill>
              <a:schemeClr val="tx1"/>
            </a:solidFill>
          </a:ln>
        </p:spPr>
        <p:txBody>
          <a:bodyPr wrap="square" rtlCol="0">
            <a:spAutoFit/>
          </a:bodyPr>
          <a:lstStyle/>
          <a:p>
            <a:pPr algn="ctr"/>
            <a:r>
              <a:rPr lang="id-ID" sz="1600" b="1" dirty="0"/>
              <a:t>Mengoptimalkan kepedulian masyarakat dalam upaya pencegahan lahgun narkotika</a:t>
            </a:r>
          </a:p>
        </p:txBody>
      </p:sp>
      <p:sp>
        <p:nvSpPr>
          <p:cNvPr id="42" name="TextBox 41"/>
          <p:cNvSpPr txBox="1"/>
          <p:nvPr/>
        </p:nvSpPr>
        <p:spPr>
          <a:xfrm>
            <a:off x="254005" y="4291547"/>
            <a:ext cx="3300897" cy="1323439"/>
          </a:xfrm>
          <a:prstGeom prst="rect">
            <a:avLst/>
          </a:prstGeom>
          <a:solidFill>
            <a:schemeClr val="accent3"/>
          </a:solidFill>
          <a:ln>
            <a:solidFill>
              <a:schemeClr val="tx1"/>
            </a:solidFill>
          </a:ln>
        </p:spPr>
        <p:txBody>
          <a:bodyPr wrap="square" rtlCol="0">
            <a:spAutoFit/>
          </a:bodyPr>
          <a:lstStyle/>
          <a:p>
            <a:pPr algn="ctr"/>
            <a:r>
              <a:rPr lang="id-ID" sz="1600" b="1" dirty="0"/>
              <a:t>Mendorong para pengguna dan keluarga pengguna narkotika untuk melaporkan diri ke IPWL serta penegak hukum untuk berorientasi kepada tindakan rehabilitasi</a:t>
            </a:r>
          </a:p>
        </p:txBody>
      </p:sp>
      <p:sp>
        <p:nvSpPr>
          <p:cNvPr id="43" name="TextBox 42"/>
          <p:cNvSpPr txBox="1"/>
          <p:nvPr/>
        </p:nvSpPr>
        <p:spPr>
          <a:xfrm>
            <a:off x="5740393" y="2501334"/>
            <a:ext cx="2794014" cy="646331"/>
          </a:xfrm>
          <a:prstGeom prst="rect">
            <a:avLst/>
          </a:prstGeom>
          <a:solidFill>
            <a:schemeClr val="accent3"/>
          </a:solidFill>
          <a:ln>
            <a:solidFill>
              <a:schemeClr val="tx1"/>
            </a:solidFill>
          </a:ln>
        </p:spPr>
        <p:txBody>
          <a:bodyPr wrap="square" rtlCol="0">
            <a:spAutoFit/>
          </a:bodyPr>
          <a:lstStyle/>
          <a:p>
            <a:pPr algn="ctr"/>
            <a:r>
              <a:rPr lang="id-ID" b="1" dirty="0"/>
              <a:t>Memberantas jaringan peredaran gelap narkotika</a:t>
            </a:r>
          </a:p>
        </p:txBody>
      </p:sp>
      <p:sp>
        <p:nvSpPr>
          <p:cNvPr id="44" name="TextBox 43"/>
          <p:cNvSpPr txBox="1"/>
          <p:nvPr/>
        </p:nvSpPr>
        <p:spPr>
          <a:xfrm>
            <a:off x="5731940" y="4538135"/>
            <a:ext cx="2794014" cy="1200329"/>
          </a:xfrm>
          <a:prstGeom prst="rect">
            <a:avLst/>
          </a:prstGeom>
          <a:solidFill>
            <a:schemeClr val="accent3"/>
          </a:solidFill>
          <a:ln>
            <a:solidFill>
              <a:schemeClr val="tx1"/>
            </a:solidFill>
          </a:ln>
        </p:spPr>
        <p:txBody>
          <a:bodyPr wrap="square" rtlCol="0">
            <a:spAutoFit/>
          </a:bodyPr>
          <a:lstStyle/>
          <a:p>
            <a:pPr algn="ctr"/>
            <a:r>
              <a:rPr lang="id-ID" b="1" dirty="0"/>
              <a:t>Memperkuat interdiksi dalam upaya mencegah masuknya narkotika ke Indonesia</a:t>
            </a:r>
          </a:p>
        </p:txBody>
      </p:sp>
      <p:sp>
        <p:nvSpPr>
          <p:cNvPr id="45" name="TextBox 44"/>
          <p:cNvSpPr txBox="1"/>
          <p:nvPr/>
        </p:nvSpPr>
        <p:spPr>
          <a:xfrm>
            <a:off x="5731940" y="5804044"/>
            <a:ext cx="2794014" cy="923330"/>
          </a:xfrm>
          <a:prstGeom prst="rect">
            <a:avLst/>
          </a:prstGeom>
          <a:solidFill>
            <a:schemeClr val="accent3"/>
          </a:solidFill>
          <a:ln>
            <a:solidFill>
              <a:schemeClr val="tx1"/>
            </a:solidFill>
          </a:ln>
        </p:spPr>
        <p:txBody>
          <a:bodyPr wrap="square" rtlCol="0">
            <a:spAutoFit/>
          </a:bodyPr>
          <a:lstStyle/>
          <a:p>
            <a:pPr algn="ctr"/>
            <a:r>
              <a:rPr lang="id-ID" b="1" dirty="0"/>
              <a:t>Dikenakan tindak pidana Narkotika &amp; TP pencucian uang</a:t>
            </a:r>
          </a:p>
        </p:txBody>
      </p:sp>
      <p:cxnSp>
        <p:nvCxnSpPr>
          <p:cNvPr id="47" name="Straight Connector 46"/>
          <p:cNvCxnSpPr/>
          <p:nvPr/>
        </p:nvCxnSpPr>
        <p:spPr>
          <a:xfrm>
            <a:off x="2806700" y="1898294"/>
            <a:ext cx="3445336" cy="15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Down Arrow 14"/>
          <p:cNvSpPr/>
          <p:nvPr/>
        </p:nvSpPr>
        <p:spPr>
          <a:xfrm>
            <a:off x="4333787" y="1159951"/>
            <a:ext cx="484632" cy="671513"/>
          </a:xfrm>
          <a:prstGeom prst="downArrow">
            <a:avLst>
              <a:gd name="adj1" fmla="val 56988"/>
              <a:gd name="adj2" fmla="val 50000"/>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252904" y="5614986"/>
            <a:ext cx="3301999" cy="1077218"/>
          </a:xfrm>
          <a:prstGeom prst="rect">
            <a:avLst/>
          </a:prstGeom>
          <a:solidFill>
            <a:schemeClr val="accent3"/>
          </a:solidFill>
          <a:ln>
            <a:solidFill>
              <a:schemeClr val="tx1"/>
            </a:solidFill>
          </a:ln>
        </p:spPr>
        <p:txBody>
          <a:bodyPr wrap="square" rtlCol="0">
            <a:spAutoFit/>
          </a:bodyPr>
          <a:lstStyle/>
          <a:p>
            <a:pPr algn="ctr"/>
            <a:r>
              <a:rPr lang="id-ID" sz="1600" b="1" dirty="0"/>
              <a:t>Melakukan rehabilitasi medis dan sosial terhadap pengguna narkotika secara sukarela dan dipaksa oleh undang-undang</a:t>
            </a:r>
          </a:p>
        </p:txBody>
      </p:sp>
      <p:sp>
        <p:nvSpPr>
          <p:cNvPr id="17" name="TextBox 16"/>
          <p:cNvSpPr txBox="1"/>
          <p:nvPr/>
        </p:nvSpPr>
        <p:spPr>
          <a:xfrm>
            <a:off x="5731940" y="3249266"/>
            <a:ext cx="2794014" cy="1200329"/>
          </a:xfrm>
          <a:prstGeom prst="rect">
            <a:avLst/>
          </a:prstGeom>
          <a:solidFill>
            <a:schemeClr val="accent3"/>
          </a:solidFill>
          <a:ln>
            <a:solidFill>
              <a:schemeClr val="tx1"/>
            </a:solidFill>
          </a:ln>
        </p:spPr>
        <p:txBody>
          <a:bodyPr wrap="square" rtlCol="0">
            <a:spAutoFit/>
          </a:bodyPr>
          <a:lstStyle/>
          <a:p>
            <a:pPr algn="ctr"/>
            <a:r>
              <a:rPr lang="id-ID" b="1" dirty="0"/>
              <a:t>Kerjasama internasional dalam rangka memutuskan jaringan peredaran gelap narkotika</a:t>
            </a:r>
          </a:p>
        </p:txBody>
      </p:sp>
      <p:sp>
        <p:nvSpPr>
          <p:cNvPr id="18" name="TextBox 17"/>
          <p:cNvSpPr txBox="1"/>
          <p:nvPr/>
        </p:nvSpPr>
        <p:spPr>
          <a:xfrm>
            <a:off x="3851206" y="2795372"/>
            <a:ext cx="2007713" cy="400110"/>
          </a:xfrm>
          <a:prstGeom prst="rect">
            <a:avLst/>
          </a:prstGeom>
          <a:noFill/>
          <a:ln>
            <a:noFill/>
          </a:ln>
        </p:spPr>
        <p:txBody>
          <a:bodyPr wrap="square" rtlCol="0">
            <a:spAutoFit/>
          </a:bodyPr>
          <a:lstStyle/>
          <a:p>
            <a:r>
              <a:rPr lang="id-ID" sz="2000" b="1" dirty="0"/>
              <a:t>Terintegrasi</a:t>
            </a:r>
          </a:p>
        </p:txBody>
      </p:sp>
      <p:sp>
        <p:nvSpPr>
          <p:cNvPr id="19" name="TextBox 18"/>
          <p:cNvSpPr txBox="1"/>
          <p:nvPr/>
        </p:nvSpPr>
        <p:spPr>
          <a:xfrm>
            <a:off x="3732680" y="4112938"/>
            <a:ext cx="2007713" cy="400110"/>
          </a:xfrm>
          <a:prstGeom prst="rect">
            <a:avLst/>
          </a:prstGeom>
          <a:noFill/>
          <a:ln>
            <a:noFill/>
          </a:ln>
        </p:spPr>
        <p:txBody>
          <a:bodyPr wrap="square" rtlCol="0">
            <a:spAutoFit/>
          </a:bodyPr>
          <a:lstStyle/>
          <a:p>
            <a:r>
              <a:rPr lang="id-ID" sz="2000" b="1" dirty="0"/>
              <a:t>Komprehensif</a:t>
            </a:r>
          </a:p>
        </p:txBody>
      </p:sp>
      <p:cxnSp>
        <p:nvCxnSpPr>
          <p:cNvPr id="3" name="Straight Arrow Connector 2"/>
          <p:cNvCxnSpPr/>
          <p:nvPr/>
        </p:nvCxnSpPr>
        <p:spPr>
          <a:xfrm>
            <a:off x="4572000" y="1847342"/>
            <a:ext cx="0" cy="94803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p:nvPr/>
        </p:nvCxnSpPr>
        <p:spPr>
          <a:xfrm>
            <a:off x="4572000" y="3323529"/>
            <a:ext cx="0" cy="78940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25574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30976" y="0"/>
            <a:ext cx="9113023" cy="6858000"/>
          </a:xfrm>
          <a:prstGeom prst="rect">
            <a:avLst/>
          </a:prstGeom>
          <a:ln>
            <a:no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36873" name="TextBox 11"/>
          <p:cNvSpPr txBox="1">
            <a:spLocks noChangeArrowheads="1"/>
          </p:cNvSpPr>
          <p:nvPr/>
        </p:nvSpPr>
        <p:spPr bwMode="auto">
          <a:xfrm>
            <a:off x="5940425" y="6453188"/>
            <a:ext cx="3224213" cy="369887"/>
          </a:xfrm>
          <a:prstGeom prst="rect">
            <a:avLst/>
          </a:prstGeom>
          <a:noFill/>
          <a:ln w="9525">
            <a:noFill/>
            <a:miter lim="800000"/>
            <a:headEnd/>
            <a:tailEnd/>
          </a:ln>
        </p:spPr>
        <p:txBody>
          <a:bodyPr wrap="none">
            <a:prstTxWarp prst="textNoShape">
              <a:avLst/>
            </a:prstTxWarp>
            <a:spAutoFit/>
          </a:bodyPr>
          <a:lstStyle/>
          <a:p>
            <a:r>
              <a:rPr lang="en-US" sz="1800" u="sng">
                <a:latin typeface="Century" pitchFamily="-107" charset="0"/>
                <a:ea typeface="Century" pitchFamily="-107" charset="0"/>
                <a:cs typeface="Century" pitchFamily="-107" charset="0"/>
              </a:rPr>
              <a:t>www.</a:t>
            </a:r>
            <a:r>
              <a:rPr lang="en-US" sz="1800" u="sng">
                <a:solidFill>
                  <a:srgbClr val="FF0000"/>
                </a:solidFill>
                <a:latin typeface="Century" pitchFamily="-107" charset="0"/>
                <a:ea typeface="Century" pitchFamily="-107" charset="0"/>
                <a:cs typeface="Century" pitchFamily="-107" charset="0"/>
              </a:rPr>
              <a:t>indonesia</a:t>
            </a:r>
            <a:r>
              <a:rPr lang="en-US" sz="1800" u="sng">
                <a:latin typeface="Century" pitchFamily="-107" charset="0"/>
                <a:ea typeface="Century" pitchFamily="-107" charset="0"/>
                <a:cs typeface="Century" pitchFamily="-107" charset="0"/>
              </a:rPr>
              <a:t>bergegas.com</a:t>
            </a:r>
          </a:p>
        </p:txBody>
      </p:sp>
      <p:sp>
        <p:nvSpPr>
          <p:cNvPr id="2" name="Title 1"/>
          <p:cNvSpPr>
            <a:spLocks noGrp="1"/>
          </p:cNvSpPr>
          <p:nvPr>
            <p:ph type="title"/>
          </p:nvPr>
        </p:nvSpPr>
        <p:spPr>
          <a:xfrm>
            <a:off x="479613" y="116443"/>
            <a:ext cx="8229600" cy="1252728"/>
          </a:xfrm>
        </p:spPr>
        <p:txBody>
          <a:bodyPr>
            <a:normAutofit/>
          </a:bodyPr>
          <a:lstStyle/>
          <a:p>
            <a:r>
              <a:rPr lang="en-US" sz="3200" b="1" dirty="0"/>
              <a:t>DAMPAK PENYALAH-GUNAAN NARKOBA</a:t>
            </a:r>
          </a:p>
        </p:txBody>
      </p:sp>
      <p:graphicFrame>
        <p:nvGraphicFramePr>
          <p:cNvPr id="9" name="Content Placeholder 8"/>
          <p:cNvGraphicFramePr>
            <a:graphicFrameLocks noGrp="1"/>
          </p:cNvGraphicFramePr>
          <p:nvPr>
            <p:ph sz="quarter" idx="14"/>
            <p:extLst>
              <p:ext uri="{D42A27DB-BD31-4B8C-83A1-F6EECF244321}">
                <p14:modId xmlns:p14="http://schemas.microsoft.com/office/powerpoint/2010/main" val="1105854077"/>
              </p:ext>
            </p:extLst>
          </p:nvPr>
        </p:nvGraphicFramePr>
        <p:xfrm>
          <a:off x="123904" y="4507448"/>
          <a:ext cx="4529736" cy="2286000"/>
        </p:xfrm>
        <a:graphic>
          <a:graphicData uri="http://schemas.openxmlformats.org/drawingml/2006/table">
            <a:tbl>
              <a:tblPr firstRow="1" bandRow="1">
                <a:tableStyleId>{35758FB7-9AC5-4552-8A53-C91805E547FA}</a:tableStyleId>
              </a:tblPr>
              <a:tblGrid>
                <a:gridCol w="4321456">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tblGrid>
              <a:tr h="1022310">
                <a:tc>
                  <a:txBody>
                    <a:bodyPr/>
                    <a:lstStyle/>
                    <a:p>
                      <a:r>
                        <a:rPr lang="en-US" sz="2400" dirty="0">
                          <a:solidFill>
                            <a:schemeClr val="tx1"/>
                          </a:solidFill>
                        </a:rPr>
                        <a:t>Whitney</a:t>
                      </a:r>
                      <a:r>
                        <a:rPr lang="en-US" sz="2400" baseline="0" dirty="0">
                          <a:solidFill>
                            <a:schemeClr val="tx1"/>
                          </a:solidFill>
                        </a:rPr>
                        <a:t> </a:t>
                      </a:r>
                      <a:r>
                        <a:rPr lang="en-US" sz="2400" dirty="0">
                          <a:solidFill>
                            <a:schemeClr val="tx1"/>
                          </a:solidFill>
                        </a:rPr>
                        <a:t>Houston, </a:t>
                      </a:r>
                      <a:r>
                        <a:rPr lang="en-US" sz="2400" dirty="0" err="1">
                          <a:solidFill>
                            <a:schemeClr val="tx1"/>
                          </a:solidFill>
                        </a:rPr>
                        <a:t>pemegang</a:t>
                      </a:r>
                      <a:r>
                        <a:rPr lang="en-US" sz="2400" dirty="0">
                          <a:solidFill>
                            <a:schemeClr val="tx1"/>
                          </a:solidFill>
                        </a:rPr>
                        <a:t> 7 </a:t>
                      </a:r>
                      <a:r>
                        <a:rPr lang="en-US" sz="2400" dirty="0" err="1">
                          <a:solidFill>
                            <a:schemeClr val="tx1"/>
                          </a:solidFill>
                        </a:rPr>
                        <a:t>penghargaan</a:t>
                      </a:r>
                      <a:r>
                        <a:rPr lang="en-US" sz="2400" dirty="0">
                          <a:solidFill>
                            <a:schemeClr val="tx1"/>
                          </a:solidFill>
                        </a:rPr>
                        <a:t> </a:t>
                      </a:r>
                      <a:r>
                        <a:rPr lang="en-US" sz="2400" dirty="0" err="1">
                          <a:solidFill>
                            <a:schemeClr val="tx1"/>
                          </a:solidFill>
                        </a:rPr>
                        <a:t>tertinggi</a:t>
                      </a:r>
                      <a:r>
                        <a:rPr lang="en-US" sz="2400" dirty="0">
                          <a:solidFill>
                            <a:schemeClr val="tx1"/>
                          </a:solidFill>
                        </a:rPr>
                        <a:t> di </a:t>
                      </a:r>
                      <a:r>
                        <a:rPr lang="en-US" sz="2400" dirty="0" err="1">
                          <a:solidFill>
                            <a:schemeClr val="tx1"/>
                          </a:solidFill>
                        </a:rPr>
                        <a:t>bidang</a:t>
                      </a:r>
                      <a:r>
                        <a:rPr lang="en-US" sz="2400" dirty="0">
                          <a:solidFill>
                            <a:schemeClr val="tx1"/>
                          </a:solidFill>
                        </a:rPr>
                        <a:t> </a:t>
                      </a:r>
                      <a:r>
                        <a:rPr lang="en-US" sz="2400" dirty="0" err="1">
                          <a:solidFill>
                            <a:schemeClr val="tx1"/>
                          </a:solidFill>
                        </a:rPr>
                        <a:t>musik</a:t>
                      </a:r>
                      <a:r>
                        <a:rPr lang="en-US" sz="2400" dirty="0">
                          <a:solidFill>
                            <a:schemeClr val="tx1"/>
                          </a:solidFill>
                        </a:rPr>
                        <a:t> (Grammy Award), </a:t>
                      </a:r>
                      <a:r>
                        <a:rPr lang="en-US" sz="2400" dirty="0" err="1">
                          <a:solidFill>
                            <a:schemeClr val="tx1"/>
                          </a:solidFill>
                        </a:rPr>
                        <a:t>meninggal</a:t>
                      </a:r>
                      <a:r>
                        <a:rPr lang="en-US" sz="2400" dirty="0">
                          <a:solidFill>
                            <a:schemeClr val="tx1"/>
                          </a:solidFill>
                        </a:rPr>
                        <a:t> </a:t>
                      </a:r>
                      <a:r>
                        <a:rPr lang="en-US" sz="2400" dirty="0" err="1">
                          <a:solidFill>
                            <a:schemeClr val="tx1"/>
                          </a:solidFill>
                        </a:rPr>
                        <a:t>karena</a:t>
                      </a:r>
                      <a:r>
                        <a:rPr lang="en-US" sz="2400" dirty="0">
                          <a:solidFill>
                            <a:schemeClr val="tx1"/>
                          </a:solidFill>
                        </a:rPr>
                        <a:t> </a:t>
                      </a:r>
                      <a:r>
                        <a:rPr lang="en-US" sz="2400" dirty="0" err="1">
                          <a:solidFill>
                            <a:schemeClr val="tx1"/>
                          </a:solidFill>
                        </a:rPr>
                        <a:t>overdosis</a:t>
                      </a:r>
                      <a:r>
                        <a:rPr lang="en-US" sz="2400" dirty="0">
                          <a:solidFill>
                            <a:schemeClr val="tx1"/>
                          </a:solidFill>
                        </a:rPr>
                        <a:t> </a:t>
                      </a:r>
                      <a:r>
                        <a:rPr lang="en-US" sz="2400" dirty="0" err="1">
                          <a:solidFill>
                            <a:schemeClr val="tx1"/>
                          </a:solidFill>
                        </a:rPr>
                        <a:t>penyalahgunaan</a:t>
                      </a:r>
                      <a:r>
                        <a:rPr lang="en-US" sz="2400" dirty="0">
                          <a:solidFill>
                            <a:schemeClr val="tx1"/>
                          </a:solidFill>
                        </a:rPr>
                        <a:t> </a:t>
                      </a:r>
                      <a:r>
                        <a:rPr lang="en-US" sz="2400" dirty="0" err="1">
                          <a:solidFill>
                            <a:schemeClr val="tx1"/>
                          </a:solidFill>
                        </a:rPr>
                        <a:t>narkoba</a:t>
                      </a:r>
                      <a:r>
                        <a:rPr lang="en-US" sz="2400" dirty="0">
                          <a:solidFill>
                            <a:schemeClr val="tx1"/>
                          </a:solidFill>
                        </a:rPr>
                        <a:t> </a:t>
                      </a:r>
                      <a:r>
                        <a:rPr lang="en-US" sz="2400" dirty="0" err="1">
                          <a:solidFill>
                            <a:schemeClr val="tx1"/>
                          </a:solidFill>
                        </a:rPr>
                        <a:t>pada</a:t>
                      </a:r>
                      <a:r>
                        <a:rPr lang="en-US" sz="2400" dirty="0">
                          <a:solidFill>
                            <a:schemeClr val="tx1"/>
                          </a:solidFill>
                        </a:rPr>
                        <a:t> </a:t>
                      </a:r>
                      <a:r>
                        <a:rPr lang="en-US" sz="2400" dirty="0" err="1">
                          <a:solidFill>
                            <a:schemeClr val="tx1"/>
                          </a:solidFill>
                        </a:rPr>
                        <a:t>tanggal</a:t>
                      </a:r>
                      <a:r>
                        <a:rPr lang="en-US" sz="2400" dirty="0">
                          <a:solidFill>
                            <a:schemeClr val="tx1"/>
                          </a:solidFill>
                        </a:rPr>
                        <a:t> 11 </a:t>
                      </a:r>
                      <a:r>
                        <a:rPr lang="en-US" sz="2400" dirty="0" err="1">
                          <a:solidFill>
                            <a:schemeClr val="tx1"/>
                          </a:solidFill>
                        </a:rPr>
                        <a:t>Februari</a:t>
                      </a:r>
                      <a:r>
                        <a:rPr lang="en-US" sz="2400" dirty="0">
                          <a:solidFill>
                            <a:schemeClr val="tx1"/>
                          </a:solidFill>
                        </a:rPr>
                        <a:t> 2012</a:t>
                      </a:r>
                    </a:p>
                  </a:txBody>
                  <a:tcPr/>
                </a:tc>
                <a:tc>
                  <a:txBody>
                    <a:bodyPr/>
                    <a:lstStyle/>
                    <a:p>
                      <a:endParaRPr lang="en-US" dirty="0"/>
                    </a:p>
                  </a:txBody>
                  <a:tcPr/>
                </a:tc>
                <a:extLst>
                  <a:ext uri="{0D108BD9-81ED-4DB2-BD59-A6C34878D82A}">
                    <a16:rowId xmlns:a16="http://schemas.microsoft.com/office/drawing/2014/main" val="10000"/>
                  </a:ext>
                </a:extLst>
              </a:tr>
            </a:tbl>
          </a:graphicData>
        </a:graphic>
      </p:graphicFrame>
      <p:pic>
        <p:nvPicPr>
          <p:cNvPr id="5" name="Picture 4" descr="whitney houston ablum fac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7576" y="1451646"/>
            <a:ext cx="4165731" cy="5001542"/>
          </a:xfrm>
          <a:prstGeom prst="rect">
            <a:avLst/>
          </a:prstGeom>
        </p:spPr>
      </p:pic>
      <p:pic>
        <p:nvPicPr>
          <p:cNvPr id="14" name="Picture 13" descr="images-30.jpeg"/>
          <p:cNvPicPr>
            <a:picLocks noChangeAspect="1"/>
          </p:cNvPicPr>
          <p:nvPr/>
        </p:nvPicPr>
        <p:blipFill>
          <a:blip r:embed="rId5" cstate="print"/>
          <a:stretch>
            <a:fillRect/>
          </a:stretch>
        </p:blipFill>
        <p:spPr>
          <a:xfrm>
            <a:off x="123904" y="1533465"/>
            <a:ext cx="2261319" cy="28036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descr="images-2.jpeg"/>
          <p:cNvPicPr>
            <a:picLocks noChangeAspect="1"/>
          </p:cNvPicPr>
          <p:nvPr/>
        </p:nvPicPr>
        <p:blipFill>
          <a:blip r:embed="rId6" cstate="print"/>
          <a:stretch>
            <a:fillRect/>
          </a:stretch>
        </p:blipFill>
        <p:spPr>
          <a:xfrm>
            <a:off x="2493642" y="1517975"/>
            <a:ext cx="2159998" cy="28036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363019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82839" y="1487212"/>
            <a:ext cx="7654432" cy="5256584"/>
          </a:xfrm>
          <a:prstGeom prst="rect">
            <a:avLst/>
          </a:prstGeom>
        </p:spPr>
      </p:pic>
      <p:sp>
        <p:nvSpPr>
          <p:cNvPr id="7" name="Title 6"/>
          <p:cNvSpPr>
            <a:spLocks noGrp="1"/>
          </p:cNvSpPr>
          <p:nvPr>
            <p:ph type="title"/>
          </p:nvPr>
        </p:nvSpPr>
        <p:spPr>
          <a:xfrm>
            <a:off x="457200" y="188640"/>
            <a:ext cx="8229600" cy="1143000"/>
          </a:xfrm>
        </p:spPr>
        <p:txBody>
          <a:bodyPr>
            <a:normAutofit/>
          </a:bodyPr>
          <a:lstStyle/>
          <a:p>
            <a:r>
              <a:rPr lang="en-US" sz="2800" b="1" dirty="0">
                <a:solidFill>
                  <a:schemeClr val="bg1"/>
                </a:solidFill>
              </a:rPr>
              <a:t>Whitney Houston </a:t>
            </a:r>
            <a:br>
              <a:rPr lang="en-US" sz="2800" b="1" dirty="0">
                <a:solidFill>
                  <a:schemeClr val="bg1"/>
                </a:solidFill>
              </a:rPr>
            </a:br>
            <a:r>
              <a:rPr lang="en-US" sz="2800" b="1" dirty="0" err="1">
                <a:solidFill>
                  <a:schemeClr val="bg1"/>
                </a:solidFill>
              </a:rPr>
              <a:t>Sebelum</a:t>
            </a:r>
            <a:r>
              <a:rPr lang="en-US" sz="2800" b="1" dirty="0">
                <a:solidFill>
                  <a:schemeClr val="bg1"/>
                </a:solidFill>
              </a:rPr>
              <a:t> </a:t>
            </a:r>
            <a:r>
              <a:rPr lang="en-US" sz="2800" b="1" dirty="0" err="1">
                <a:solidFill>
                  <a:schemeClr val="bg1"/>
                </a:solidFill>
              </a:rPr>
              <a:t>Mengkonsumsi</a:t>
            </a:r>
            <a:r>
              <a:rPr lang="en-US" sz="2800" b="1" dirty="0">
                <a:solidFill>
                  <a:schemeClr val="bg1"/>
                </a:solidFill>
              </a:rPr>
              <a:t> Narkoba</a:t>
            </a:r>
          </a:p>
        </p:txBody>
      </p:sp>
    </p:spTree>
    <p:extLst>
      <p:ext uri="{BB962C8B-B14F-4D97-AF65-F5344CB8AC3E}">
        <p14:creationId xmlns:p14="http://schemas.microsoft.com/office/powerpoint/2010/main" val="2883379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345" y="338328"/>
            <a:ext cx="8638551" cy="1252728"/>
          </a:xfrm>
        </p:spPr>
        <p:txBody>
          <a:bodyPr>
            <a:normAutofit/>
          </a:bodyPr>
          <a:lstStyle/>
          <a:p>
            <a:r>
              <a:rPr lang="en-US" sz="3600" b="1" dirty="0"/>
              <a:t>NEW PSYCHOACTIVE SUBSTANCES (NPS)</a:t>
            </a:r>
          </a:p>
        </p:txBody>
      </p:sp>
      <p:pic>
        <p:nvPicPr>
          <p:cNvPr id="5" name="Picture 4" descr="nps_bann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345" y="1692654"/>
            <a:ext cx="5062826" cy="2769328"/>
          </a:xfrm>
          <a:prstGeom prst="rect">
            <a:avLst/>
          </a:prstGeom>
        </p:spPr>
      </p:pic>
      <p:pic>
        <p:nvPicPr>
          <p:cNvPr id="3" name="Picture 2" descr="bath-salts-522x34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0171" y="1692652"/>
            <a:ext cx="3575725" cy="2769330"/>
          </a:xfrm>
          <a:prstGeom prst="rect">
            <a:avLst/>
          </a:prstGeom>
        </p:spPr>
      </p:pic>
      <p:pic>
        <p:nvPicPr>
          <p:cNvPr id="4" name="Picture 3" descr="ArCYF6ihpMC_sdB9qH9uBzl72eJkfbmt4t8yenImKBVvK0kTmF0xjctABnaLJIm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4461982"/>
            <a:ext cx="3190896" cy="2222636"/>
          </a:xfrm>
          <a:prstGeom prst="rect">
            <a:avLst/>
          </a:prstGeom>
        </p:spPr>
      </p:pic>
      <p:pic>
        <p:nvPicPr>
          <p:cNvPr id="6" name="Picture 5" descr="village_naturals_bath_shoppe_bath_sal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345" y="4461982"/>
            <a:ext cx="3161655" cy="2222636"/>
          </a:xfrm>
          <a:prstGeom prst="rect">
            <a:avLst/>
          </a:prstGeom>
        </p:spPr>
      </p:pic>
      <p:pic>
        <p:nvPicPr>
          <p:cNvPr id="7" name="Picture 6" descr="gI_0_bamboojarsanfranciscobathsaltcompan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99373" y="4461982"/>
            <a:ext cx="2286000" cy="2286000"/>
          </a:xfrm>
          <a:prstGeom prst="rect">
            <a:avLst/>
          </a:prstGeom>
        </p:spPr>
      </p:pic>
    </p:spTree>
    <p:extLst>
      <p:ext uri="{BB962C8B-B14F-4D97-AF65-F5344CB8AC3E}">
        <p14:creationId xmlns:p14="http://schemas.microsoft.com/office/powerpoint/2010/main" val="3714483412"/>
      </p:ext>
    </p:extLst>
  </p:cSld>
  <p:clrMapOvr>
    <a:masterClrMapping/>
  </p:clrMapOvr>
  <p:transition spd="slow">
    <p:dissolv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16632"/>
            <a:ext cx="8229600" cy="1143000"/>
          </a:xfrm>
        </p:spPr>
        <p:txBody>
          <a:bodyPr>
            <a:normAutofit/>
          </a:bodyPr>
          <a:lstStyle/>
          <a:p>
            <a:r>
              <a:rPr lang="en-US" sz="2800" b="1" dirty="0">
                <a:solidFill>
                  <a:schemeClr val="bg1"/>
                </a:solidFill>
              </a:rPr>
              <a:t>Whitney Houston </a:t>
            </a:r>
            <a:br>
              <a:rPr lang="en-US" sz="2800" b="1" dirty="0">
                <a:solidFill>
                  <a:schemeClr val="bg1"/>
                </a:solidFill>
              </a:rPr>
            </a:br>
            <a:r>
              <a:rPr lang="en-US" sz="2800" b="1" dirty="0" err="1">
                <a:solidFill>
                  <a:schemeClr val="bg1"/>
                </a:solidFill>
              </a:rPr>
              <a:t>Setelah</a:t>
            </a:r>
            <a:r>
              <a:rPr lang="en-US" sz="2800" b="1" dirty="0">
                <a:solidFill>
                  <a:schemeClr val="bg1"/>
                </a:solidFill>
              </a:rPr>
              <a:t> </a:t>
            </a:r>
            <a:r>
              <a:rPr lang="en-US" sz="2800" b="1" dirty="0" err="1">
                <a:solidFill>
                  <a:schemeClr val="bg1"/>
                </a:solidFill>
              </a:rPr>
              <a:t>Mengkonsumsi</a:t>
            </a:r>
            <a:r>
              <a:rPr lang="en-US" sz="2800" b="1" dirty="0">
                <a:solidFill>
                  <a:schemeClr val="bg1"/>
                </a:solidFill>
              </a:rPr>
              <a:t> </a:t>
            </a:r>
            <a:r>
              <a:rPr lang="en-US" sz="2800" b="1" dirty="0" err="1">
                <a:solidFill>
                  <a:schemeClr val="bg1"/>
                </a:solidFill>
              </a:rPr>
              <a:t>Narkoba</a:t>
            </a:r>
            <a:endParaRPr lang="en-US" sz="2800" b="1" dirty="0">
              <a:solidFill>
                <a:schemeClr val="bg1"/>
              </a:solidFill>
            </a:endParaRPr>
          </a:p>
        </p:txBody>
      </p:sp>
      <p:sp>
        <p:nvSpPr>
          <p:cNvPr id="7" name="Content Placeholder 6"/>
          <p:cNvSpPr>
            <a:spLocks noGrp="1"/>
          </p:cNvSpPr>
          <p:nvPr>
            <p:ph idx="1"/>
          </p:nvPr>
        </p:nvSpPr>
        <p:spPr/>
        <p:txBody>
          <a:bodyPr/>
          <a:lstStyle/>
          <a:p>
            <a:endParaRPr lang="en-US"/>
          </a:p>
        </p:txBody>
      </p:sp>
      <p:pic>
        <p:nvPicPr>
          <p:cNvPr id="3" name="Picture 2"/>
          <p:cNvPicPr>
            <a:picLocks noChangeAspect="1"/>
          </p:cNvPicPr>
          <p:nvPr/>
        </p:nvPicPr>
        <p:blipFill>
          <a:blip r:embed="rId2"/>
          <a:stretch>
            <a:fillRect/>
          </a:stretch>
        </p:blipFill>
        <p:spPr>
          <a:xfrm>
            <a:off x="179512" y="1340769"/>
            <a:ext cx="8802197" cy="5328592"/>
          </a:xfrm>
          <a:prstGeom prst="rect">
            <a:avLst/>
          </a:prstGeom>
        </p:spPr>
      </p:pic>
    </p:spTree>
    <p:extLst>
      <p:ext uri="{BB962C8B-B14F-4D97-AF65-F5344CB8AC3E}">
        <p14:creationId xmlns:p14="http://schemas.microsoft.com/office/powerpoint/2010/main" val="15869661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36512" y="-27384"/>
            <a:ext cx="9144000" cy="6858000"/>
          </a:xfrm>
          <a:prstGeom prst="rect">
            <a:avLst/>
          </a:prstGeom>
          <a:ln>
            <a:no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36873" name="TextBox 11"/>
          <p:cNvSpPr txBox="1">
            <a:spLocks noChangeArrowheads="1"/>
          </p:cNvSpPr>
          <p:nvPr/>
        </p:nvSpPr>
        <p:spPr bwMode="auto">
          <a:xfrm>
            <a:off x="5940425" y="6453188"/>
            <a:ext cx="3224213" cy="369887"/>
          </a:xfrm>
          <a:prstGeom prst="rect">
            <a:avLst/>
          </a:prstGeom>
          <a:noFill/>
          <a:ln w="9525">
            <a:noFill/>
            <a:miter lim="800000"/>
            <a:headEnd/>
            <a:tailEnd/>
          </a:ln>
        </p:spPr>
        <p:txBody>
          <a:bodyPr wrap="none">
            <a:prstTxWarp prst="textNoShape">
              <a:avLst/>
            </a:prstTxWarp>
            <a:spAutoFit/>
          </a:bodyPr>
          <a:lstStyle/>
          <a:p>
            <a:r>
              <a:rPr lang="en-US" sz="1800" u="sng">
                <a:latin typeface="Century" pitchFamily="-107" charset="0"/>
                <a:ea typeface="Century" pitchFamily="-107" charset="0"/>
                <a:cs typeface="Century" pitchFamily="-107" charset="0"/>
              </a:rPr>
              <a:t>www.</a:t>
            </a:r>
            <a:r>
              <a:rPr lang="en-US" sz="1800" u="sng">
                <a:solidFill>
                  <a:srgbClr val="FF0000"/>
                </a:solidFill>
                <a:latin typeface="Century" pitchFamily="-107" charset="0"/>
                <a:ea typeface="Century" pitchFamily="-107" charset="0"/>
                <a:cs typeface="Century" pitchFamily="-107" charset="0"/>
              </a:rPr>
              <a:t>indonesia</a:t>
            </a:r>
            <a:r>
              <a:rPr lang="en-US" sz="1800" u="sng">
                <a:latin typeface="Century" pitchFamily="-107" charset="0"/>
                <a:ea typeface="Century" pitchFamily="-107" charset="0"/>
                <a:cs typeface="Century" pitchFamily="-107" charset="0"/>
              </a:rPr>
              <a:t>bergegas.com</a:t>
            </a:r>
          </a:p>
        </p:txBody>
      </p:sp>
      <p:pic>
        <p:nvPicPr>
          <p:cNvPr id="2" name="Picture 1" descr="amy.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166" y="1561398"/>
            <a:ext cx="4667834" cy="3703320"/>
          </a:xfrm>
          <a:prstGeom prst="rect">
            <a:avLst/>
          </a:prstGeom>
        </p:spPr>
      </p:pic>
      <p:pic>
        <p:nvPicPr>
          <p:cNvPr id="3" name="Picture 2" descr="113_2.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12" y="1545908"/>
            <a:ext cx="4439653" cy="3703320"/>
          </a:xfrm>
          <a:prstGeom prst="rect">
            <a:avLst/>
          </a:prstGeom>
        </p:spPr>
      </p:pic>
      <p:sp>
        <p:nvSpPr>
          <p:cNvPr id="13" name="Title 1"/>
          <p:cNvSpPr>
            <a:spLocks noGrp="1"/>
          </p:cNvSpPr>
          <p:nvPr>
            <p:ph type="title"/>
          </p:nvPr>
        </p:nvSpPr>
        <p:spPr>
          <a:xfrm>
            <a:off x="464555" y="74998"/>
            <a:ext cx="8229600" cy="1252728"/>
          </a:xfrm>
        </p:spPr>
        <p:txBody>
          <a:bodyPr>
            <a:normAutofit/>
          </a:bodyPr>
          <a:lstStyle/>
          <a:p>
            <a:r>
              <a:rPr lang="en-US" sz="3200" b="1" dirty="0"/>
              <a:t>DAMPAK PENYALAH-GUNAAN NARKOBA</a:t>
            </a:r>
          </a:p>
        </p:txBody>
      </p:sp>
      <p:graphicFrame>
        <p:nvGraphicFramePr>
          <p:cNvPr id="8" name="Table 7"/>
          <p:cNvGraphicFramePr>
            <a:graphicFrameLocks noGrp="1"/>
          </p:cNvGraphicFramePr>
          <p:nvPr>
            <p:extLst>
              <p:ext uri="{D42A27DB-BD31-4B8C-83A1-F6EECF244321}">
                <p14:modId xmlns:p14="http://schemas.microsoft.com/office/powerpoint/2010/main" val="2017140947"/>
              </p:ext>
            </p:extLst>
          </p:nvPr>
        </p:nvGraphicFramePr>
        <p:xfrm>
          <a:off x="550129" y="5470870"/>
          <a:ext cx="8167322" cy="1188720"/>
        </p:xfrm>
        <a:graphic>
          <a:graphicData uri="http://schemas.openxmlformats.org/drawingml/2006/table">
            <a:tbl>
              <a:tblPr firstRow="1" bandRow="1">
                <a:tableStyleId>{775DCB02-9BB8-47FD-8907-85C794F793BA}</a:tableStyleId>
              </a:tblPr>
              <a:tblGrid>
                <a:gridCol w="8167322">
                  <a:extLst>
                    <a:ext uri="{9D8B030D-6E8A-4147-A177-3AD203B41FA5}">
                      <a16:colId xmlns:a16="http://schemas.microsoft.com/office/drawing/2014/main" val="20000"/>
                    </a:ext>
                  </a:extLst>
                </a:gridCol>
              </a:tblGrid>
              <a:tr h="370840">
                <a:tc>
                  <a:txBody>
                    <a:bodyPr/>
                    <a:lstStyle/>
                    <a:p>
                      <a:r>
                        <a:rPr lang="en-US" sz="2400" dirty="0">
                          <a:solidFill>
                            <a:srgbClr val="000000"/>
                          </a:solidFill>
                        </a:rPr>
                        <a:t>Amy Winehouse, </a:t>
                      </a:r>
                      <a:r>
                        <a:rPr lang="en-US" sz="2400" dirty="0" err="1">
                          <a:solidFill>
                            <a:srgbClr val="000000"/>
                          </a:solidFill>
                        </a:rPr>
                        <a:t>penyanyi</a:t>
                      </a:r>
                      <a:r>
                        <a:rPr lang="en-US" sz="2400" dirty="0">
                          <a:solidFill>
                            <a:srgbClr val="000000"/>
                          </a:solidFill>
                        </a:rPr>
                        <a:t>, </a:t>
                      </a:r>
                      <a:r>
                        <a:rPr lang="en-US" sz="2400" dirty="0" err="1">
                          <a:solidFill>
                            <a:srgbClr val="000000"/>
                          </a:solidFill>
                        </a:rPr>
                        <a:t>penulis</a:t>
                      </a:r>
                      <a:r>
                        <a:rPr lang="en-US" sz="2400" dirty="0">
                          <a:solidFill>
                            <a:srgbClr val="000000"/>
                          </a:solidFill>
                        </a:rPr>
                        <a:t> </a:t>
                      </a:r>
                      <a:r>
                        <a:rPr lang="en-US" sz="2400" dirty="0" err="1">
                          <a:solidFill>
                            <a:srgbClr val="000000"/>
                          </a:solidFill>
                        </a:rPr>
                        <a:t>lagu</a:t>
                      </a:r>
                      <a:r>
                        <a:rPr lang="en-US" sz="2400" dirty="0">
                          <a:solidFill>
                            <a:srgbClr val="000000"/>
                          </a:solidFill>
                        </a:rPr>
                        <a:t>, arranger, </a:t>
                      </a:r>
                      <a:r>
                        <a:rPr lang="en-US" sz="2400" dirty="0" err="1">
                          <a:solidFill>
                            <a:srgbClr val="000000"/>
                          </a:solidFill>
                        </a:rPr>
                        <a:t>sejak</a:t>
                      </a:r>
                      <a:r>
                        <a:rPr lang="en-US" sz="2400" dirty="0">
                          <a:solidFill>
                            <a:srgbClr val="000000"/>
                          </a:solidFill>
                        </a:rPr>
                        <a:t> </a:t>
                      </a:r>
                      <a:r>
                        <a:rPr lang="en-US" sz="2400" dirty="0" err="1">
                          <a:solidFill>
                            <a:srgbClr val="000000"/>
                          </a:solidFill>
                        </a:rPr>
                        <a:t>umur</a:t>
                      </a:r>
                      <a:r>
                        <a:rPr lang="en-US" sz="2400" dirty="0">
                          <a:solidFill>
                            <a:srgbClr val="000000"/>
                          </a:solidFill>
                        </a:rPr>
                        <a:t> 24 </a:t>
                      </a:r>
                      <a:r>
                        <a:rPr lang="en-US" sz="2400" dirty="0" err="1">
                          <a:solidFill>
                            <a:srgbClr val="000000"/>
                          </a:solidFill>
                        </a:rPr>
                        <a:t>tahun</a:t>
                      </a:r>
                      <a:r>
                        <a:rPr lang="en-US" sz="2400" dirty="0">
                          <a:solidFill>
                            <a:srgbClr val="000000"/>
                          </a:solidFill>
                        </a:rPr>
                        <a:t> </a:t>
                      </a:r>
                      <a:r>
                        <a:rPr lang="en-US" sz="2400" dirty="0" err="1">
                          <a:solidFill>
                            <a:srgbClr val="000000"/>
                          </a:solidFill>
                        </a:rPr>
                        <a:t>telah</a:t>
                      </a:r>
                      <a:r>
                        <a:rPr lang="en-US" sz="2400" dirty="0">
                          <a:solidFill>
                            <a:srgbClr val="000000"/>
                          </a:solidFill>
                        </a:rPr>
                        <a:t> </a:t>
                      </a:r>
                      <a:r>
                        <a:rPr lang="en-US" sz="2400" dirty="0" err="1">
                          <a:solidFill>
                            <a:srgbClr val="000000"/>
                          </a:solidFill>
                        </a:rPr>
                        <a:t>melakukan</a:t>
                      </a:r>
                      <a:r>
                        <a:rPr lang="en-US" sz="2400" dirty="0">
                          <a:solidFill>
                            <a:srgbClr val="000000"/>
                          </a:solidFill>
                        </a:rPr>
                        <a:t> </a:t>
                      </a:r>
                      <a:r>
                        <a:rPr lang="en-US" sz="2400" dirty="0" err="1">
                          <a:solidFill>
                            <a:srgbClr val="000000"/>
                          </a:solidFill>
                        </a:rPr>
                        <a:t>penyalahgunaan</a:t>
                      </a:r>
                      <a:r>
                        <a:rPr lang="en-US" sz="2400" dirty="0">
                          <a:solidFill>
                            <a:srgbClr val="000000"/>
                          </a:solidFill>
                        </a:rPr>
                        <a:t> </a:t>
                      </a:r>
                      <a:r>
                        <a:rPr lang="en-US" sz="2400" dirty="0" err="1">
                          <a:solidFill>
                            <a:srgbClr val="000000"/>
                          </a:solidFill>
                        </a:rPr>
                        <a:t>narkoba</a:t>
                      </a:r>
                      <a:r>
                        <a:rPr lang="en-US" sz="2400" dirty="0">
                          <a:solidFill>
                            <a:srgbClr val="000000"/>
                          </a:solidFill>
                        </a:rPr>
                        <a:t>, </a:t>
                      </a:r>
                      <a:r>
                        <a:rPr lang="en-US" sz="2400" dirty="0" err="1">
                          <a:solidFill>
                            <a:srgbClr val="000000"/>
                          </a:solidFill>
                        </a:rPr>
                        <a:t>meninggal</a:t>
                      </a:r>
                      <a:r>
                        <a:rPr lang="en-US" sz="2400" dirty="0">
                          <a:solidFill>
                            <a:srgbClr val="000000"/>
                          </a:solidFill>
                        </a:rPr>
                        <a:t> </a:t>
                      </a:r>
                      <a:r>
                        <a:rPr lang="en-US" sz="2400" dirty="0" err="1">
                          <a:solidFill>
                            <a:srgbClr val="000000"/>
                          </a:solidFill>
                        </a:rPr>
                        <a:t>tanggal</a:t>
                      </a:r>
                      <a:r>
                        <a:rPr lang="en-US" sz="2400" baseline="0" dirty="0">
                          <a:solidFill>
                            <a:srgbClr val="000000"/>
                          </a:solidFill>
                        </a:rPr>
                        <a:t> 23 </a:t>
                      </a:r>
                      <a:r>
                        <a:rPr lang="en-US" sz="2400" baseline="0" dirty="0" err="1">
                          <a:solidFill>
                            <a:srgbClr val="000000"/>
                          </a:solidFill>
                        </a:rPr>
                        <a:t>Juli</a:t>
                      </a:r>
                      <a:r>
                        <a:rPr lang="en-US" sz="2400" baseline="0" dirty="0">
                          <a:solidFill>
                            <a:srgbClr val="000000"/>
                          </a:solidFill>
                        </a:rPr>
                        <a:t> 2011 (</a:t>
                      </a:r>
                      <a:r>
                        <a:rPr lang="en-US" sz="2400" dirty="0" err="1">
                          <a:solidFill>
                            <a:srgbClr val="000000"/>
                          </a:solidFill>
                        </a:rPr>
                        <a:t>umur</a:t>
                      </a:r>
                      <a:r>
                        <a:rPr lang="en-US" sz="2400" baseline="0" dirty="0">
                          <a:solidFill>
                            <a:srgbClr val="000000"/>
                          </a:solidFill>
                        </a:rPr>
                        <a:t> 27 </a:t>
                      </a:r>
                      <a:r>
                        <a:rPr lang="en-US" sz="2400" baseline="0" dirty="0" err="1">
                          <a:solidFill>
                            <a:srgbClr val="000000"/>
                          </a:solidFill>
                        </a:rPr>
                        <a:t>tahun</a:t>
                      </a:r>
                      <a:r>
                        <a:rPr lang="en-US" sz="2400" baseline="0" dirty="0">
                          <a:solidFill>
                            <a:srgbClr val="000000"/>
                          </a:solidFill>
                        </a:rPr>
                        <a:t>)</a:t>
                      </a:r>
                      <a:endParaRPr lang="en-US" sz="2400" dirty="0">
                        <a:solidFill>
                          <a:srgbClr val="000000"/>
                        </a:solidFill>
                      </a:endParaRPr>
                    </a:p>
                  </a:txBody>
                  <a:tcPr>
                    <a:solidFill>
                      <a:srgbClr val="CCFFCC"/>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079935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36512" y="-27384"/>
            <a:ext cx="9144000" cy="6858000"/>
          </a:xfrm>
          <a:prstGeom prst="rect">
            <a:avLst/>
          </a:prstGeom>
          <a:ln>
            <a:no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36873" name="TextBox 11"/>
          <p:cNvSpPr txBox="1">
            <a:spLocks noChangeArrowheads="1"/>
          </p:cNvSpPr>
          <p:nvPr/>
        </p:nvSpPr>
        <p:spPr bwMode="auto">
          <a:xfrm>
            <a:off x="5940425" y="6453188"/>
            <a:ext cx="3224213" cy="369887"/>
          </a:xfrm>
          <a:prstGeom prst="rect">
            <a:avLst/>
          </a:prstGeom>
          <a:noFill/>
          <a:ln w="9525">
            <a:noFill/>
            <a:miter lim="800000"/>
            <a:headEnd/>
            <a:tailEnd/>
          </a:ln>
        </p:spPr>
        <p:txBody>
          <a:bodyPr wrap="none">
            <a:prstTxWarp prst="textNoShape">
              <a:avLst/>
            </a:prstTxWarp>
            <a:spAutoFit/>
          </a:bodyPr>
          <a:lstStyle/>
          <a:p>
            <a:r>
              <a:rPr lang="en-US" sz="1800" u="sng">
                <a:latin typeface="Century" pitchFamily="-107" charset="0"/>
                <a:ea typeface="Century" pitchFamily="-107" charset="0"/>
                <a:cs typeface="Century" pitchFamily="-107" charset="0"/>
              </a:rPr>
              <a:t>www.</a:t>
            </a:r>
            <a:r>
              <a:rPr lang="en-US" sz="1800" u="sng">
                <a:solidFill>
                  <a:srgbClr val="FF0000"/>
                </a:solidFill>
                <a:latin typeface="Century" pitchFamily="-107" charset="0"/>
                <a:ea typeface="Century" pitchFamily="-107" charset="0"/>
                <a:cs typeface="Century" pitchFamily="-107" charset="0"/>
              </a:rPr>
              <a:t>indonesia</a:t>
            </a:r>
            <a:r>
              <a:rPr lang="en-US" sz="1800" u="sng">
                <a:latin typeface="Century" pitchFamily="-107" charset="0"/>
                <a:ea typeface="Century" pitchFamily="-107" charset="0"/>
                <a:cs typeface="Century" pitchFamily="-107" charset="0"/>
              </a:rPr>
              <a:t>bergegas.com</a:t>
            </a:r>
          </a:p>
        </p:txBody>
      </p:sp>
      <p:sp>
        <p:nvSpPr>
          <p:cNvPr id="11" name="Title 1"/>
          <p:cNvSpPr>
            <a:spLocks noGrp="1"/>
          </p:cNvSpPr>
          <p:nvPr>
            <p:ph type="title"/>
          </p:nvPr>
        </p:nvSpPr>
        <p:spPr>
          <a:xfrm>
            <a:off x="467719" y="145116"/>
            <a:ext cx="8229600" cy="1252728"/>
          </a:xfrm>
        </p:spPr>
        <p:txBody>
          <a:bodyPr>
            <a:normAutofit/>
          </a:bodyPr>
          <a:lstStyle/>
          <a:p>
            <a:r>
              <a:rPr lang="en-US" sz="3200" b="1" dirty="0"/>
              <a:t>DAMPAK PENYALAH-GUNAAN NARKOBA</a:t>
            </a:r>
          </a:p>
        </p:txBody>
      </p:sp>
      <p:pic>
        <p:nvPicPr>
          <p:cNvPr id="14" name="Picture 5" descr="Novi 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446" y="1498115"/>
            <a:ext cx="7666766" cy="3622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7" name="Table 6"/>
          <p:cNvGraphicFramePr>
            <a:graphicFrameLocks noGrp="1"/>
          </p:cNvGraphicFramePr>
          <p:nvPr>
            <p:extLst>
              <p:ext uri="{D42A27DB-BD31-4B8C-83A1-F6EECF244321}">
                <p14:modId xmlns:p14="http://schemas.microsoft.com/office/powerpoint/2010/main" val="15435397"/>
              </p:ext>
            </p:extLst>
          </p:nvPr>
        </p:nvGraphicFramePr>
        <p:xfrm>
          <a:off x="433678" y="5229071"/>
          <a:ext cx="8361538" cy="1188720"/>
        </p:xfrm>
        <a:graphic>
          <a:graphicData uri="http://schemas.openxmlformats.org/drawingml/2006/table">
            <a:tbl>
              <a:tblPr firstRow="1" bandRow="1">
                <a:tableStyleId>{1E171933-4619-4E11-9A3F-F7608DF75F80}</a:tableStyleId>
              </a:tblPr>
              <a:tblGrid>
                <a:gridCol w="8361538">
                  <a:extLst>
                    <a:ext uri="{9D8B030D-6E8A-4147-A177-3AD203B41FA5}">
                      <a16:colId xmlns:a16="http://schemas.microsoft.com/office/drawing/2014/main" val="20000"/>
                    </a:ext>
                  </a:extLst>
                </a:gridCol>
              </a:tblGrid>
              <a:tr h="789967">
                <a:tc>
                  <a:txBody>
                    <a:bodyPr/>
                    <a:lstStyle/>
                    <a:p>
                      <a:r>
                        <a:rPr lang="en-US" sz="2400" dirty="0">
                          <a:solidFill>
                            <a:schemeClr val="tx1"/>
                          </a:solidFill>
                        </a:rPr>
                        <a:t>Novi Amelia, </a:t>
                      </a:r>
                      <a:r>
                        <a:rPr lang="en-US" sz="2400" dirty="0" err="1">
                          <a:solidFill>
                            <a:schemeClr val="tx1"/>
                          </a:solidFill>
                        </a:rPr>
                        <a:t>mengendarai</a:t>
                      </a:r>
                      <a:r>
                        <a:rPr lang="en-US" sz="2400" dirty="0">
                          <a:solidFill>
                            <a:schemeClr val="tx1"/>
                          </a:solidFill>
                        </a:rPr>
                        <a:t> </a:t>
                      </a:r>
                      <a:r>
                        <a:rPr lang="en-US" sz="2400" dirty="0" err="1">
                          <a:solidFill>
                            <a:schemeClr val="tx1"/>
                          </a:solidFill>
                        </a:rPr>
                        <a:t>mobil</a:t>
                      </a:r>
                      <a:r>
                        <a:rPr lang="en-US" sz="2400" dirty="0">
                          <a:solidFill>
                            <a:schemeClr val="tx1"/>
                          </a:solidFill>
                        </a:rPr>
                        <a:t> </a:t>
                      </a:r>
                      <a:r>
                        <a:rPr lang="en-US" sz="2400" dirty="0" err="1">
                          <a:solidFill>
                            <a:schemeClr val="tx1"/>
                          </a:solidFill>
                        </a:rPr>
                        <a:t>dalam</a:t>
                      </a:r>
                      <a:r>
                        <a:rPr lang="en-US" sz="2400" dirty="0">
                          <a:solidFill>
                            <a:schemeClr val="tx1"/>
                          </a:solidFill>
                        </a:rPr>
                        <a:t> </a:t>
                      </a:r>
                      <a:r>
                        <a:rPr lang="en-US" sz="2400" dirty="0" err="1">
                          <a:solidFill>
                            <a:schemeClr val="tx1"/>
                          </a:solidFill>
                        </a:rPr>
                        <a:t>keadaan</a:t>
                      </a:r>
                      <a:r>
                        <a:rPr lang="en-US" sz="2400" dirty="0">
                          <a:solidFill>
                            <a:schemeClr val="tx1"/>
                          </a:solidFill>
                        </a:rPr>
                        <a:t> </a:t>
                      </a:r>
                      <a:r>
                        <a:rPr lang="en-US" sz="2400" dirty="0" err="1">
                          <a:solidFill>
                            <a:schemeClr val="tx1"/>
                          </a:solidFill>
                        </a:rPr>
                        <a:t>setengah</a:t>
                      </a:r>
                      <a:r>
                        <a:rPr lang="en-US" sz="2400" dirty="0">
                          <a:solidFill>
                            <a:schemeClr val="tx1"/>
                          </a:solidFill>
                        </a:rPr>
                        <a:t> </a:t>
                      </a:r>
                      <a:r>
                        <a:rPr lang="en-US" sz="2400" dirty="0" err="1">
                          <a:solidFill>
                            <a:schemeClr val="tx1"/>
                          </a:solidFill>
                        </a:rPr>
                        <a:t>sadar</a:t>
                      </a:r>
                      <a:r>
                        <a:rPr lang="en-US" sz="2400" dirty="0">
                          <a:solidFill>
                            <a:schemeClr val="tx1"/>
                          </a:solidFill>
                        </a:rPr>
                        <a:t> “fly” </a:t>
                      </a:r>
                      <a:r>
                        <a:rPr lang="en-US" sz="2400" dirty="0" err="1">
                          <a:solidFill>
                            <a:schemeClr val="tx1"/>
                          </a:solidFill>
                        </a:rPr>
                        <a:t>karena</a:t>
                      </a:r>
                      <a:r>
                        <a:rPr lang="en-US" sz="2400" dirty="0">
                          <a:solidFill>
                            <a:schemeClr val="tx1"/>
                          </a:solidFill>
                        </a:rPr>
                        <a:t> </a:t>
                      </a:r>
                      <a:r>
                        <a:rPr lang="en-US" sz="2400" dirty="0" err="1">
                          <a:solidFill>
                            <a:schemeClr val="tx1"/>
                          </a:solidFill>
                        </a:rPr>
                        <a:t>mengkonsumsi</a:t>
                      </a:r>
                      <a:r>
                        <a:rPr lang="en-US" sz="2400" dirty="0">
                          <a:solidFill>
                            <a:schemeClr val="tx1"/>
                          </a:solidFill>
                        </a:rPr>
                        <a:t> </a:t>
                      </a:r>
                      <a:r>
                        <a:rPr lang="en-US" sz="2400" dirty="0" err="1">
                          <a:solidFill>
                            <a:schemeClr val="tx1"/>
                          </a:solidFill>
                        </a:rPr>
                        <a:t>narkoba</a:t>
                      </a:r>
                      <a:r>
                        <a:rPr lang="en-US" sz="2400" dirty="0">
                          <a:solidFill>
                            <a:schemeClr val="tx1"/>
                          </a:solidFill>
                        </a:rPr>
                        <a:t>,</a:t>
                      </a:r>
                      <a:r>
                        <a:rPr lang="en-US" sz="2400" baseline="0" dirty="0">
                          <a:solidFill>
                            <a:schemeClr val="tx1"/>
                          </a:solidFill>
                        </a:rPr>
                        <a:t> </a:t>
                      </a:r>
                      <a:r>
                        <a:rPr lang="en-US" sz="2400" baseline="0" dirty="0" err="1">
                          <a:solidFill>
                            <a:schemeClr val="tx1"/>
                          </a:solidFill>
                        </a:rPr>
                        <a:t>menabrak</a:t>
                      </a:r>
                      <a:r>
                        <a:rPr lang="en-US" sz="2400" baseline="0" dirty="0">
                          <a:solidFill>
                            <a:schemeClr val="tx1"/>
                          </a:solidFill>
                        </a:rPr>
                        <a:t> 7 orang </a:t>
                      </a:r>
                      <a:r>
                        <a:rPr lang="en-US" sz="2400" baseline="0" dirty="0" err="1">
                          <a:solidFill>
                            <a:schemeClr val="tx1"/>
                          </a:solidFill>
                        </a:rPr>
                        <a:t>pelajan</a:t>
                      </a:r>
                      <a:r>
                        <a:rPr lang="en-US" sz="2400" baseline="0" dirty="0">
                          <a:solidFill>
                            <a:schemeClr val="tx1"/>
                          </a:solidFill>
                        </a:rPr>
                        <a:t> kaki di </a:t>
                      </a:r>
                      <a:r>
                        <a:rPr lang="en-US" sz="2400" baseline="0" dirty="0" err="1">
                          <a:solidFill>
                            <a:schemeClr val="tx1"/>
                          </a:solidFill>
                        </a:rPr>
                        <a:t>daerah</a:t>
                      </a:r>
                      <a:r>
                        <a:rPr lang="en-US" sz="2400" baseline="0" dirty="0">
                          <a:solidFill>
                            <a:schemeClr val="tx1"/>
                          </a:solidFill>
                        </a:rPr>
                        <a:t> Taman Sari, Jakarta Barat. </a:t>
                      </a:r>
                      <a:endParaRPr lang="en-US" sz="2400" dirty="0">
                        <a:solidFill>
                          <a:schemeClr val="tx1"/>
                        </a:solidFill>
                      </a:endParaRPr>
                    </a:p>
                  </a:txBody>
                  <a:tcPr>
                    <a:solidFill>
                      <a:srgbClr val="FFFF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981091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36512" y="-27384"/>
            <a:ext cx="9144000" cy="6858000"/>
          </a:xfrm>
          <a:prstGeom prst="rect">
            <a:avLst/>
          </a:prstGeom>
          <a:ln>
            <a:no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36873" name="TextBox 11"/>
          <p:cNvSpPr txBox="1">
            <a:spLocks noChangeArrowheads="1"/>
          </p:cNvSpPr>
          <p:nvPr/>
        </p:nvSpPr>
        <p:spPr bwMode="auto">
          <a:xfrm>
            <a:off x="5940425" y="6453188"/>
            <a:ext cx="3224213" cy="369887"/>
          </a:xfrm>
          <a:prstGeom prst="rect">
            <a:avLst/>
          </a:prstGeom>
          <a:noFill/>
          <a:ln w="9525">
            <a:noFill/>
            <a:miter lim="800000"/>
            <a:headEnd/>
            <a:tailEnd/>
          </a:ln>
        </p:spPr>
        <p:txBody>
          <a:bodyPr wrap="none">
            <a:prstTxWarp prst="textNoShape">
              <a:avLst/>
            </a:prstTxWarp>
            <a:spAutoFit/>
          </a:bodyPr>
          <a:lstStyle/>
          <a:p>
            <a:r>
              <a:rPr lang="en-US" sz="1800" u="sng">
                <a:latin typeface="Century" pitchFamily="-107" charset="0"/>
                <a:ea typeface="Century" pitchFamily="-107" charset="0"/>
                <a:cs typeface="Century" pitchFamily="-107" charset="0"/>
              </a:rPr>
              <a:t>www.</a:t>
            </a:r>
            <a:r>
              <a:rPr lang="en-US" sz="1800" u="sng">
                <a:solidFill>
                  <a:srgbClr val="FF0000"/>
                </a:solidFill>
                <a:latin typeface="Century" pitchFamily="-107" charset="0"/>
                <a:ea typeface="Century" pitchFamily="-107" charset="0"/>
                <a:cs typeface="Century" pitchFamily="-107" charset="0"/>
              </a:rPr>
              <a:t>indonesia</a:t>
            </a:r>
            <a:r>
              <a:rPr lang="en-US" sz="1800" u="sng">
                <a:latin typeface="Century" pitchFamily="-107" charset="0"/>
                <a:ea typeface="Century" pitchFamily="-107" charset="0"/>
                <a:cs typeface="Century" pitchFamily="-107" charset="0"/>
              </a:rPr>
              <a:t>bergegas.com</a:t>
            </a:r>
          </a:p>
        </p:txBody>
      </p:sp>
      <p:sp>
        <p:nvSpPr>
          <p:cNvPr id="11" name="Title 1"/>
          <p:cNvSpPr txBox="1">
            <a:spLocks noGrp="1"/>
          </p:cNvSpPr>
          <p:nvPr>
            <p:ph type="title"/>
          </p:nvPr>
        </p:nvSpPr>
        <p:spPr>
          <a:xfrm>
            <a:off x="457031" y="161431"/>
            <a:ext cx="8229600" cy="1252728"/>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t> </a:t>
            </a:r>
            <a:r>
              <a:rPr lang="en-US" sz="3200" b="1" dirty="0"/>
              <a:t>ANAK LAHIR CACAT KARENA IBUNYA PENYALAH-GUNA NARKOBA</a:t>
            </a:r>
          </a:p>
        </p:txBody>
      </p:sp>
      <p:pic>
        <p:nvPicPr>
          <p:cNvPr id="13" name="Content Placeholder 12" descr="pp.jpg"/>
          <p:cNvPicPr>
            <a:picLocks noGrp="1" noChangeAspect="1"/>
          </p:cNvPicPr>
          <p:nvPr>
            <p:ph idx="1"/>
          </p:nvPr>
        </p:nvPicPr>
        <p:blipFill>
          <a:blip r:embed="rId4">
            <a:extLst>
              <a:ext uri="{28A0092B-C50C-407E-A947-70E740481C1C}">
                <a14:useLocalDpi xmlns:a14="http://schemas.microsoft.com/office/drawing/2010/main" val="0"/>
              </a:ext>
            </a:extLst>
          </a:blip>
          <a:srcRect t="13417" b="13417"/>
          <a:stretch>
            <a:fillRect/>
          </a:stretch>
        </p:blipFill>
        <p:spPr>
          <a:xfrm>
            <a:off x="3860800" y="1896533"/>
            <a:ext cx="5089296" cy="4334933"/>
          </a:xfrm>
          <a:prstGeom prst="rect">
            <a:avLst/>
          </a:prstGeom>
        </p:spPr>
      </p:pic>
      <p:pic>
        <p:nvPicPr>
          <p:cNvPr id="14" name="Picture 13" descr="m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200" y="1896534"/>
            <a:ext cx="3522134" cy="4334933"/>
          </a:xfrm>
          <a:prstGeom prst="rect">
            <a:avLst/>
          </a:prstGeom>
        </p:spPr>
      </p:pic>
    </p:spTree>
    <p:extLst>
      <p:ext uri="{BB962C8B-B14F-4D97-AF65-F5344CB8AC3E}">
        <p14:creationId xmlns:p14="http://schemas.microsoft.com/office/powerpoint/2010/main" val="9975899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8" descr="rtyh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712968" cy="6480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55297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10" descr="htg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220" y="243531"/>
            <a:ext cx="8677947" cy="63010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95431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536575" y="-76200"/>
            <a:ext cx="8226425" cy="1676400"/>
          </a:xfrm>
        </p:spPr>
        <p:txBody>
          <a:bodyPr>
            <a:normAutofit/>
          </a:bodyPr>
          <a:lstStyle/>
          <a:p>
            <a:pPr>
              <a:defRPr/>
            </a:pPr>
            <a:r>
              <a:rPr lang="en-US" sz="4000" b="1" dirty="0">
                <a:ea typeface="+mj-ea"/>
              </a:rPr>
              <a:t>Methamphetamine abuser</a:t>
            </a:r>
          </a:p>
        </p:txBody>
      </p:sp>
      <p:pic>
        <p:nvPicPr>
          <p:cNvPr id="128003" name="Picture 3" descr="image692181x"/>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12930" y="1434648"/>
            <a:ext cx="4482299" cy="2292024"/>
          </a:xfrm>
          <a:prstGeom prst="rect">
            <a:avLst/>
          </a:prstGeom>
        </p:spPr>
      </p:pic>
      <p:pic>
        <p:nvPicPr>
          <p:cNvPr id="128004" name="Picture 4" descr="11meth"/>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5004048" y="3810231"/>
            <a:ext cx="3901848" cy="2307823"/>
          </a:xfrm>
          <a:prstGeom prst="rect">
            <a:avLst/>
          </a:prstGeom>
        </p:spPr>
      </p:pic>
      <p:sp>
        <p:nvSpPr>
          <p:cNvPr id="128005" name="Text Box 6"/>
          <p:cNvSpPr txBox="1">
            <a:spLocks noChangeArrowheads="1"/>
          </p:cNvSpPr>
          <p:nvPr/>
        </p:nvSpPr>
        <p:spPr bwMode="auto">
          <a:xfrm>
            <a:off x="5724128" y="6118055"/>
            <a:ext cx="2590800"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charset="0"/>
                <a:ea typeface="MS PGothic" charset="0"/>
                <a:cs typeface="MS PGothic" charset="0"/>
              </a:defRPr>
            </a:lvl1pPr>
            <a:lvl2pPr marL="742950" indent="-285750" eaLnBrk="0" hangingPunct="0">
              <a:defRPr>
                <a:solidFill>
                  <a:schemeClr val="tx1"/>
                </a:solidFill>
                <a:latin typeface="Verdana" charset="0"/>
                <a:ea typeface="MS PGothic" charset="0"/>
                <a:cs typeface="MS PGothic" charset="0"/>
              </a:defRPr>
            </a:lvl2pPr>
            <a:lvl3pPr marL="1143000" indent="-228600" eaLnBrk="0" hangingPunct="0">
              <a:defRPr>
                <a:solidFill>
                  <a:schemeClr val="tx1"/>
                </a:solidFill>
                <a:latin typeface="Verdana" charset="0"/>
                <a:ea typeface="MS PGothic" charset="0"/>
                <a:cs typeface="MS PGothic" charset="0"/>
              </a:defRPr>
            </a:lvl3pPr>
            <a:lvl4pPr marL="1600200" indent="-228600" eaLnBrk="0" hangingPunct="0">
              <a:defRPr>
                <a:solidFill>
                  <a:schemeClr val="tx1"/>
                </a:solidFill>
                <a:latin typeface="Verdana" charset="0"/>
                <a:ea typeface="MS PGothic" charset="0"/>
                <a:cs typeface="MS PGothic" charset="0"/>
              </a:defRPr>
            </a:lvl4pPr>
            <a:lvl5pPr marL="2057400" indent="-228600" eaLnBrk="0" hangingPunct="0">
              <a:defRPr>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Verdana" charset="0"/>
                <a:ea typeface="MS PGothic" charset="0"/>
                <a:cs typeface="MS PGothic" charset="0"/>
              </a:defRPr>
            </a:lvl9pPr>
          </a:lstStyle>
          <a:p>
            <a:pPr>
              <a:spcBef>
                <a:spcPct val="50000"/>
              </a:spcBef>
            </a:pPr>
            <a:r>
              <a:rPr lang="ja-JP" altLang="en-GB" sz="2800" b="1" dirty="0">
                <a:solidFill>
                  <a:srgbClr val="000000"/>
                </a:solidFill>
                <a:latin typeface="Calibri" charset="0"/>
              </a:rPr>
              <a:t>“</a:t>
            </a:r>
            <a:r>
              <a:rPr lang="en-GB" sz="2800" b="1" dirty="0">
                <a:solidFill>
                  <a:srgbClr val="000000"/>
                </a:solidFill>
                <a:latin typeface="Calibri" charset="0"/>
              </a:rPr>
              <a:t>Meth Mouth</a:t>
            </a:r>
            <a:r>
              <a:rPr lang="ja-JP" altLang="en-GB" sz="2800" b="1" dirty="0">
                <a:solidFill>
                  <a:srgbClr val="000000"/>
                </a:solidFill>
                <a:latin typeface="Calibri" charset="0"/>
              </a:rPr>
              <a:t>”</a:t>
            </a:r>
            <a:endParaRPr lang="en-GB" sz="2800" b="1" dirty="0">
              <a:solidFill>
                <a:srgbClr val="000000"/>
              </a:solidFill>
              <a:latin typeface="Calibri" charset="0"/>
            </a:endParaRPr>
          </a:p>
        </p:txBody>
      </p:sp>
      <p:pic>
        <p:nvPicPr>
          <p:cNvPr id="6" name="Picture 5" descr="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4047" y="1401224"/>
            <a:ext cx="3901849" cy="2325448"/>
          </a:xfrm>
          <a:prstGeom prst="rect">
            <a:avLst/>
          </a:prstGeom>
        </p:spPr>
      </p:pic>
      <p:pic>
        <p:nvPicPr>
          <p:cNvPr id="2" name="Picture 1" descr="hj.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928" y="3810230"/>
            <a:ext cx="4599263" cy="2826937"/>
          </a:xfrm>
          <a:prstGeom prst="rect">
            <a:avLst/>
          </a:prstGeom>
        </p:spPr>
      </p:pic>
    </p:spTree>
    <p:extLst>
      <p:ext uri="{BB962C8B-B14F-4D97-AF65-F5344CB8AC3E}">
        <p14:creationId xmlns:p14="http://schemas.microsoft.com/office/powerpoint/2010/main" val="38285616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1" descr="http://cache.gawkerassets.com/assets/images/8/2011/11/de7977c7e60bb44e24f04bfb2e75a4c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2" y="1591056"/>
            <a:ext cx="4357687" cy="45628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778" name="Picture 3" descr="http://www.12stepsahead.com/wp-content/uploads/2012/06/krokodil-drug.jpg"/>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572000" y="4226997"/>
            <a:ext cx="4359275" cy="192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46762" y="286143"/>
            <a:ext cx="8229600" cy="1252728"/>
          </a:xfrm>
        </p:spPr>
        <p:txBody>
          <a:bodyPr>
            <a:normAutofit/>
          </a:bodyPr>
          <a:lstStyle/>
          <a:p>
            <a:r>
              <a:rPr lang="en-US" sz="3200" b="1" dirty="0" err="1">
                <a:solidFill>
                  <a:schemeClr val="bg1"/>
                </a:solidFill>
              </a:rPr>
              <a:t>Dampak</a:t>
            </a:r>
            <a:r>
              <a:rPr lang="en-US" sz="3200" b="1" dirty="0">
                <a:solidFill>
                  <a:schemeClr val="bg1"/>
                </a:solidFill>
              </a:rPr>
              <a:t> </a:t>
            </a:r>
            <a:r>
              <a:rPr lang="en-US" sz="3200" b="1" dirty="0" err="1">
                <a:solidFill>
                  <a:schemeClr val="bg1"/>
                </a:solidFill>
              </a:rPr>
              <a:t>penyalah-gunaan</a:t>
            </a:r>
            <a:r>
              <a:rPr lang="en-US" sz="3200" b="1" dirty="0">
                <a:solidFill>
                  <a:schemeClr val="bg1"/>
                </a:solidFill>
              </a:rPr>
              <a:t> </a:t>
            </a:r>
            <a:r>
              <a:rPr lang="en-US" sz="3200" b="1" dirty="0" err="1">
                <a:solidFill>
                  <a:schemeClr val="bg1"/>
                </a:solidFill>
              </a:rPr>
              <a:t>narkoba</a:t>
            </a:r>
            <a:r>
              <a:rPr lang="en-US" sz="3200" b="1" dirty="0">
                <a:solidFill>
                  <a:schemeClr val="bg1"/>
                </a:solidFill>
              </a:rPr>
              <a:t> </a:t>
            </a:r>
            <a:r>
              <a:rPr lang="en-US" sz="3200" b="1" dirty="0" err="1">
                <a:solidFill>
                  <a:schemeClr val="bg1"/>
                </a:solidFill>
              </a:rPr>
              <a:t>jenis</a:t>
            </a:r>
            <a:r>
              <a:rPr lang="en-US" sz="3200" b="1" dirty="0">
                <a:solidFill>
                  <a:schemeClr val="bg1"/>
                </a:solidFill>
              </a:rPr>
              <a:t> </a:t>
            </a:r>
            <a:r>
              <a:rPr lang="en-US" sz="3200" b="1" dirty="0" err="1">
                <a:solidFill>
                  <a:schemeClr val="bg1"/>
                </a:solidFill>
              </a:rPr>
              <a:t>Krokodil</a:t>
            </a:r>
            <a:r>
              <a:rPr lang="en-US" sz="3200" b="1" dirty="0">
                <a:solidFill>
                  <a:schemeClr val="bg1"/>
                </a:solidFill>
              </a:rPr>
              <a:t> di </a:t>
            </a:r>
            <a:r>
              <a:rPr lang="en-US" sz="3200" b="1" dirty="0" err="1">
                <a:solidFill>
                  <a:schemeClr val="bg1"/>
                </a:solidFill>
              </a:rPr>
              <a:t>Rusia</a:t>
            </a:r>
            <a:endParaRPr lang="en-US" sz="3200" b="1" dirty="0">
              <a:solidFill>
                <a:schemeClr val="bg1"/>
              </a:solidFill>
            </a:endParaRPr>
          </a:p>
        </p:txBody>
      </p:sp>
      <p:pic>
        <p:nvPicPr>
          <p:cNvPr id="9" name="Picture 8" descr="tumblr_m62ms9V2x31rt8qv0o1_50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591056"/>
            <a:ext cx="4359275" cy="2635941"/>
          </a:xfrm>
          <a:prstGeom prst="rect">
            <a:avLst/>
          </a:prstGeom>
        </p:spPr>
      </p:pic>
    </p:spTree>
    <p:extLst>
      <p:ext uri="{BB962C8B-B14F-4D97-AF65-F5344CB8AC3E}">
        <p14:creationId xmlns:p14="http://schemas.microsoft.com/office/powerpoint/2010/main" val="13737398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title"/>
          </p:nvPr>
        </p:nvSpPr>
        <p:spPr>
          <a:xfrm>
            <a:off x="1007502" y="338328"/>
            <a:ext cx="7185065" cy="1252728"/>
          </a:xfrm>
        </p:spPr>
        <p:txBody>
          <a:bodyPr lIns="92075" tIns="46038" rIns="92075" bIns="46038">
            <a:normAutofit/>
          </a:bodyPr>
          <a:lstStyle/>
          <a:p>
            <a:pPr eaLnBrk="1" hangingPunct="1">
              <a:defRPr/>
            </a:pPr>
            <a:r>
              <a:rPr lang="en-US" sz="3200" b="1" dirty="0"/>
              <a:t>LIDAH BERJAMUR DAN MULUT LUKA</a:t>
            </a:r>
            <a:endParaRPr lang="en-US" sz="3200" b="1" dirty="0">
              <a:ea typeface="+mj-ea"/>
              <a:cs typeface="+mj-cs"/>
            </a:endParaRPr>
          </a:p>
        </p:txBody>
      </p:sp>
      <p:pic>
        <p:nvPicPr>
          <p:cNvPr id="80898" name="Picture 5" descr="D:\adrian\o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39" y="1704715"/>
            <a:ext cx="4307980" cy="47615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1" descr="90041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3605" y="1722110"/>
            <a:ext cx="4018575" cy="4744121"/>
          </a:xfrm>
          <a:prstGeom prst="rect">
            <a:avLst/>
          </a:prstGeom>
        </p:spPr>
      </p:pic>
    </p:spTree>
    <p:extLst>
      <p:ext uri="{BB962C8B-B14F-4D97-AF65-F5344CB8AC3E}">
        <p14:creationId xmlns:p14="http://schemas.microsoft.com/office/powerpoint/2010/main" val="1657921799"/>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3"/>
          <p:cNvPicPr>
            <a:picLocks noChangeAspect="1"/>
          </p:cNvPicPr>
          <p:nvPr/>
        </p:nvPicPr>
        <p:blipFill>
          <a:blip r:embed="rId3"/>
          <a:srcRect/>
          <a:stretch>
            <a:fillRect/>
          </a:stretch>
        </p:blipFill>
        <p:spPr bwMode="auto">
          <a:xfrm>
            <a:off x="0" y="0"/>
            <a:ext cx="9144000" cy="6858000"/>
          </a:xfrm>
          <a:prstGeom prst="rect">
            <a:avLst/>
          </a:prstGeom>
          <a:ln>
            <a:noFill/>
          </a:ln>
          <a:effectLst>
            <a:innerShdw blurRad="114300">
              <a:prstClr val="black"/>
            </a:innerShdw>
          </a:effectLst>
        </p:spPr>
      </p:pic>
      <p:pic>
        <p:nvPicPr>
          <p:cNvPr id="3" name="Picture 2" descr="x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40768"/>
            <a:ext cx="2987824" cy="3361556"/>
          </a:xfrm>
          <a:prstGeom prst="rect">
            <a:avLst/>
          </a:prstGeom>
        </p:spPr>
      </p:pic>
      <p:pic>
        <p:nvPicPr>
          <p:cNvPr id="4" name="Picture 3" descr="th.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7824" y="4293096"/>
            <a:ext cx="3096344" cy="2564904"/>
          </a:xfrm>
          <a:prstGeom prst="rect">
            <a:avLst/>
          </a:prstGeom>
        </p:spPr>
      </p:pic>
      <p:pic>
        <p:nvPicPr>
          <p:cNvPr id="5" name="Picture 4" descr="thq.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7824" y="1340768"/>
            <a:ext cx="3096344" cy="2952328"/>
          </a:xfrm>
          <a:prstGeom prst="rect">
            <a:avLst/>
          </a:prstGeom>
        </p:spPr>
      </p:pic>
      <p:pic>
        <p:nvPicPr>
          <p:cNvPr id="11" name="Picture 10" descr="i.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05" y="4653136"/>
            <a:ext cx="3009929" cy="2204864"/>
          </a:xfrm>
          <a:prstGeom prst="rect">
            <a:avLst/>
          </a:prstGeom>
        </p:spPr>
      </p:pic>
      <p:pic>
        <p:nvPicPr>
          <p:cNvPr id="12" name="Picture 11" descr="as.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84168" y="1340768"/>
            <a:ext cx="3059832" cy="3024336"/>
          </a:xfrm>
          <a:prstGeom prst="rect">
            <a:avLst/>
          </a:prstGeom>
        </p:spPr>
      </p:pic>
      <p:sp>
        <p:nvSpPr>
          <p:cNvPr id="14" name="Title 13"/>
          <p:cNvSpPr>
            <a:spLocks noGrp="1"/>
          </p:cNvSpPr>
          <p:nvPr>
            <p:ph type="title"/>
          </p:nvPr>
        </p:nvSpPr>
        <p:spPr>
          <a:xfrm>
            <a:off x="603729" y="361607"/>
            <a:ext cx="8229600" cy="1143000"/>
          </a:xfrm>
        </p:spPr>
        <p:txBody>
          <a:bodyPr>
            <a:noAutofit/>
          </a:bodyPr>
          <a:lstStyle/>
          <a:p>
            <a:r>
              <a:rPr lang="en-US" sz="2800" b="1" dirty="0">
                <a:latin typeface="+mn-lt"/>
              </a:rPr>
              <a:t>KECELAKAAN KARENA  </a:t>
            </a:r>
            <a:br>
              <a:rPr lang="en-US" sz="2800" b="1" dirty="0">
                <a:latin typeface="+mn-lt"/>
              </a:rPr>
            </a:br>
            <a:r>
              <a:rPr lang="en-US" sz="2800" b="1" dirty="0">
                <a:latin typeface="+mn-lt"/>
              </a:rPr>
              <a:t>PENYALAH-GUNAAN NARKOBA</a:t>
            </a:r>
            <a:br>
              <a:rPr lang="en-US" sz="2800" b="1" dirty="0">
                <a:latin typeface="+mn-lt"/>
              </a:rPr>
            </a:br>
            <a:endParaRPr lang="en-US" sz="2800" b="1" dirty="0">
              <a:latin typeface="+mn-lt"/>
            </a:endParaRPr>
          </a:p>
        </p:txBody>
      </p:sp>
      <p:pic>
        <p:nvPicPr>
          <p:cNvPr id="2" name="Picture 1" descr="johnsonshattereddreams022014009.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84168" y="4293096"/>
            <a:ext cx="3059832" cy="2564904"/>
          </a:xfrm>
          <a:prstGeom prst="rect">
            <a:avLst/>
          </a:prstGeom>
        </p:spPr>
      </p:pic>
    </p:spTree>
    <p:extLst>
      <p:ext uri="{BB962C8B-B14F-4D97-AF65-F5344CB8AC3E}">
        <p14:creationId xmlns:p14="http://schemas.microsoft.com/office/powerpoint/2010/main" val="3811371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68748"/>
            <a:ext cx="8229600" cy="1252728"/>
          </a:xfrm>
        </p:spPr>
        <p:txBody>
          <a:bodyPr>
            <a:normAutofit/>
          </a:bodyPr>
          <a:lstStyle/>
          <a:p>
            <a:r>
              <a:rPr lang="en-US" sz="3600" b="1" dirty="0"/>
              <a:t>NEW PSYCHOACTIVE SUBSTANCES (NPS)</a:t>
            </a:r>
            <a:endParaRPr lang="en-US" sz="3600" dirty="0"/>
          </a:p>
        </p:txBody>
      </p:sp>
      <p:pic>
        <p:nvPicPr>
          <p:cNvPr id="4" name="Picture 3" descr="08-Pain-Pain-Go-Away-Arthritis-Pain-Bath-Salt-1500x1500-600dpi-300x3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3608" y="4453137"/>
            <a:ext cx="1774436" cy="2235532"/>
          </a:xfrm>
          <a:prstGeom prst="rect">
            <a:avLst/>
          </a:prstGeom>
        </p:spPr>
      </p:pic>
      <p:pic>
        <p:nvPicPr>
          <p:cNvPr id="5" name="Picture 4" descr="31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745" y="1591056"/>
            <a:ext cx="3409700" cy="2862079"/>
          </a:xfrm>
          <a:prstGeom prst="rect">
            <a:avLst/>
          </a:prstGeom>
        </p:spPr>
      </p:pic>
      <p:pic>
        <p:nvPicPr>
          <p:cNvPr id="8" name="Picture 7" descr="023edited_thumb[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2" y="1591057"/>
            <a:ext cx="1998142" cy="2862078"/>
          </a:xfrm>
          <a:prstGeom prst="rect">
            <a:avLst/>
          </a:prstGeom>
        </p:spPr>
      </p:pic>
      <p:pic>
        <p:nvPicPr>
          <p:cNvPr id="10" name="Picture 9" descr="kratom-blue-label-extrac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3" y="4453136"/>
            <a:ext cx="1685005" cy="2235532"/>
          </a:xfrm>
          <a:prstGeom prst="rect">
            <a:avLst/>
          </a:prstGeom>
        </p:spPr>
      </p:pic>
      <p:pic>
        <p:nvPicPr>
          <p:cNvPr id="12" name="Picture 11" descr="Belle20Bath20Salt20bottle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88044" y="4453137"/>
            <a:ext cx="1948401" cy="2235532"/>
          </a:xfrm>
          <a:prstGeom prst="rect">
            <a:avLst/>
          </a:prstGeom>
        </p:spPr>
      </p:pic>
      <p:pic>
        <p:nvPicPr>
          <p:cNvPr id="13" name="Picture 12" descr="How-to-Make-Bath-Salts1.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36445" y="1591057"/>
            <a:ext cx="3288808" cy="2601151"/>
          </a:xfrm>
          <a:prstGeom prst="rect">
            <a:avLst/>
          </a:prstGeom>
        </p:spPr>
      </p:pic>
      <p:pic>
        <p:nvPicPr>
          <p:cNvPr id="14" name="Picture 13" descr="AquaSpa1.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36445" y="4192209"/>
            <a:ext cx="3288808" cy="2496460"/>
          </a:xfrm>
          <a:prstGeom prst="rect">
            <a:avLst/>
          </a:prstGeom>
        </p:spPr>
      </p:pic>
    </p:spTree>
    <p:extLst>
      <p:ext uri="{BB962C8B-B14F-4D97-AF65-F5344CB8AC3E}">
        <p14:creationId xmlns:p14="http://schemas.microsoft.com/office/powerpoint/2010/main" val="18761704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4208"/>
            <a:ext cx="8229600" cy="1252728"/>
          </a:xfrm>
        </p:spPr>
        <p:txBody>
          <a:bodyPr>
            <a:noAutofit/>
          </a:bodyPr>
          <a:lstStyle/>
          <a:p>
            <a:r>
              <a:rPr lang="en-US" sz="3200" b="1" dirty="0">
                <a:solidFill>
                  <a:schemeClr val="bg1"/>
                </a:solidFill>
              </a:rPr>
              <a:t>KECELAKAAN KARENA  </a:t>
            </a:r>
            <a:br>
              <a:rPr lang="en-US" sz="3200" b="1" dirty="0">
                <a:solidFill>
                  <a:schemeClr val="bg1"/>
                </a:solidFill>
              </a:rPr>
            </a:br>
            <a:r>
              <a:rPr lang="en-US" sz="3200" b="1" dirty="0">
                <a:solidFill>
                  <a:schemeClr val="bg1"/>
                </a:solidFill>
              </a:rPr>
              <a:t>PENYALAH-GUNAAN NARKOBA</a:t>
            </a:r>
            <a:br>
              <a:rPr lang="en-US" sz="3200" b="1" dirty="0">
                <a:solidFill>
                  <a:schemeClr val="bg1"/>
                </a:solidFill>
              </a:rPr>
            </a:br>
            <a:endParaRPr lang="en-US" sz="3200" dirty="0">
              <a:solidFill>
                <a:schemeClr val="bg1"/>
              </a:solidFill>
            </a:endParaRPr>
          </a:p>
        </p:txBody>
      </p:sp>
      <p:pic>
        <p:nvPicPr>
          <p:cNvPr id="9" name="Picture 8" descr="aq.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327" y="1657383"/>
            <a:ext cx="3006476" cy="4463908"/>
          </a:xfrm>
          <a:prstGeom prst="rect">
            <a:avLst/>
          </a:prstGeom>
        </p:spPr>
      </p:pic>
      <p:pic>
        <p:nvPicPr>
          <p:cNvPr id="12" name="Picture 11" descr="thq.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803" y="1657383"/>
            <a:ext cx="2817185" cy="2106579"/>
          </a:xfrm>
          <a:prstGeom prst="rect">
            <a:avLst/>
          </a:prstGeom>
        </p:spPr>
      </p:pic>
      <p:pic>
        <p:nvPicPr>
          <p:cNvPr id="13" name="Picture 12" descr="Ran_Over_by_Valiant_Werewolf.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8803" y="3763963"/>
            <a:ext cx="2817185" cy="2357328"/>
          </a:xfrm>
          <a:prstGeom prst="rect">
            <a:avLst/>
          </a:prstGeom>
        </p:spPr>
      </p:pic>
      <p:pic>
        <p:nvPicPr>
          <p:cNvPr id="16" name="Picture 15" descr="imag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5988" y="1657383"/>
            <a:ext cx="2880854" cy="4463907"/>
          </a:xfrm>
          <a:prstGeom prst="rect">
            <a:avLst/>
          </a:prstGeom>
        </p:spPr>
      </p:pic>
    </p:spTree>
    <p:extLst>
      <p:ext uri="{BB962C8B-B14F-4D97-AF65-F5344CB8AC3E}">
        <p14:creationId xmlns:p14="http://schemas.microsoft.com/office/powerpoint/2010/main" val="16847792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p:cNvPicPr>
            <a:picLocks noChangeAspect="1"/>
          </p:cNvPicPr>
          <p:nvPr/>
        </p:nvPicPr>
        <p:blipFill>
          <a:blip r:embed="rId3"/>
          <a:srcRect/>
          <a:stretch>
            <a:fillRect/>
          </a:stretch>
        </p:blipFill>
        <p:spPr bwMode="auto">
          <a:xfrm>
            <a:off x="36512" y="-27384"/>
            <a:ext cx="9144000" cy="6858000"/>
          </a:xfrm>
          <a:prstGeom prst="rect">
            <a:avLst/>
          </a:prstGeom>
          <a:ln>
            <a:noFill/>
          </a:ln>
          <a:effectLst>
            <a:innerShdw blurRad="114300">
              <a:prstClr val="black"/>
            </a:innerShdw>
          </a:effectLst>
        </p:spPr>
      </p:pic>
      <p:sp>
        <p:nvSpPr>
          <p:cNvPr id="10" name="Title 3"/>
          <p:cNvSpPr txBox="1">
            <a:spLocks/>
          </p:cNvSpPr>
          <p:nvPr/>
        </p:nvSpPr>
        <p:spPr>
          <a:xfrm>
            <a:off x="4079631" y="1700808"/>
            <a:ext cx="706968" cy="1221922"/>
          </a:xfrm>
          <a:prstGeom prst="rect">
            <a:avLst/>
          </a:prstGeom>
        </p:spPr>
        <p:txBody>
          <a:bodyPr lIns="81043" tIns="40522" rIns="81043" bIns="40522"/>
          <a:lstStyle/>
          <a:p>
            <a:pPr algn="ctr" fontAlgn="auto">
              <a:spcAft>
                <a:spcPts val="0"/>
              </a:spcAft>
              <a:defRPr/>
            </a:pPr>
            <a:endParaRPr lang="id-ID" sz="5300" cap="all" dirty="0">
              <a:solidFill>
                <a:srgbClr val="502800"/>
              </a:solidFill>
              <a:effectLst>
                <a:reflection blurRad="12700" stA="48000" endA="300" endPos="55000" dir="5400000" sy="-90000" algn="bl" rotWithShape="0"/>
              </a:effectLst>
              <a:latin typeface="+mj-lt"/>
              <a:ea typeface="+mj-ea"/>
              <a:cs typeface="+mj-cs"/>
            </a:endParaRPr>
          </a:p>
        </p:txBody>
      </p:sp>
      <p:sp>
        <p:nvSpPr>
          <p:cNvPr id="36873" name="TextBox 11"/>
          <p:cNvSpPr txBox="1">
            <a:spLocks noChangeArrowheads="1"/>
          </p:cNvSpPr>
          <p:nvPr/>
        </p:nvSpPr>
        <p:spPr bwMode="auto">
          <a:xfrm>
            <a:off x="5940425" y="6453188"/>
            <a:ext cx="3224213" cy="369887"/>
          </a:xfrm>
          <a:prstGeom prst="rect">
            <a:avLst/>
          </a:prstGeom>
          <a:noFill/>
          <a:ln w="9525">
            <a:noFill/>
            <a:miter lim="800000"/>
            <a:headEnd/>
            <a:tailEnd/>
          </a:ln>
        </p:spPr>
        <p:txBody>
          <a:bodyPr wrap="none">
            <a:prstTxWarp prst="textNoShape">
              <a:avLst/>
            </a:prstTxWarp>
            <a:spAutoFit/>
          </a:bodyPr>
          <a:lstStyle/>
          <a:p>
            <a:r>
              <a:rPr lang="en-US" sz="1800" u="sng">
                <a:latin typeface="Century" pitchFamily="-107" charset="0"/>
                <a:ea typeface="Century" pitchFamily="-107" charset="0"/>
                <a:cs typeface="Century" pitchFamily="-107" charset="0"/>
              </a:rPr>
              <a:t>www.</a:t>
            </a:r>
            <a:r>
              <a:rPr lang="en-US" sz="1800" u="sng">
                <a:solidFill>
                  <a:srgbClr val="FF0000"/>
                </a:solidFill>
                <a:latin typeface="Century" pitchFamily="-107" charset="0"/>
                <a:ea typeface="Century" pitchFamily="-107" charset="0"/>
                <a:cs typeface="Century" pitchFamily="-107" charset="0"/>
              </a:rPr>
              <a:t>indonesia</a:t>
            </a:r>
            <a:r>
              <a:rPr lang="en-US" sz="1800" u="sng">
                <a:latin typeface="Century" pitchFamily="-107" charset="0"/>
                <a:ea typeface="Century" pitchFamily="-107" charset="0"/>
                <a:cs typeface="Century" pitchFamily="-107" charset="0"/>
              </a:rPr>
              <a:t>bergegas.com</a:t>
            </a:r>
          </a:p>
        </p:txBody>
      </p:sp>
      <p:sp>
        <p:nvSpPr>
          <p:cNvPr id="11" name="Title 1"/>
          <p:cNvSpPr>
            <a:spLocks noGrp="1"/>
          </p:cNvSpPr>
          <p:nvPr>
            <p:ph type="title"/>
          </p:nvPr>
        </p:nvSpPr>
        <p:spPr>
          <a:xfrm>
            <a:off x="477450" y="105978"/>
            <a:ext cx="8229600" cy="1252728"/>
          </a:xfrm>
        </p:spPr>
        <p:txBody>
          <a:bodyPr>
            <a:normAutofit/>
          </a:bodyPr>
          <a:lstStyle/>
          <a:p>
            <a:r>
              <a:rPr lang="en-US" sz="3200" b="1" dirty="0"/>
              <a:t>KECELAKAAN KARENA</a:t>
            </a:r>
            <a:br>
              <a:rPr lang="en-US" sz="3200" b="1" dirty="0"/>
            </a:br>
            <a:r>
              <a:rPr lang="en-US" sz="3200" b="1" dirty="0"/>
              <a:t> PENYALAH-GUNAAN NARKOBA  </a:t>
            </a:r>
          </a:p>
        </p:txBody>
      </p:sp>
      <p:pic>
        <p:nvPicPr>
          <p:cNvPr id="13" name="Picture 12" descr="apriani 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886" y="1700809"/>
            <a:ext cx="5544868" cy="49287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5" name="Table 4"/>
          <p:cNvGraphicFramePr>
            <a:graphicFrameLocks noGrp="1"/>
          </p:cNvGraphicFramePr>
          <p:nvPr>
            <p:extLst>
              <p:ext uri="{D42A27DB-BD31-4B8C-83A1-F6EECF244321}">
                <p14:modId xmlns:p14="http://schemas.microsoft.com/office/powerpoint/2010/main" val="2242902405"/>
              </p:ext>
            </p:extLst>
          </p:nvPr>
        </p:nvGraphicFramePr>
        <p:xfrm>
          <a:off x="5854629" y="2222172"/>
          <a:ext cx="3095142" cy="3749040"/>
        </p:xfrm>
        <a:graphic>
          <a:graphicData uri="http://schemas.openxmlformats.org/drawingml/2006/table">
            <a:tbl>
              <a:tblPr firstRow="1" bandRow="1">
                <a:tableStyleId>{1E171933-4619-4E11-9A3F-F7608DF75F80}</a:tableStyleId>
              </a:tblPr>
              <a:tblGrid>
                <a:gridCol w="3095142">
                  <a:extLst>
                    <a:ext uri="{9D8B030D-6E8A-4147-A177-3AD203B41FA5}">
                      <a16:colId xmlns:a16="http://schemas.microsoft.com/office/drawing/2014/main" val="20000"/>
                    </a:ext>
                  </a:extLst>
                </a:gridCol>
              </a:tblGrid>
              <a:tr h="2196577">
                <a:tc>
                  <a:txBody>
                    <a:bodyPr/>
                    <a:lstStyle/>
                    <a:p>
                      <a:r>
                        <a:rPr lang="en-US" sz="2400" dirty="0" err="1">
                          <a:solidFill>
                            <a:srgbClr val="000000"/>
                          </a:solidFill>
                        </a:rPr>
                        <a:t>Afriyani</a:t>
                      </a:r>
                      <a:r>
                        <a:rPr lang="en-US" sz="2400" baseline="0" dirty="0">
                          <a:solidFill>
                            <a:srgbClr val="000000"/>
                          </a:solidFill>
                        </a:rPr>
                        <a:t> </a:t>
                      </a:r>
                      <a:r>
                        <a:rPr lang="en-US" sz="2400" baseline="0" dirty="0" err="1">
                          <a:solidFill>
                            <a:srgbClr val="000000"/>
                          </a:solidFill>
                        </a:rPr>
                        <a:t>Susanti</a:t>
                      </a:r>
                      <a:r>
                        <a:rPr lang="en-US" sz="2400" baseline="0" dirty="0">
                          <a:solidFill>
                            <a:srgbClr val="000000"/>
                          </a:solidFill>
                        </a:rPr>
                        <a:t>, </a:t>
                      </a:r>
                      <a:r>
                        <a:rPr lang="en-US" sz="2400" baseline="0" dirty="0" err="1">
                          <a:solidFill>
                            <a:srgbClr val="000000"/>
                          </a:solidFill>
                        </a:rPr>
                        <a:t>umur</a:t>
                      </a:r>
                      <a:r>
                        <a:rPr lang="en-US" sz="2400" baseline="0" dirty="0">
                          <a:solidFill>
                            <a:srgbClr val="000000"/>
                          </a:solidFill>
                        </a:rPr>
                        <a:t> 29 </a:t>
                      </a:r>
                      <a:r>
                        <a:rPr lang="en-US" sz="2400" baseline="0" dirty="0" err="1">
                          <a:solidFill>
                            <a:srgbClr val="000000"/>
                          </a:solidFill>
                        </a:rPr>
                        <a:t>tahun</a:t>
                      </a:r>
                      <a:r>
                        <a:rPr lang="en-US" sz="2400" baseline="0" dirty="0">
                          <a:solidFill>
                            <a:srgbClr val="000000"/>
                          </a:solidFill>
                        </a:rPr>
                        <a:t>, </a:t>
                      </a:r>
                      <a:r>
                        <a:rPr lang="en-US" sz="2400" baseline="0" dirty="0" err="1">
                          <a:solidFill>
                            <a:srgbClr val="000000"/>
                          </a:solidFill>
                        </a:rPr>
                        <a:t>mengemudi</a:t>
                      </a:r>
                      <a:r>
                        <a:rPr lang="en-US" sz="2400" baseline="0" dirty="0">
                          <a:solidFill>
                            <a:srgbClr val="000000"/>
                          </a:solidFill>
                        </a:rPr>
                        <a:t> </a:t>
                      </a:r>
                      <a:r>
                        <a:rPr lang="en-US" sz="2400" baseline="0" dirty="0" err="1">
                          <a:solidFill>
                            <a:srgbClr val="000000"/>
                          </a:solidFill>
                        </a:rPr>
                        <a:t>tanpa</a:t>
                      </a:r>
                      <a:r>
                        <a:rPr lang="en-US" sz="2400" baseline="0" dirty="0">
                          <a:solidFill>
                            <a:srgbClr val="000000"/>
                          </a:solidFill>
                        </a:rPr>
                        <a:t> SIM, </a:t>
                      </a:r>
                      <a:r>
                        <a:rPr lang="en-US" sz="2400" baseline="0" dirty="0" err="1">
                          <a:solidFill>
                            <a:srgbClr val="000000"/>
                          </a:solidFill>
                        </a:rPr>
                        <a:t>dalam</a:t>
                      </a:r>
                      <a:r>
                        <a:rPr lang="en-US" sz="2400" baseline="0" dirty="0">
                          <a:solidFill>
                            <a:srgbClr val="000000"/>
                          </a:solidFill>
                        </a:rPr>
                        <a:t> </a:t>
                      </a:r>
                      <a:r>
                        <a:rPr lang="en-US" sz="2400" baseline="0" dirty="0" err="1">
                          <a:solidFill>
                            <a:srgbClr val="000000"/>
                          </a:solidFill>
                        </a:rPr>
                        <a:t>pengaruh</a:t>
                      </a:r>
                      <a:r>
                        <a:rPr lang="en-US" sz="2400" baseline="0" dirty="0">
                          <a:solidFill>
                            <a:srgbClr val="000000"/>
                          </a:solidFill>
                        </a:rPr>
                        <a:t> </a:t>
                      </a:r>
                      <a:r>
                        <a:rPr lang="en-US" sz="2400" baseline="0" dirty="0" err="1">
                          <a:solidFill>
                            <a:srgbClr val="000000"/>
                          </a:solidFill>
                        </a:rPr>
                        <a:t>alkohol</a:t>
                      </a:r>
                      <a:r>
                        <a:rPr lang="en-US" sz="2400" baseline="0" dirty="0">
                          <a:solidFill>
                            <a:srgbClr val="000000"/>
                          </a:solidFill>
                        </a:rPr>
                        <a:t> </a:t>
                      </a:r>
                      <a:r>
                        <a:rPr lang="en-US" sz="2400" baseline="0" dirty="0" err="1">
                          <a:solidFill>
                            <a:srgbClr val="000000"/>
                          </a:solidFill>
                        </a:rPr>
                        <a:t>dan</a:t>
                      </a:r>
                      <a:r>
                        <a:rPr lang="en-US" sz="2400" baseline="0" dirty="0">
                          <a:solidFill>
                            <a:srgbClr val="000000"/>
                          </a:solidFill>
                        </a:rPr>
                        <a:t> </a:t>
                      </a:r>
                      <a:r>
                        <a:rPr lang="en-US" sz="2400" baseline="0" dirty="0" err="1">
                          <a:solidFill>
                            <a:srgbClr val="000000"/>
                          </a:solidFill>
                        </a:rPr>
                        <a:t>narkoba</a:t>
                      </a:r>
                      <a:r>
                        <a:rPr lang="en-US" sz="2400" baseline="0" dirty="0">
                          <a:solidFill>
                            <a:srgbClr val="000000"/>
                          </a:solidFill>
                        </a:rPr>
                        <a:t>, </a:t>
                      </a:r>
                      <a:r>
                        <a:rPr lang="en-US" sz="2400" baseline="0" dirty="0" err="1">
                          <a:solidFill>
                            <a:srgbClr val="000000"/>
                          </a:solidFill>
                        </a:rPr>
                        <a:t>menabrak</a:t>
                      </a:r>
                      <a:r>
                        <a:rPr lang="en-US" sz="2400" baseline="0" dirty="0">
                          <a:solidFill>
                            <a:srgbClr val="000000"/>
                          </a:solidFill>
                        </a:rPr>
                        <a:t> 12 orang </a:t>
                      </a:r>
                      <a:r>
                        <a:rPr lang="en-US" sz="2400" baseline="0" dirty="0" err="1">
                          <a:solidFill>
                            <a:srgbClr val="000000"/>
                          </a:solidFill>
                        </a:rPr>
                        <a:t>pejalan</a:t>
                      </a:r>
                      <a:r>
                        <a:rPr lang="en-US" sz="2400" baseline="0" dirty="0">
                          <a:solidFill>
                            <a:srgbClr val="000000"/>
                          </a:solidFill>
                        </a:rPr>
                        <a:t> kaki </a:t>
                      </a:r>
                      <a:r>
                        <a:rPr lang="en-US" sz="2400" baseline="0" dirty="0" err="1">
                          <a:solidFill>
                            <a:srgbClr val="000000"/>
                          </a:solidFill>
                        </a:rPr>
                        <a:t>dan</a:t>
                      </a:r>
                      <a:r>
                        <a:rPr lang="en-US" sz="2400" baseline="0" dirty="0">
                          <a:solidFill>
                            <a:srgbClr val="000000"/>
                          </a:solidFill>
                        </a:rPr>
                        <a:t> </a:t>
                      </a:r>
                      <a:r>
                        <a:rPr lang="en-US" sz="2400" baseline="0" dirty="0" err="1">
                          <a:solidFill>
                            <a:srgbClr val="000000"/>
                          </a:solidFill>
                        </a:rPr>
                        <a:t>menewaskan</a:t>
                      </a:r>
                      <a:r>
                        <a:rPr lang="en-US" sz="2400" baseline="0" dirty="0">
                          <a:solidFill>
                            <a:srgbClr val="000000"/>
                          </a:solidFill>
                        </a:rPr>
                        <a:t> 9 orang, </a:t>
                      </a:r>
                      <a:r>
                        <a:rPr lang="en-US" sz="2400" baseline="0" dirty="0" err="1">
                          <a:solidFill>
                            <a:srgbClr val="000000"/>
                          </a:solidFill>
                        </a:rPr>
                        <a:t>dihukum</a:t>
                      </a:r>
                      <a:r>
                        <a:rPr lang="en-US" sz="2400" baseline="0" dirty="0">
                          <a:solidFill>
                            <a:srgbClr val="000000"/>
                          </a:solidFill>
                        </a:rPr>
                        <a:t> 15 </a:t>
                      </a:r>
                      <a:r>
                        <a:rPr lang="en-US" sz="2400" baseline="0" dirty="0" err="1">
                          <a:solidFill>
                            <a:srgbClr val="000000"/>
                          </a:solidFill>
                        </a:rPr>
                        <a:t>tahun</a:t>
                      </a:r>
                      <a:r>
                        <a:rPr lang="en-US" sz="2400" baseline="0" dirty="0">
                          <a:solidFill>
                            <a:srgbClr val="000000"/>
                          </a:solidFill>
                        </a:rPr>
                        <a:t> </a:t>
                      </a:r>
                      <a:r>
                        <a:rPr lang="en-US" sz="2400" baseline="0" dirty="0" err="1">
                          <a:solidFill>
                            <a:srgbClr val="000000"/>
                          </a:solidFill>
                        </a:rPr>
                        <a:t>penjara</a:t>
                      </a:r>
                      <a:r>
                        <a:rPr lang="en-US" sz="2400" baseline="0" dirty="0">
                          <a:solidFill>
                            <a:srgbClr val="000000"/>
                          </a:solidFill>
                        </a:rPr>
                        <a:t> </a:t>
                      </a:r>
                      <a:r>
                        <a:rPr lang="en-US" sz="2400" baseline="0" dirty="0" err="1">
                          <a:solidFill>
                            <a:srgbClr val="000000"/>
                          </a:solidFill>
                        </a:rPr>
                        <a:t>pada</a:t>
                      </a:r>
                      <a:r>
                        <a:rPr lang="en-US" sz="2400" baseline="0" dirty="0">
                          <a:solidFill>
                            <a:srgbClr val="000000"/>
                          </a:solidFill>
                        </a:rPr>
                        <a:t> </a:t>
                      </a:r>
                      <a:r>
                        <a:rPr lang="en-US" sz="2400" baseline="0" dirty="0" err="1">
                          <a:solidFill>
                            <a:srgbClr val="000000"/>
                          </a:solidFill>
                        </a:rPr>
                        <a:t>tanggal</a:t>
                      </a:r>
                      <a:r>
                        <a:rPr lang="en-US" sz="2400" baseline="0" dirty="0">
                          <a:solidFill>
                            <a:srgbClr val="000000"/>
                          </a:solidFill>
                        </a:rPr>
                        <a:t> 25 </a:t>
                      </a:r>
                      <a:r>
                        <a:rPr lang="en-US" sz="2400" baseline="0" dirty="0" err="1">
                          <a:solidFill>
                            <a:srgbClr val="000000"/>
                          </a:solidFill>
                        </a:rPr>
                        <a:t>Maret</a:t>
                      </a:r>
                      <a:r>
                        <a:rPr lang="en-US" sz="2400" baseline="0" dirty="0">
                          <a:solidFill>
                            <a:srgbClr val="000000"/>
                          </a:solidFill>
                        </a:rPr>
                        <a:t> 2013. </a:t>
                      </a:r>
                      <a:endParaRPr lang="en-US" sz="2400" dirty="0">
                        <a:solidFill>
                          <a:srgbClr val="000000"/>
                        </a:solidFill>
                      </a:endParaRP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28121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3"/>
          <p:cNvPicPr>
            <a:picLocks noChangeAspect="1"/>
          </p:cNvPicPr>
          <p:nvPr/>
        </p:nvPicPr>
        <p:blipFill>
          <a:blip r:embed="rId3"/>
          <a:srcRect/>
          <a:stretch>
            <a:fillRect/>
          </a:stretch>
        </p:blipFill>
        <p:spPr bwMode="auto">
          <a:xfrm>
            <a:off x="0" y="0"/>
            <a:ext cx="9144000" cy="6858000"/>
          </a:xfrm>
          <a:prstGeom prst="rect">
            <a:avLst/>
          </a:prstGeom>
          <a:ln>
            <a:noFill/>
          </a:ln>
          <a:effectLst>
            <a:innerShdw blurRad="114300">
              <a:prstClr val="black"/>
            </a:innerShdw>
          </a:effectLst>
        </p:spPr>
      </p:pic>
      <p:sp>
        <p:nvSpPr>
          <p:cNvPr id="2" name="Rectangle 1"/>
          <p:cNvSpPr/>
          <p:nvPr/>
        </p:nvSpPr>
        <p:spPr>
          <a:xfrm>
            <a:off x="954166" y="1515632"/>
            <a:ext cx="7761270" cy="3320429"/>
          </a:xfrm>
          <a:prstGeom prst="rect">
            <a:avLst/>
          </a:prstGeom>
          <a:noFill/>
        </p:spPr>
        <p:txBody>
          <a:bodyPr lIns="87915" tIns="43958" rIns="87915" bIns="43958">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fontAlgn="auto">
              <a:spcBef>
                <a:spcPts val="0"/>
              </a:spcBef>
              <a:spcAft>
                <a:spcPts val="0"/>
              </a:spcAft>
              <a:defRPr/>
            </a:pPr>
            <a:r>
              <a:rPr lang="en-US" sz="4800" b="1" dirty="0">
                <a:ln w="11430"/>
                <a:solidFill>
                  <a:srgbClr val="FFFF00"/>
                </a:solidFill>
                <a:effectLst>
                  <a:glow rad="228600">
                    <a:srgbClr val="A379BB">
                      <a:satMod val="175000"/>
                      <a:alpha val="40000"/>
                    </a:srgbClr>
                  </a:glow>
                  <a:outerShdw blurRad="50800" dist="39000" dir="5460000" algn="tl">
                    <a:srgbClr val="000000">
                      <a:alpha val="38000"/>
                    </a:srgbClr>
                  </a:outerShdw>
                </a:effectLst>
                <a:latin typeface="Book Antiqua"/>
                <a:ea typeface="+mn-ea"/>
                <a:cs typeface="Arial" charset="0"/>
              </a:rPr>
              <a:t>    </a:t>
            </a:r>
          </a:p>
          <a:p>
            <a:pPr fontAlgn="auto">
              <a:spcBef>
                <a:spcPts val="0"/>
              </a:spcBef>
              <a:spcAft>
                <a:spcPts val="0"/>
              </a:spcAft>
              <a:defRPr/>
            </a:pPr>
            <a:r>
              <a:rPr lang="en-US" sz="4800" b="1" dirty="0">
                <a:ln w="11430"/>
                <a:solidFill>
                  <a:srgbClr val="FFFF00"/>
                </a:solidFill>
                <a:effectLst>
                  <a:glow rad="228600">
                    <a:srgbClr val="A379BB">
                      <a:satMod val="175000"/>
                      <a:alpha val="40000"/>
                    </a:srgbClr>
                  </a:glow>
                  <a:outerShdw blurRad="50800" dist="39000" dir="5460000" algn="tl">
                    <a:srgbClr val="000000">
                      <a:alpha val="38000"/>
                    </a:srgbClr>
                  </a:outerShdw>
                </a:effectLst>
                <a:latin typeface="Book Antiqua"/>
                <a:cs typeface="Arial" charset="0"/>
              </a:rPr>
              <a:t>     </a:t>
            </a:r>
            <a:r>
              <a:rPr lang="en-US" sz="5400" b="1" dirty="0">
                <a:ln w="11430"/>
                <a:solidFill>
                  <a:schemeClr val="bg1"/>
                </a:solidFill>
                <a:effectLst>
                  <a:glow rad="228600">
                    <a:srgbClr val="A379BB">
                      <a:satMod val="175000"/>
                      <a:alpha val="40000"/>
                    </a:srgbClr>
                  </a:glow>
                  <a:outerShdw blurRad="50800" dist="39000" dir="5460000" algn="tl">
                    <a:srgbClr val="000000">
                      <a:alpha val="38000"/>
                    </a:srgbClr>
                  </a:outerShdw>
                </a:effectLst>
                <a:latin typeface="Book Antiqua"/>
                <a:ea typeface="+mn-ea"/>
                <a:cs typeface="Arial" charset="0"/>
              </a:rPr>
              <a:t>SEKIAN</a:t>
            </a:r>
          </a:p>
          <a:p>
            <a:pPr fontAlgn="auto">
              <a:spcBef>
                <a:spcPts val="0"/>
              </a:spcBef>
              <a:spcAft>
                <a:spcPts val="0"/>
              </a:spcAft>
              <a:defRPr/>
            </a:pPr>
            <a:r>
              <a:rPr lang="en-US" sz="5400" b="1" dirty="0">
                <a:ln w="11430"/>
                <a:solidFill>
                  <a:schemeClr val="bg1"/>
                </a:solidFill>
                <a:effectLst>
                  <a:glow rad="228600">
                    <a:srgbClr val="A379BB">
                      <a:satMod val="175000"/>
                      <a:alpha val="40000"/>
                    </a:srgbClr>
                  </a:glow>
                  <a:outerShdw blurRad="50800" dist="39000" dir="5460000" algn="tl">
                    <a:srgbClr val="000000">
                      <a:alpha val="38000"/>
                    </a:srgbClr>
                  </a:outerShdw>
                </a:effectLst>
                <a:latin typeface="Book Antiqua"/>
                <a:ea typeface="+mn-ea"/>
                <a:cs typeface="Arial" charset="0"/>
              </a:rPr>
              <a:t>    &amp;</a:t>
            </a:r>
          </a:p>
          <a:p>
            <a:pPr fontAlgn="auto">
              <a:spcBef>
                <a:spcPts val="0"/>
              </a:spcBef>
              <a:spcAft>
                <a:spcPts val="0"/>
              </a:spcAft>
              <a:defRPr/>
            </a:pPr>
            <a:r>
              <a:rPr lang="en-US" sz="5400" b="1" dirty="0">
                <a:ln w="11430"/>
                <a:solidFill>
                  <a:schemeClr val="bg1"/>
                </a:solidFill>
                <a:effectLst>
                  <a:glow rad="228600">
                    <a:srgbClr val="A379BB">
                      <a:satMod val="175000"/>
                      <a:alpha val="40000"/>
                    </a:srgbClr>
                  </a:glow>
                  <a:outerShdw blurRad="50800" dist="39000" dir="5460000" algn="tl">
                    <a:srgbClr val="000000">
                      <a:alpha val="38000"/>
                    </a:srgbClr>
                  </a:outerShdw>
                </a:effectLst>
                <a:latin typeface="Book Antiqua"/>
                <a:ea typeface="+mn-ea"/>
                <a:cs typeface="Arial" charset="0"/>
              </a:rPr>
              <a:t>    TERIMA KASIH</a:t>
            </a:r>
          </a:p>
        </p:txBody>
      </p:sp>
      <p:sp>
        <p:nvSpPr>
          <p:cNvPr id="69637" name="TextBox 12"/>
          <p:cNvSpPr txBox="1">
            <a:spLocks noChangeArrowheads="1"/>
          </p:cNvSpPr>
          <p:nvPr/>
        </p:nvSpPr>
        <p:spPr bwMode="auto">
          <a:xfrm>
            <a:off x="1739144" y="4994012"/>
            <a:ext cx="4414289" cy="954107"/>
          </a:xfrm>
          <a:prstGeom prst="rect">
            <a:avLst/>
          </a:prstGeom>
          <a:noFill/>
          <a:ln w="9525">
            <a:noFill/>
            <a:miter lim="800000"/>
            <a:headEnd/>
            <a:tailEnd/>
          </a:ln>
        </p:spPr>
        <p:txBody>
          <a:bodyPr wrap="none">
            <a:prstTxWarp prst="textNoShape">
              <a:avLst/>
            </a:prstTxWarp>
            <a:spAutoFit/>
          </a:bodyPr>
          <a:lstStyle/>
          <a:p>
            <a:r>
              <a:rPr lang="en-US" sz="2800" u="sng" dirty="0" err="1">
                <a:solidFill>
                  <a:schemeClr val="bg1"/>
                </a:solidFill>
                <a:latin typeface="Century" pitchFamily="-107" charset="0"/>
                <a:ea typeface="Century" pitchFamily="-107" charset="0"/>
                <a:cs typeface="Century" pitchFamily="-107" charset="0"/>
              </a:rPr>
              <a:t>manafeyappi@gmail.com</a:t>
            </a:r>
            <a:endParaRPr lang="en-US" sz="2800" u="sng" dirty="0">
              <a:solidFill>
                <a:schemeClr val="bg1"/>
              </a:solidFill>
              <a:latin typeface="Century" pitchFamily="-107" charset="0"/>
              <a:ea typeface="Century" pitchFamily="-107" charset="0"/>
              <a:cs typeface="Century" pitchFamily="-107" charset="0"/>
            </a:endParaRPr>
          </a:p>
          <a:p>
            <a:r>
              <a:rPr lang="en-US" sz="2800" u="sng" dirty="0" err="1">
                <a:solidFill>
                  <a:schemeClr val="bg1"/>
                </a:solidFill>
                <a:latin typeface="Century" pitchFamily="-107" charset="0"/>
                <a:ea typeface="Century" pitchFamily="-107" charset="0"/>
                <a:cs typeface="Century" pitchFamily="-107" charset="0"/>
              </a:rPr>
              <a:t>yappimanafe@yahoo.com</a:t>
            </a:r>
            <a:endParaRPr lang="en-US" sz="2800" u="sng" dirty="0">
              <a:solidFill>
                <a:schemeClr val="bg1"/>
              </a:solidFill>
              <a:latin typeface="Century" pitchFamily="-107" charset="0"/>
              <a:ea typeface="Century" pitchFamily="-107" charset="0"/>
              <a:cs typeface="Century" pitchFamily="-107" charset="0"/>
            </a:endParaRPr>
          </a:p>
        </p:txBody>
      </p:sp>
      <p:sp>
        <p:nvSpPr>
          <p:cNvPr id="3" name="Title 2"/>
          <p:cNvSpPr>
            <a:spLocks noGrp="1"/>
          </p:cNvSpPr>
          <p:nvPr>
            <p:ph type="title"/>
          </p:nvPr>
        </p:nvSpPr>
        <p:spPr>
          <a:xfrm>
            <a:off x="961462" y="507757"/>
            <a:ext cx="7272339" cy="1339009"/>
          </a:xfrm>
        </p:spPr>
        <p:txBody>
          <a:bodyPr/>
          <a:lstStyle/>
          <a:p>
            <a:r>
              <a:rPr lang="en-US" b="1" dirty="0">
                <a:solidFill>
                  <a:srgbClr val="FFFF00"/>
                </a:solidFill>
              </a:rPr>
              <a:t>SEMOGA BERMANFAAT</a:t>
            </a:r>
          </a:p>
        </p:txBody>
      </p:sp>
    </p:spTree>
    <p:extLst>
      <p:ext uri="{BB962C8B-B14F-4D97-AF65-F5344CB8AC3E}">
        <p14:creationId xmlns:p14="http://schemas.microsoft.com/office/powerpoint/2010/main" val="3844896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7" name="Content Placeholder 6" descr="AR-121029973.jpg"/>
          <p:cNvPicPr>
            <a:picLocks noGrp="1" noChangeAspect="1"/>
          </p:cNvPicPr>
          <p:nvPr>
            <p:ph idx="1"/>
          </p:nvPr>
        </p:nvPicPr>
        <p:blipFill>
          <a:blip r:embed="rId2">
            <a:extLst>
              <a:ext uri="{28A0092B-C50C-407E-A947-70E740481C1C}">
                <a14:useLocalDpi xmlns:a14="http://schemas.microsoft.com/office/drawing/2010/main" val="0"/>
              </a:ext>
            </a:extLst>
          </a:blip>
          <a:srcRect t="11525" b="11525"/>
          <a:stretch>
            <a:fillRect/>
          </a:stretch>
        </p:blipFill>
        <p:spPr>
          <a:xfrm>
            <a:off x="121775" y="3437466"/>
            <a:ext cx="3287926" cy="3044289"/>
          </a:xfrm>
        </p:spPr>
      </p:pic>
      <p:pic>
        <p:nvPicPr>
          <p:cNvPr id="8" name="Picture 7" descr="atomic-glass-k2-4-102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5868" y="3437466"/>
            <a:ext cx="2590800" cy="3044289"/>
          </a:xfrm>
          <a:prstGeom prst="rect">
            <a:avLst/>
          </a:prstGeom>
        </p:spPr>
      </p:pic>
      <p:pic>
        <p:nvPicPr>
          <p:cNvPr id="10" name="Picture 9" descr="kratom-and-banana-smoothie.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1076" y="191346"/>
            <a:ext cx="2625591" cy="3246120"/>
          </a:xfrm>
          <a:prstGeom prst="rect">
            <a:avLst/>
          </a:prstGeom>
        </p:spPr>
      </p:pic>
      <p:pic>
        <p:nvPicPr>
          <p:cNvPr id="12" name="Picture 11" descr="Elekric lable take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6667" y="191346"/>
            <a:ext cx="3048000" cy="3246120"/>
          </a:xfrm>
          <a:prstGeom prst="rect">
            <a:avLst/>
          </a:prstGeom>
        </p:spPr>
      </p:pic>
      <p:pic>
        <p:nvPicPr>
          <p:cNvPr id="9" name="Picture 8" descr="140612_bath_salt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6669" y="3437467"/>
            <a:ext cx="3047998" cy="3044288"/>
          </a:xfrm>
          <a:prstGeom prst="rect">
            <a:avLst/>
          </a:prstGeom>
        </p:spPr>
      </p:pic>
      <p:pic>
        <p:nvPicPr>
          <p:cNvPr id="11" name="Picture 10" descr="25295553.sf.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208" y="191346"/>
            <a:ext cx="3081868" cy="3246120"/>
          </a:xfrm>
          <a:prstGeom prst="rect">
            <a:avLst/>
          </a:prstGeom>
        </p:spPr>
      </p:pic>
    </p:spTree>
    <p:extLst>
      <p:ext uri="{BB962C8B-B14F-4D97-AF65-F5344CB8AC3E}">
        <p14:creationId xmlns:p14="http://schemas.microsoft.com/office/powerpoint/2010/main" val="363623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200" b="1" dirty="0"/>
              <a:t>Rudy Eugene </a:t>
            </a:r>
            <a:r>
              <a:rPr lang="en-US" sz="3200" b="1" dirty="0" err="1"/>
              <a:t>mengkonsumsi</a:t>
            </a:r>
            <a:r>
              <a:rPr lang="en-US" sz="3200" b="1" dirty="0"/>
              <a:t> NPS (Bath Salts)</a:t>
            </a:r>
            <a:r>
              <a:rPr lang="en-US" sz="3200" b="1" dirty="0" err="1"/>
              <a:t>menggigit</a:t>
            </a:r>
            <a:r>
              <a:rPr lang="en-US" sz="3200" b="1" dirty="0"/>
              <a:t> </a:t>
            </a:r>
            <a:r>
              <a:rPr lang="en-US" sz="3200" b="1" dirty="0" err="1"/>
              <a:t>wajah</a:t>
            </a:r>
            <a:r>
              <a:rPr lang="en-US" sz="3200" b="1" dirty="0"/>
              <a:t> Ronald </a:t>
            </a:r>
            <a:r>
              <a:rPr lang="en-US" sz="3200" b="1" dirty="0" err="1"/>
              <a:t>Poppo</a:t>
            </a:r>
            <a:r>
              <a:rPr lang="en-US" sz="3200" b="1" dirty="0"/>
              <a:t> (</a:t>
            </a:r>
            <a:r>
              <a:rPr lang="en-US" sz="3200" b="1" dirty="0" err="1"/>
              <a:t>seorang</a:t>
            </a:r>
            <a:r>
              <a:rPr lang="en-US" sz="3200" b="1" dirty="0"/>
              <a:t> tuna </a:t>
            </a:r>
            <a:r>
              <a:rPr lang="en-US" sz="3200" b="1" dirty="0" err="1"/>
              <a:t>wisma</a:t>
            </a:r>
            <a:r>
              <a:rPr lang="en-US" sz="3200" b="1" dirty="0"/>
              <a:t>) di Miami, Florida</a:t>
            </a:r>
          </a:p>
        </p:txBody>
      </p:sp>
      <p:pic>
        <p:nvPicPr>
          <p:cNvPr id="5" name="Picture 4" descr="bath-salt-florida-zombie-victim-fa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153" y="1948245"/>
            <a:ext cx="3878289" cy="4620963"/>
          </a:xfrm>
          <a:prstGeom prst="rect">
            <a:avLst/>
          </a:prstGeom>
        </p:spPr>
      </p:pic>
      <p:pic>
        <p:nvPicPr>
          <p:cNvPr id="7" name="Picture 6" descr="Miami-Canniba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4442" y="1948245"/>
            <a:ext cx="4865031" cy="2313542"/>
          </a:xfrm>
          <a:prstGeom prst="rect">
            <a:avLst/>
          </a:prstGeom>
        </p:spPr>
      </p:pic>
      <p:pic>
        <p:nvPicPr>
          <p:cNvPr id="6" name="Picture 5" descr="cf1569ad981aa58f9d2e74662ff11879.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4443" y="4261786"/>
            <a:ext cx="4865030" cy="2307421"/>
          </a:xfrm>
          <a:prstGeom prst="rect">
            <a:avLst/>
          </a:prstGeom>
        </p:spPr>
      </p:pic>
    </p:spTree>
    <p:extLst>
      <p:ext uri="{BB962C8B-B14F-4D97-AF65-F5344CB8AC3E}">
        <p14:creationId xmlns:p14="http://schemas.microsoft.com/office/powerpoint/2010/main" val="40621427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Sky">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DEBE0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Waveform.thmx</Template>
  <TotalTime>616</TotalTime>
  <Words>2900</Words>
  <Application>Microsoft Macintosh PowerPoint</Application>
  <PresentationFormat>On-screen Show (4:3)</PresentationFormat>
  <Paragraphs>295</Paragraphs>
  <Slides>72</Slides>
  <Notes>13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72</vt:i4>
      </vt:variant>
    </vt:vector>
  </HeadingPairs>
  <TitlesOfParts>
    <vt:vector size="83" baseType="lpstr">
      <vt:lpstr>Arial</vt:lpstr>
      <vt:lpstr>Arial Narrow</vt:lpstr>
      <vt:lpstr>Book Antiqua</vt:lpstr>
      <vt:lpstr>Calibri</vt:lpstr>
      <vt:lpstr>Candara</vt:lpstr>
      <vt:lpstr>Century</vt:lpstr>
      <vt:lpstr>Corbel</vt:lpstr>
      <vt:lpstr>Symbol</vt:lpstr>
      <vt:lpstr>Verdana</vt:lpstr>
      <vt:lpstr>Wingdings</vt:lpstr>
      <vt:lpstr>Waveform</vt:lpstr>
      <vt:lpstr>PERMASALAHAN NARKOBA DAN UPAYA PENCEGAHAN</vt:lpstr>
      <vt:lpstr>PENGANTAR</vt:lpstr>
      <vt:lpstr>PERMASALAHAN NARKOBA</vt:lpstr>
      <vt:lpstr>PERKEMBANGAN ATS DI INDONESIA</vt:lpstr>
      <vt:lpstr>NPS (NEW PSYCHOACTIVE SUBSTANCES)</vt:lpstr>
      <vt:lpstr>NEW PSYCHOACTIVE SUBSTANCES (NPS)</vt:lpstr>
      <vt:lpstr>NEW PSYCHOACTIVE SUBSTANCES (NPS)</vt:lpstr>
      <vt:lpstr>PowerPoint Presentation</vt:lpstr>
      <vt:lpstr>Rudy Eugene mengkonsumsi NPS (Bath Salts)menggigit wajah Ronald Poppo (seorang tuna wisma) di Miami, Florida</vt:lpstr>
      <vt:lpstr>WAJAH PENGGUNA NPS (BATH SALTS)</vt:lpstr>
      <vt:lpstr>PENYALAH-GUNAAN OBAT-OBATAN BERDASARKAN RESEP DOKTER</vt:lpstr>
      <vt:lpstr>Heath Ledger, berperan sebagai penjahat (The Joker) dalam filem BATMAN, The Dark Knight, meninggal   tanggal 22 Januari 2008 di New York, karena keracunan akibat penyalah-gunaan obat-obatan  berdasarkan resep dokter</vt:lpstr>
      <vt:lpstr>MASYARAKAT TAKUT MELAPOR KE IPWL</vt:lpstr>
      <vt:lpstr>PECANDU NARKOBA DIANGGAP SEBAGAI RESIDIVIS</vt:lpstr>
      <vt:lpstr>PowerPoint Presentation</vt:lpstr>
      <vt:lpstr>DATA PENYALAHGUNA NARKOBA DI INDONESIA BERDASARKAN JENJANG PENDIDIKAN  DAN KELOMPOK UMUR</vt:lpstr>
      <vt:lpstr>PREVALENSI  PENYALAHGUNA NARKOBA PEREMPUAN DI INDONESIA</vt:lpstr>
      <vt:lpstr>PROSES TERBENTUKNYA KETERGANTUNGAN PADA NARKOBA</vt:lpstr>
      <vt:lpstr>PowerPoint Presentation</vt:lpstr>
      <vt:lpstr>DAMPAK PENYALAH-GUNAAN NARKOBA</vt:lpstr>
      <vt:lpstr>PowerPoint Presentation</vt:lpstr>
      <vt:lpstr>PowerPoint Presentation</vt:lpstr>
      <vt:lpstr>PowerPoint Presentation</vt:lpstr>
      <vt:lpstr>PowerPoint Presentation</vt:lpstr>
      <vt:lpstr>KETERAMPILAN BAGI KELUARGA UNTUK MENCEGAH ANAK MENYALAHGUNAKAN NARKOBA </vt:lpstr>
      <vt:lpstr>SETIAP TAHAPAN PERKEMBANGAN ANAK, TERDAPAT FAKTOR RESIKO ANAK MENJADI PENYALAHGUNA NARKOBA</vt:lpstr>
      <vt:lpstr>FAKTOR RESIKO ANAK MENJADI PENYALAHGUNA NARKOBA</vt:lpstr>
      <vt:lpstr>PowerPoint Presentation</vt:lpstr>
      <vt:lpstr>PowerPoint Presentation</vt:lpstr>
      <vt:lpstr>FAKTOR RESIKO ANAK MENJADI  PENYALAHGUNA NARKOBA, KARENA ORANG TUA  MENJADI PENYALAHGUNA NARKOBA</vt:lpstr>
      <vt:lpstr>POLA KOMUNIKASI YANG TIDAK EFEKTIF DI DALAM KELUARGA AKAN MEMBANGKITKAN SIKAP PENOLAKAN ANAK TERHADAP ATURAN, DAN DISIPLIN  YANG DITERAPKAN OLEH ORANG TUA, SEHINGGA MENINGKATKAN RESIKO ANAK TERLIBAT DI DALAM BERBAGAI PERMASALAHAN SOSIAL, TERMASUK PENYALAHGUNAAN NARKOBA</vt:lpstr>
      <vt:lpstr>ALKOHOL  DAN PENYALAHGUNAAN NARKOBA  DI DALAM KELUARGA, MENINGKATKAN FAKTOR RESIKO KEPADA ANAK</vt:lpstr>
      <vt:lpstr>POLA KOMUNIKASI NEGATIF ANTARA ORANG TUA DENGAN ANAK, ORANG TUA SELALU MENYALAHKAN ANAK, MENCIPTAKAN FAKTOR RESIKO</vt:lpstr>
      <vt:lpstr>PowerPoint Presentation</vt:lpstr>
      <vt:lpstr>KEKERASAN DI DALAM KELUARGA DAPAT MENINGKATKAN  FAKTOR RESIKO, ANAK TELIBAT DALAM BERBAGAI PERMASALAHAN SOSIAL, TERMASUK PENYALAHGUNAAN NARKOBA</vt:lpstr>
      <vt:lpstr>ANAK YANG KURANG MENDAPATKAN PENGAWASAN ORANG TUA MEMILIKI FAKTOR RESIKO, TERLIBAT DALAM BERBAGAI PERMASALAH SOSIAL, TERMASUK PENYALAHGUNAAN NARKOBA</vt:lpstr>
      <vt:lpstr>FAKTOR PROTEKTIF  DI DALAM KELUARGA</vt:lpstr>
      <vt:lpstr>PowerPoint Presentation</vt:lpstr>
      <vt:lpstr>PowerPoint Presentation</vt:lpstr>
      <vt:lpstr>MENCIPTAKAN FAKTOR PROTEKTIF DI DALAM KELUARGA, MENJAUHKAN ANAK DARI NARKOBA</vt:lpstr>
      <vt:lpstr>ORANG TUA YANG SELALU DEKAT DENGAN ANAK, AKAN MENINGKATKAN FAKTOR PROTEKTIF DI DALAM KELUARGA, SEHINGGA MENCEGAH ANAK TERLIBAT DALAM BERBAGAI MASALAH SOSIAL, TERMASUK MELAKUKAN PENYALAHGUNAAN NARKOBA</vt:lpstr>
      <vt:lpstr>PELATIHAN KETERAMPILAN PENCEGAHAN PENYALAHGUNAAN NARKOBA KEPADA KELUARGA</vt:lpstr>
      <vt:lpstr>PowerPoint Presentation</vt:lpstr>
      <vt:lpstr>PROGRAM PELATIHAN KETERAMPILAN KEPADA KELUARGA UNTUK MENCEGAH DAN MENJAUHKAN ANGGOTA KELUARGA DARI PENYALAH-GUNAAN NARKOBA</vt:lpstr>
      <vt:lpstr>MATERI PELATIHAN UNTUK KELUARGA</vt:lpstr>
      <vt:lpstr>PowerPoint Presentation</vt:lpstr>
      <vt:lpstr>PowerPoint Presentation</vt:lpstr>
      <vt:lpstr>MATERI PELATIHAN UNTUK ANAK</vt:lpstr>
      <vt:lpstr>PowerPoint Presentation</vt:lpstr>
      <vt:lpstr>PowerPoint Presentation</vt:lpstr>
      <vt:lpstr>PowerPoint Presentation</vt:lpstr>
      <vt:lpstr>MANFAAT PELATIHAN KETERAMPILAN  KEPADA KELUARGA</vt:lpstr>
      <vt:lpstr>PowerPoint Presentation</vt:lpstr>
      <vt:lpstr>ORANG TUA SEBAGAI PARTNER ANAK-ANAK</vt:lpstr>
      <vt:lpstr>PENUTUP</vt:lpstr>
      <vt:lpstr>PowerPoint Presentation</vt:lpstr>
      <vt:lpstr>PowerPoint Presentation</vt:lpstr>
      <vt:lpstr>DAMPAK PENYALAH-GUNAAN NARKOBA</vt:lpstr>
      <vt:lpstr>Whitney Houston  Sebelum Mengkonsumsi Narkoba</vt:lpstr>
      <vt:lpstr>Whitney Houston  Setelah Mengkonsumsi Narkoba</vt:lpstr>
      <vt:lpstr>DAMPAK PENYALAH-GUNAAN NARKOBA</vt:lpstr>
      <vt:lpstr>DAMPAK PENYALAH-GUNAAN NARKOBA</vt:lpstr>
      <vt:lpstr> ANAK LAHIR CACAT KARENA IBUNYA PENYALAH-GUNA NARKOBA</vt:lpstr>
      <vt:lpstr>PowerPoint Presentation</vt:lpstr>
      <vt:lpstr>PowerPoint Presentation</vt:lpstr>
      <vt:lpstr>Methamphetamine abuser</vt:lpstr>
      <vt:lpstr>Dampak penyalah-gunaan narkoba jenis Krokodil di Rusia</vt:lpstr>
      <vt:lpstr>LIDAH BERJAMUR DAN MULUT LUKA</vt:lpstr>
      <vt:lpstr>KECELAKAAN KARENA   PENYALAH-GUNAAN NARKOBA </vt:lpstr>
      <vt:lpstr>KECELAKAAN KARENA   PENYALAH-GUNAAN NARKOBA </vt:lpstr>
      <vt:lpstr>KECELAKAAN KARENA  PENYALAH-GUNAAN NARKOBA  </vt:lpstr>
      <vt:lpstr>SEMOGA BERMANFAAT</vt:lpstr>
    </vt:vector>
  </TitlesOfParts>
  <Company>Depkominfo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MENCEGAH PENYALAH-GUNAAN NARKOBA DI LINGKUNGAN KERJA</dc:title>
  <dc:creator>Yappi Manafe</dc:creator>
  <cp:lastModifiedBy>Yappi Manafe</cp:lastModifiedBy>
  <cp:revision>65</cp:revision>
  <dcterms:created xsi:type="dcterms:W3CDTF">2014-07-12T02:01:39Z</dcterms:created>
  <dcterms:modified xsi:type="dcterms:W3CDTF">2026-07-11T13:57:19Z</dcterms:modified>
</cp:coreProperties>
</file>