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4"/>
  </p:notesMasterIdLst>
  <p:sldIdLst>
    <p:sldId id="266" r:id="rId2"/>
    <p:sldId id="331" r:id="rId3"/>
    <p:sldId id="332" r:id="rId4"/>
    <p:sldId id="430" r:id="rId5"/>
    <p:sldId id="431" r:id="rId6"/>
    <p:sldId id="432" r:id="rId7"/>
    <p:sldId id="433" r:id="rId8"/>
    <p:sldId id="434" r:id="rId9"/>
    <p:sldId id="435" r:id="rId10"/>
    <p:sldId id="436" r:id="rId11"/>
    <p:sldId id="437" r:id="rId12"/>
    <p:sldId id="438" r:id="rId13"/>
    <p:sldId id="439" r:id="rId14"/>
    <p:sldId id="473" r:id="rId15"/>
    <p:sldId id="474" r:id="rId16"/>
    <p:sldId id="475" r:id="rId17"/>
    <p:sldId id="285" r:id="rId18"/>
    <p:sldId id="286" r:id="rId19"/>
    <p:sldId id="472" r:id="rId20"/>
    <p:sldId id="414" r:id="rId21"/>
    <p:sldId id="427" r:id="rId22"/>
    <p:sldId id="420" r:id="rId23"/>
    <p:sldId id="441" r:id="rId24"/>
    <p:sldId id="442" r:id="rId25"/>
    <p:sldId id="443" r:id="rId26"/>
    <p:sldId id="444" r:id="rId27"/>
    <p:sldId id="445" r:id="rId28"/>
    <p:sldId id="446" r:id="rId29"/>
    <p:sldId id="447" r:id="rId30"/>
    <p:sldId id="448" r:id="rId31"/>
    <p:sldId id="449" r:id="rId32"/>
    <p:sldId id="450" r:id="rId33"/>
    <p:sldId id="451" r:id="rId34"/>
    <p:sldId id="452" r:id="rId35"/>
    <p:sldId id="453" r:id="rId36"/>
    <p:sldId id="454" r:id="rId37"/>
    <p:sldId id="455" r:id="rId38"/>
    <p:sldId id="456" r:id="rId39"/>
    <p:sldId id="457" r:id="rId40"/>
    <p:sldId id="458" r:id="rId41"/>
    <p:sldId id="459" r:id="rId42"/>
    <p:sldId id="328" r:id="rId4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5" d="100"/>
          <a:sy n="75" d="100"/>
        </p:scale>
        <p:origin x="-192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presProps" Target="presProps.xml"/><Relationship Id="rId47" Type="http://schemas.openxmlformats.org/officeDocument/2006/relationships/viewProps" Target="viewProps.xml"/><Relationship Id="rId48" Type="http://schemas.openxmlformats.org/officeDocument/2006/relationships/theme" Target="theme/theme1.xml"/><Relationship Id="rId49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notesMaster" Target="notesMasters/notesMaster1.xml"/><Relationship Id="rId45" Type="http://schemas.openxmlformats.org/officeDocument/2006/relationships/printerSettings" Target="printerSettings/printerSettings1.bin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9B2DC9-B3F8-4068-9563-2F3D55068FCB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BD19D6AD-9609-4F2E-A9F0-5D373EC89D5D}">
      <dgm:prSet phldrT="[Text]" custT="1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>
          <a:scene3d>
            <a:camera prst="isometricOffAxis1Right"/>
            <a:lightRig rig="threePt" dir="t"/>
          </a:scene3d>
        </a:bodyPr>
        <a:lstStyle/>
        <a:p>
          <a:r>
            <a:rPr lang="id-ID" sz="2800" b="1" cap="none" spc="0" dirty="0" smtClean="0">
              <a:ln w="12700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GEJALA</a:t>
          </a:r>
          <a:endParaRPr lang="id-ID" sz="2800" b="1" cap="none" spc="0" dirty="0">
            <a:ln w="12700">
              <a:solidFill>
                <a:srgbClr val="FF0000"/>
              </a:solidFill>
              <a:prstDash val="solid"/>
            </a:ln>
            <a:solidFill>
              <a:srgbClr val="FF0000"/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5E23EDEB-6137-4A49-AEB4-EA8104AF5467}" type="parTrans" cxnId="{0E2D176D-B356-4ACD-97DB-3CD2BC1B7264}">
      <dgm:prSet/>
      <dgm:spPr/>
      <dgm:t>
        <a:bodyPr/>
        <a:lstStyle/>
        <a:p>
          <a:endParaRPr lang="id-ID"/>
        </a:p>
      </dgm:t>
    </dgm:pt>
    <dgm:pt modelId="{E3BE2BA9-A269-423C-9EBB-3A58F4A0EB6F}" type="sibTrans" cxnId="{0E2D176D-B356-4ACD-97DB-3CD2BC1B7264}">
      <dgm:prSet/>
      <dgm:spPr/>
      <dgm:t>
        <a:bodyPr/>
        <a:lstStyle/>
        <a:p>
          <a:endParaRPr lang="id-ID"/>
        </a:p>
      </dgm:t>
    </dgm:pt>
    <dgm:pt modelId="{1AD177E2-BDBC-469D-A388-2B6FC4FF8DA1}">
      <dgm:prSet phldrT="[Text]" custT="1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d-ID" sz="1400" dirty="0" smtClean="0">
              <a:solidFill>
                <a:schemeClr val="bg1"/>
              </a:solidFill>
            </a:rPr>
            <a:t>Akal sehat</a:t>
          </a:r>
          <a:endParaRPr lang="id-ID" sz="1400" dirty="0">
            <a:solidFill>
              <a:schemeClr val="bg1"/>
            </a:solidFill>
          </a:endParaRPr>
        </a:p>
      </dgm:t>
    </dgm:pt>
    <dgm:pt modelId="{E71384B9-3CB4-42A2-81C3-61F4A3FAEE45}" type="parTrans" cxnId="{A3B0BF7D-23EA-4D96-B3E7-EE54F206D7C5}">
      <dgm:prSet/>
      <dgm:spPr/>
      <dgm:t>
        <a:bodyPr/>
        <a:lstStyle/>
        <a:p>
          <a:endParaRPr lang="id-ID"/>
        </a:p>
      </dgm:t>
    </dgm:pt>
    <dgm:pt modelId="{EC8C1ABD-2F78-4B5C-B1DD-2D9D776F2DD7}" type="sibTrans" cxnId="{A3B0BF7D-23EA-4D96-B3E7-EE54F206D7C5}">
      <dgm:prSet/>
      <dgm:spPr/>
      <dgm:t>
        <a:bodyPr/>
        <a:lstStyle/>
        <a:p>
          <a:endParaRPr lang="id-ID"/>
        </a:p>
      </dgm:t>
    </dgm:pt>
    <dgm:pt modelId="{61877F9D-BF70-4B87-95AE-44A98CEBD32D}">
      <dgm:prSet phldrT="[Text]" custT="1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d-ID" sz="1400" dirty="0" smtClean="0">
              <a:solidFill>
                <a:schemeClr val="bg1"/>
              </a:solidFill>
            </a:rPr>
            <a:t>Kesadaran</a:t>
          </a:r>
          <a:endParaRPr lang="id-ID" sz="1400" dirty="0">
            <a:solidFill>
              <a:schemeClr val="bg1"/>
            </a:solidFill>
          </a:endParaRPr>
        </a:p>
      </dgm:t>
    </dgm:pt>
    <dgm:pt modelId="{EB5F85EA-7178-4D24-A002-0CCACEFE0E82}" type="parTrans" cxnId="{5ECA116B-A481-4222-A9DF-9624F1107E21}">
      <dgm:prSet/>
      <dgm:spPr/>
      <dgm:t>
        <a:bodyPr/>
        <a:lstStyle/>
        <a:p>
          <a:endParaRPr lang="id-ID"/>
        </a:p>
      </dgm:t>
    </dgm:pt>
    <dgm:pt modelId="{C13C35BC-8F86-470D-B98F-BC78F95EA6A0}" type="sibTrans" cxnId="{5ECA116B-A481-4222-A9DF-9624F1107E21}">
      <dgm:prSet/>
      <dgm:spPr/>
      <dgm:t>
        <a:bodyPr/>
        <a:lstStyle/>
        <a:p>
          <a:endParaRPr lang="id-ID"/>
        </a:p>
      </dgm:t>
    </dgm:pt>
    <dgm:pt modelId="{421B37B2-72C9-4B0E-9049-880B03DF9658}">
      <dgm:prSet phldrT="[Text]" custT="1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>
          <a:scene3d>
            <a:camera prst="perspectiveHeroicExtremeRightFacing"/>
            <a:lightRig rig="threePt" dir="t"/>
          </a:scene3d>
        </a:bodyPr>
        <a:lstStyle/>
        <a:p>
          <a:r>
            <a:rPr lang="id-ID" sz="2800" b="1" cap="none" spc="0" dirty="0" smtClean="0">
              <a:ln w="12700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DAMPAK</a:t>
          </a:r>
          <a:endParaRPr lang="id-ID" sz="2800" b="1" cap="none" spc="0" dirty="0">
            <a:ln w="12700">
              <a:solidFill>
                <a:srgbClr val="FF0000"/>
              </a:solidFill>
              <a:prstDash val="solid"/>
            </a:ln>
            <a:solidFill>
              <a:srgbClr val="FF0000"/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1408B892-822E-4932-95BC-AE5A9D3BB4F3}" type="parTrans" cxnId="{F03B4B8C-28A9-470C-9C22-48CF8F01D089}">
      <dgm:prSet/>
      <dgm:spPr/>
      <dgm:t>
        <a:bodyPr/>
        <a:lstStyle/>
        <a:p>
          <a:endParaRPr lang="id-ID"/>
        </a:p>
      </dgm:t>
    </dgm:pt>
    <dgm:pt modelId="{CEB1B76F-F8AD-41A9-9F1C-3DE402492486}" type="sibTrans" cxnId="{F03B4B8C-28A9-470C-9C22-48CF8F01D089}">
      <dgm:prSet/>
      <dgm:spPr/>
      <dgm:t>
        <a:bodyPr/>
        <a:lstStyle/>
        <a:p>
          <a:endParaRPr lang="id-ID"/>
        </a:p>
      </dgm:t>
    </dgm:pt>
    <dgm:pt modelId="{DABDA4EA-A14C-4C8F-9CF1-9005BB2AFF61}">
      <dgm:prSet phldrT="[Text]" custT="1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d-ID" sz="1600" dirty="0" smtClean="0">
              <a:solidFill>
                <a:schemeClr val="bg1"/>
              </a:solidFill>
            </a:rPr>
            <a:t>Kerusakan ginjal, hati &amp; otak</a:t>
          </a:r>
          <a:endParaRPr lang="id-ID" sz="1600" dirty="0">
            <a:solidFill>
              <a:schemeClr val="bg1"/>
            </a:solidFill>
          </a:endParaRPr>
        </a:p>
      </dgm:t>
    </dgm:pt>
    <dgm:pt modelId="{26072F87-DAE1-4492-84E6-389584C5E0A7}" type="parTrans" cxnId="{CB703E0E-8CC5-488C-BAB9-B8C1E316FB65}">
      <dgm:prSet/>
      <dgm:spPr/>
      <dgm:t>
        <a:bodyPr/>
        <a:lstStyle/>
        <a:p>
          <a:endParaRPr lang="id-ID"/>
        </a:p>
      </dgm:t>
    </dgm:pt>
    <dgm:pt modelId="{91F9F193-36CE-4340-9876-F7080969C8C9}" type="sibTrans" cxnId="{CB703E0E-8CC5-488C-BAB9-B8C1E316FB65}">
      <dgm:prSet/>
      <dgm:spPr/>
      <dgm:t>
        <a:bodyPr/>
        <a:lstStyle/>
        <a:p>
          <a:endParaRPr lang="id-ID"/>
        </a:p>
      </dgm:t>
    </dgm:pt>
    <dgm:pt modelId="{284625E1-83CD-4455-806B-547F473CCC58}">
      <dgm:prSet phldrT="[Text]" custT="1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d-ID" sz="1600" dirty="0" smtClean="0">
              <a:solidFill>
                <a:schemeClr val="bg1"/>
              </a:solidFill>
            </a:rPr>
            <a:t>Kehilangan ingatan dalam jangka waktu yang lama</a:t>
          </a:r>
          <a:endParaRPr lang="id-ID" sz="1600" dirty="0">
            <a:solidFill>
              <a:schemeClr val="bg1"/>
            </a:solidFill>
          </a:endParaRPr>
        </a:p>
      </dgm:t>
    </dgm:pt>
    <dgm:pt modelId="{842999AE-F5E0-4612-A0A0-8151BF20193C}" type="parTrans" cxnId="{5CC95CA6-4A24-46A5-BFC1-532A2529836E}">
      <dgm:prSet/>
      <dgm:spPr/>
      <dgm:t>
        <a:bodyPr/>
        <a:lstStyle/>
        <a:p>
          <a:endParaRPr lang="id-ID"/>
        </a:p>
      </dgm:t>
    </dgm:pt>
    <dgm:pt modelId="{52D336FA-C9CB-4D01-9E4A-7B014721B501}" type="sibTrans" cxnId="{5CC95CA6-4A24-46A5-BFC1-532A2529836E}">
      <dgm:prSet/>
      <dgm:spPr/>
      <dgm:t>
        <a:bodyPr/>
        <a:lstStyle/>
        <a:p>
          <a:endParaRPr lang="id-ID"/>
        </a:p>
      </dgm:t>
    </dgm:pt>
    <dgm:pt modelId="{72BF54D1-01A4-4744-BA4A-1ED8F1E1601B}">
      <dgm:prSet custT="1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d-ID" sz="1400" dirty="0" smtClean="0">
              <a:solidFill>
                <a:schemeClr val="bg1"/>
              </a:solidFill>
            </a:rPr>
            <a:t>Paranoid</a:t>
          </a:r>
          <a:endParaRPr lang="id-ID" sz="1400" dirty="0">
            <a:solidFill>
              <a:schemeClr val="bg1"/>
            </a:solidFill>
          </a:endParaRPr>
        </a:p>
      </dgm:t>
    </dgm:pt>
    <dgm:pt modelId="{B2242B86-5CCC-4208-9CCD-0662202BA8C2}" type="parTrans" cxnId="{A48F1454-E2D6-4FE2-9821-E4243EC08D76}">
      <dgm:prSet/>
      <dgm:spPr/>
      <dgm:t>
        <a:bodyPr/>
        <a:lstStyle/>
        <a:p>
          <a:endParaRPr lang="id-ID"/>
        </a:p>
      </dgm:t>
    </dgm:pt>
    <dgm:pt modelId="{A1499C3E-2C99-4539-A48C-B49D0657AED2}" type="sibTrans" cxnId="{A48F1454-E2D6-4FE2-9821-E4243EC08D76}">
      <dgm:prSet/>
      <dgm:spPr/>
      <dgm:t>
        <a:bodyPr/>
        <a:lstStyle/>
        <a:p>
          <a:endParaRPr lang="id-ID"/>
        </a:p>
      </dgm:t>
    </dgm:pt>
    <dgm:pt modelId="{2BCD6DA9-1C09-461D-B7FA-C6F38A320AD0}">
      <dgm:prSet custT="1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d-ID" sz="1600" dirty="0" smtClean="0">
              <a:solidFill>
                <a:schemeClr val="bg1"/>
              </a:solidFill>
            </a:rPr>
            <a:t>Rasa cemas berlebihan</a:t>
          </a:r>
          <a:endParaRPr lang="id-ID" sz="1600" dirty="0">
            <a:solidFill>
              <a:schemeClr val="bg1"/>
            </a:solidFill>
          </a:endParaRPr>
        </a:p>
      </dgm:t>
    </dgm:pt>
    <dgm:pt modelId="{E8C24321-ADD9-4699-960C-5FA10A81BFC1}" type="parTrans" cxnId="{320C39F7-2F34-45F9-A34C-1AACFCD37B91}">
      <dgm:prSet/>
      <dgm:spPr/>
      <dgm:t>
        <a:bodyPr/>
        <a:lstStyle/>
        <a:p>
          <a:endParaRPr lang="id-ID"/>
        </a:p>
      </dgm:t>
    </dgm:pt>
    <dgm:pt modelId="{FF075110-F98B-46DD-918D-73394DE5E1D6}" type="sibTrans" cxnId="{320C39F7-2F34-45F9-A34C-1AACFCD37B91}">
      <dgm:prSet/>
      <dgm:spPr/>
      <dgm:t>
        <a:bodyPr/>
        <a:lstStyle/>
        <a:p>
          <a:endParaRPr lang="id-ID"/>
        </a:p>
      </dgm:t>
    </dgm:pt>
    <dgm:pt modelId="{75546D65-AB5C-4C8E-B1E0-3BB3A7B74A7B}">
      <dgm:prSet custT="1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d-ID" sz="1600" dirty="0" smtClean="0">
              <a:solidFill>
                <a:schemeClr val="bg1"/>
              </a:solidFill>
            </a:rPr>
            <a:t>Depresi</a:t>
          </a:r>
          <a:endParaRPr lang="id-ID" sz="1600" dirty="0">
            <a:solidFill>
              <a:schemeClr val="bg1"/>
            </a:solidFill>
          </a:endParaRPr>
        </a:p>
      </dgm:t>
    </dgm:pt>
    <dgm:pt modelId="{D9A644F3-B32E-4431-8014-01080AE5B0EB}" type="parTrans" cxnId="{EEA497DF-B865-45E4-A61C-1246042DE4EB}">
      <dgm:prSet/>
      <dgm:spPr/>
      <dgm:t>
        <a:bodyPr/>
        <a:lstStyle/>
        <a:p>
          <a:endParaRPr lang="id-ID"/>
        </a:p>
      </dgm:t>
    </dgm:pt>
    <dgm:pt modelId="{AE0661BC-F6E7-49B7-9477-3CA9688CB26F}" type="sibTrans" cxnId="{EEA497DF-B865-45E4-A61C-1246042DE4EB}">
      <dgm:prSet/>
      <dgm:spPr/>
      <dgm:t>
        <a:bodyPr/>
        <a:lstStyle/>
        <a:p>
          <a:endParaRPr lang="id-ID"/>
        </a:p>
      </dgm:t>
    </dgm:pt>
    <dgm:pt modelId="{EE87DDF4-C5C8-49EC-BD72-A1FD9929B613}">
      <dgm:prSet custT="1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d-ID" sz="1400" dirty="0" smtClean="0">
              <a:solidFill>
                <a:schemeClr val="bg1"/>
              </a:solidFill>
            </a:rPr>
            <a:t>Kehilangan sensitifitas</a:t>
          </a:r>
          <a:endParaRPr lang="id-ID" sz="1400" dirty="0">
            <a:solidFill>
              <a:schemeClr val="bg1"/>
            </a:solidFill>
          </a:endParaRPr>
        </a:p>
      </dgm:t>
    </dgm:pt>
    <dgm:pt modelId="{4B75B6C0-CE76-4E23-AEC0-56A314895B48}" type="parTrans" cxnId="{FCF4C615-E52C-4E52-8928-8C1938342699}">
      <dgm:prSet/>
      <dgm:spPr/>
      <dgm:t>
        <a:bodyPr/>
        <a:lstStyle/>
        <a:p>
          <a:endParaRPr lang="id-ID"/>
        </a:p>
      </dgm:t>
    </dgm:pt>
    <dgm:pt modelId="{388C0D3B-8C5E-43C1-9BF3-2A8C9C25570D}" type="sibTrans" cxnId="{FCF4C615-E52C-4E52-8928-8C1938342699}">
      <dgm:prSet/>
      <dgm:spPr/>
      <dgm:t>
        <a:bodyPr/>
        <a:lstStyle/>
        <a:p>
          <a:endParaRPr lang="id-ID"/>
        </a:p>
      </dgm:t>
    </dgm:pt>
    <dgm:pt modelId="{638D1B40-0E8D-4878-AE49-B9663AF3E833}">
      <dgm:prSet custT="1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d-ID" sz="1600" dirty="0" smtClean="0">
              <a:solidFill>
                <a:schemeClr val="bg1"/>
              </a:solidFill>
            </a:rPr>
            <a:t>Menggigil, berkeringat &amp; muntah</a:t>
          </a:r>
          <a:endParaRPr lang="id-ID" sz="1600" dirty="0">
            <a:solidFill>
              <a:schemeClr val="bg1"/>
            </a:solidFill>
          </a:endParaRPr>
        </a:p>
      </dgm:t>
    </dgm:pt>
    <dgm:pt modelId="{67E11B9E-D54F-4862-BC60-E8026DD4A5DD}" type="parTrans" cxnId="{2E0D6C2B-628D-4B45-8265-7EFB30B55B8E}">
      <dgm:prSet/>
      <dgm:spPr/>
      <dgm:t>
        <a:bodyPr/>
        <a:lstStyle/>
        <a:p>
          <a:endParaRPr lang="id-ID"/>
        </a:p>
      </dgm:t>
    </dgm:pt>
    <dgm:pt modelId="{3FE75415-6333-4860-AD66-1961C2387293}" type="sibTrans" cxnId="{2E0D6C2B-628D-4B45-8265-7EFB30B55B8E}">
      <dgm:prSet/>
      <dgm:spPr/>
      <dgm:t>
        <a:bodyPr/>
        <a:lstStyle/>
        <a:p>
          <a:endParaRPr lang="id-ID"/>
        </a:p>
      </dgm:t>
    </dgm:pt>
    <dgm:pt modelId="{42596352-D1C8-43A8-9F13-6C05AC5F5073}">
      <dgm:prSet custT="1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d-ID" sz="1400" dirty="0" smtClean="0">
              <a:solidFill>
                <a:schemeClr val="bg1"/>
              </a:solidFill>
            </a:rPr>
            <a:t>Tidak mampu untuk berpikir, melihat &amp; menyelaraskan fungsi tubuh</a:t>
          </a:r>
          <a:endParaRPr lang="id-ID" sz="1400" dirty="0">
            <a:solidFill>
              <a:schemeClr val="bg1"/>
            </a:solidFill>
          </a:endParaRPr>
        </a:p>
      </dgm:t>
    </dgm:pt>
    <dgm:pt modelId="{20EFD02D-4E3F-4FA0-A437-EC17CD99EAF9}" type="parTrans" cxnId="{7599B22E-A198-45F3-8703-AA7AA0A61958}">
      <dgm:prSet/>
      <dgm:spPr/>
      <dgm:t>
        <a:bodyPr/>
        <a:lstStyle/>
        <a:p>
          <a:endParaRPr lang="id-ID"/>
        </a:p>
      </dgm:t>
    </dgm:pt>
    <dgm:pt modelId="{0F434EF7-3C12-4635-8904-B036D58D67BC}" type="sibTrans" cxnId="{7599B22E-A198-45F3-8703-AA7AA0A61958}">
      <dgm:prSet/>
      <dgm:spPr/>
      <dgm:t>
        <a:bodyPr/>
        <a:lstStyle/>
        <a:p>
          <a:endParaRPr lang="id-ID"/>
        </a:p>
      </dgm:t>
    </dgm:pt>
    <dgm:pt modelId="{9CBDFA64-155E-45AF-B9F0-05F7B8EBB397}" type="pres">
      <dgm:prSet presAssocID="{DB9B2DC9-B3F8-4068-9563-2F3D55068FC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id-ID"/>
        </a:p>
      </dgm:t>
    </dgm:pt>
    <dgm:pt modelId="{586D8117-B2AF-40E9-BF55-DB3D54038C8E}" type="pres">
      <dgm:prSet presAssocID="{BD19D6AD-9609-4F2E-A9F0-5D373EC89D5D}" presName="root" presStyleCnt="0"/>
      <dgm:spPr/>
    </dgm:pt>
    <dgm:pt modelId="{B52C5B28-316C-42A8-ABCD-E0E80BC3EC0D}" type="pres">
      <dgm:prSet presAssocID="{BD19D6AD-9609-4F2E-A9F0-5D373EC89D5D}" presName="rootComposite" presStyleCnt="0"/>
      <dgm:spPr/>
    </dgm:pt>
    <dgm:pt modelId="{E6710277-9670-4B13-B25E-DB93A8F765D3}" type="pres">
      <dgm:prSet presAssocID="{BD19D6AD-9609-4F2E-A9F0-5D373EC89D5D}" presName="rootText" presStyleLbl="node1" presStyleIdx="0" presStyleCnt="2" custScaleX="171353" custScaleY="133444"/>
      <dgm:spPr/>
      <dgm:t>
        <a:bodyPr/>
        <a:lstStyle/>
        <a:p>
          <a:endParaRPr lang="id-ID"/>
        </a:p>
      </dgm:t>
    </dgm:pt>
    <dgm:pt modelId="{5755D7D7-4739-463D-AB5A-B6407CD75FA1}" type="pres">
      <dgm:prSet presAssocID="{BD19D6AD-9609-4F2E-A9F0-5D373EC89D5D}" presName="rootConnector" presStyleLbl="node1" presStyleIdx="0" presStyleCnt="2"/>
      <dgm:spPr/>
      <dgm:t>
        <a:bodyPr/>
        <a:lstStyle/>
        <a:p>
          <a:endParaRPr lang="id-ID"/>
        </a:p>
      </dgm:t>
    </dgm:pt>
    <dgm:pt modelId="{FB96C2C3-3E47-4871-9C8D-D380589907F1}" type="pres">
      <dgm:prSet presAssocID="{BD19D6AD-9609-4F2E-A9F0-5D373EC89D5D}" presName="childShape" presStyleCnt="0"/>
      <dgm:spPr/>
    </dgm:pt>
    <dgm:pt modelId="{0AE705F5-1DC4-498D-9F8C-E70140CB1A4B}" type="pres">
      <dgm:prSet presAssocID="{E8C24321-ADD9-4699-960C-5FA10A81BFC1}" presName="Name13" presStyleLbl="parChTrans1D2" presStyleIdx="0" presStyleCnt="10"/>
      <dgm:spPr/>
      <dgm:t>
        <a:bodyPr/>
        <a:lstStyle/>
        <a:p>
          <a:endParaRPr lang="id-ID"/>
        </a:p>
      </dgm:t>
    </dgm:pt>
    <dgm:pt modelId="{19ECA443-7C87-4F9C-B7A5-841A12425803}" type="pres">
      <dgm:prSet presAssocID="{2BCD6DA9-1C09-461D-B7FA-C6F38A320AD0}" presName="childText" presStyleLbl="bgAcc1" presStyleIdx="0" presStyleCnt="10" custScaleX="156295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119593A3-CAD2-4C25-AF8F-52E6B3D4AEEF}" type="pres">
      <dgm:prSet presAssocID="{D9A644F3-B32E-4431-8014-01080AE5B0EB}" presName="Name13" presStyleLbl="parChTrans1D2" presStyleIdx="1" presStyleCnt="10"/>
      <dgm:spPr/>
      <dgm:t>
        <a:bodyPr/>
        <a:lstStyle/>
        <a:p>
          <a:endParaRPr lang="id-ID"/>
        </a:p>
      </dgm:t>
    </dgm:pt>
    <dgm:pt modelId="{4805F2BA-6AD6-4F3D-AE3E-61F558F0FA78}" type="pres">
      <dgm:prSet presAssocID="{75546D65-AB5C-4C8E-B1E0-3BB3A7B74A7B}" presName="childText" presStyleLbl="bgAcc1" presStyleIdx="1" presStyleCnt="10" custScaleX="156295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472D0857-F982-4EF6-8A30-727392E2BB58}" type="pres">
      <dgm:prSet presAssocID="{B2242B86-5CCC-4208-9CCD-0662202BA8C2}" presName="Name13" presStyleLbl="parChTrans1D2" presStyleIdx="2" presStyleCnt="10"/>
      <dgm:spPr/>
      <dgm:t>
        <a:bodyPr/>
        <a:lstStyle/>
        <a:p>
          <a:endParaRPr lang="id-ID"/>
        </a:p>
      </dgm:t>
    </dgm:pt>
    <dgm:pt modelId="{30EBF230-9376-472D-8EC4-5A32D8ECEC5A}" type="pres">
      <dgm:prSet presAssocID="{72BF54D1-01A4-4744-BA4A-1ED8F1E1601B}" presName="childText" presStyleLbl="bgAcc1" presStyleIdx="2" presStyleCnt="10" custScaleX="156295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564D2E0B-1C8C-4DB1-889E-A3EAD04D9AE7}" type="pres">
      <dgm:prSet presAssocID="{4B75B6C0-CE76-4E23-AEC0-56A314895B48}" presName="Name13" presStyleLbl="parChTrans1D2" presStyleIdx="3" presStyleCnt="10"/>
      <dgm:spPr/>
      <dgm:t>
        <a:bodyPr/>
        <a:lstStyle/>
        <a:p>
          <a:endParaRPr lang="id-ID"/>
        </a:p>
      </dgm:t>
    </dgm:pt>
    <dgm:pt modelId="{E3E66D44-F55A-4FA0-980F-F0D39B9CDFCF}" type="pres">
      <dgm:prSet presAssocID="{EE87DDF4-C5C8-49EC-BD72-A1FD9929B613}" presName="childText" presStyleLbl="bgAcc1" presStyleIdx="3" presStyleCnt="10" custScaleX="152280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1AD2EB09-ADA4-4EAB-B4DB-1E007540DCF1}" type="pres">
      <dgm:prSet presAssocID="{E71384B9-3CB4-42A2-81C3-61F4A3FAEE45}" presName="Name13" presStyleLbl="parChTrans1D2" presStyleIdx="4" presStyleCnt="10"/>
      <dgm:spPr/>
      <dgm:t>
        <a:bodyPr/>
        <a:lstStyle/>
        <a:p>
          <a:endParaRPr lang="id-ID"/>
        </a:p>
      </dgm:t>
    </dgm:pt>
    <dgm:pt modelId="{E0B70DD9-4FB2-4708-8B13-29429372FBBD}" type="pres">
      <dgm:prSet presAssocID="{1AD177E2-BDBC-469D-A388-2B6FC4FF8DA1}" presName="childText" presStyleLbl="bgAcc1" presStyleIdx="4" presStyleCnt="10" custScaleX="152280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6F10C72F-A778-4A59-ACFF-FEA27E73B7F5}" type="pres">
      <dgm:prSet presAssocID="{EB5F85EA-7178-4D24-A002-0CCACEFE0E82}" presName="Name13" presStyleLbl="parChTrans1D2" presStyleIdx="5" presStyleCnt="10"/>
      <dgm:spPr/>
      <dgm:t>
        <a:bodyPr/>
        <a:lstStyle/>
        <a:p>
          <a:endParaRPr lang="id-ID"/>
        </a:p>
      </dgm:t>
    </dgm:pt>
    <dgm:pt modelId="{0837409E-A00F-4DB1-BF68-51A3CF4F1E13}" type="pres">
      <dgm:prSet presAssocID="{61877F9D-BF70-4B87-95AE-44A98CEBD32D}" presName="childText" presStyleLbl="bgAcc1" presStyleIdx="5" presStyleCnt="10" custScaleX="152280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0F051F1-C247-4EEC-BD01-4C234C5A0463}" type="pres">
      <dgm:prSet presAssocID="{421B37B2-72C9-4B0E-9049-880B03DF9658}" presName="root" presStyleCnt="0"/>
      <dgm:spPr/>
    </dgm:pt>
    <dgm:pt modelId="{BDB99124-BAF8-48E8-98FA-CE6DFC643167}" type="pres">
      <dgm:prSet presAssocID="{421B37B2-72C9-4B0E-9049-880B03DF9658}" presName="rootComposite" presStyleCnt="0"/>
      <dgm:spPr/>
    </dgm:pt>
    <dgm:pt modelId="{5D22A464-322C-4E2C-B105-1612EF98F3D2}" type="pres">
      <dgm:prSet presAssocID="{421B37B2-72C9-4B0E-9049-880B03DF9658}" presName="rootText" presStyleLbl="node1" presStyleIdx="1" presStyleCnt="2" custScaleX="214954" custScaleY="131473"/>
      <dgm:spPr/>
      <dgm:t>
        <a:bodyPr/>
        <a:lstStyle/>
        <a:p>
          <a:endParaRPr lang="id-ID"/>
        </a:p>
      </dgm:t>
    </dgm:pt>
    <dgm:pt modelId="{75638DF0-59A9-41AD-BD62-0974B79FFC69}" type="pres">
      <dgm:prSet presAssocID="{421B37B2-72C9-4B0E-9049-880B03DF9658}" presName="rootConnector" presStyleLbl="node1" presStyleIdx="1" presStyleCnt="2"/>
      <dgm:spPr/>
      <dgm:t>
        <a:bodyPr/>
        <a:lstStyle/>
        <a:p>
          <a:endParaRPr lang="id-ID"/>
        </a:p>
      </dgm:t>
    </dgm:pt>
    <dgm:pt modelId="{FD94734F-87D2-4474-8918-6BB3AF41226A}" type="pres">
      <dgm:prSet presAssocID="{421B37B2-72C9-4B0E-9049-880B03DF9658}" presName="childShape" presStyleCnt="0"/>
      <dgm:spPr/>
    </dgm:pt>
    <dgm:pt modelId="{1AF2ABE1-A2C1-457F-8016-0F62D968BCEB}" type="pres">
      <dgm:prSet presAssocID="{26072F87-DAE1-4492-84E6-389584C5E0A7}" presName="Name13" presStyleLbl="parChTrans1D2" presStyleIdx="6" presStyleCnt="10"/>
      <dgm:spPr/>
      <dgm:t>
        <a:bodyPr/>
        <a:lstStyle/>
        <a:p>
          <a:endParaRPr lang="id-ID"/>
        </a:p>
      </dgm:t>
    </dgm:pt>
    <dgm:pt modelId="{DDD1C5DC-823D-40A7-9C0F-3D2AD326AAA3}" type="pres">
      <dgm:prSet presAssocID="{DABDA4EA-A14C-4C8F-9CF1-9005BB2AFF61}" presName="childText" presStyleLbl="bgAcc1" presStyleIdx="6" presStyleCnt="10" custScaleX="241973" custScaleY="11842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B21C8BBC-7AB5-44FB-AB54-C6DA57532CBB}" type="pres">
      <dgm:prSet presAssocID="{842999AE-F5E0-4612-A0A0-8151BF20193C}" presName="Name13" presStyleLbl="parChTrans1D2" presStyleIdx="7" presStyleCnt="10"/>
      <dgm:spPr/>
      <dgm:t>
        <a:bodyPr/>
        <a:lstStyle/>
        <a:p>
          <a:endParaRPr lang="id-ID"/>
        </a:p>
      </dgm:t>
    </dgm:pt>
    <dgm:pt modelId="{866ACFAF-5B65-44C6-BAA4-AB2EE2D94DC3}" type="pres">
      <dgm:prSet presAssocID="{284625E1-83CD-4455-806B-547F473CCC58}" presName="childText" presStyleLbl="bgAcc1" presStyleIdx="7" presStyleCnt="10" custScaleX="233819" custScaleY="170173" custLinFactNeighborX="4077" custLinFactNeighborY="-540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64D1A5BE-B13E-4891-9705-83DE74950101}" type="pres">
      <dgm:prSet presAssocID="{67E11B9E-D54F-4862-BC60-E8026DD4A5DD}" presName="Name13" presStyleLbl="parChTrans1D2" presStyleIdx="8" presStyleCnt="10"/>
      <dgm:spPr/>
      <dgm:t>
        <a:bodyPr/>
        <a:lstStyle/>
        <a:p>
          <a:endParaRPr lang="id-ID"/>
        </a:p>
      </dgm:t>
    </dgm:pt>
    <dgm:pt modelId="{FDF03B26-6500-4B2B-B4D0-8A32352D22D6}" type="pres">
      <dgm:prSet presAssocID="{638D1B40-0E8D-4878-AE49-B9663AF3E833}" presName="childText" presStyleLbl="bgAcc1" presStyleIdx="8" presStyleCnt="10" custScaleX="241973" custScaleY="166700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A34EE1D8-BB49-4B2A-8709-ABAC794D0FA8}" type="pres">
      <dgm:prSet presAssocID="{20EFD02D-4E3F-4FA0-A437-EC17CD99EAF9}" presName="Name13" presStyleLbl="parChTrans1D2" presStyleIdx="9" presStyleCnt="10"/>
      <dgm:spPr/>
      <dgm:t>
        <a:bodyPr/>
        <a:lstStyle/>
        <a:p>
          <a:endParaRPr lang="id-ID"/>
        </a:p>
      </dgm:t>
    </dgm:pt>
    <dgm:pt modelId="{ED71C5BC-1B26-4DD1-949D-6475A87F584D}" type="pres">
      <dgm:prSet presAssocID="{42596352-D1C8-43A8-9F13-6C05AC5F5073}" presName="childText" presStyleLbl="bgAcc1" presStyleIdx="9" presStyleCnt="10" custScaleX="243025" custScaleY="170223" custLinFactNeighborX="897" custLinFactNeighborY="298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FA160C2A-D7AB-2042-9A88-DAD63369065E}" type="presOf" srcId="{D9A644F3-B32E-4431-8014-01080AE5B0EB}" destId="{119593A3-CAD2-4C25-AF8F-52E6B3D4AEEF}" srcOrd="0" destOrd="0" presId="urn:microsoft.com/office/officeart/2005/8/layout/hierarchy3"/>
    <dgm:cxn modelId="{A3B0BF7D-23EA-4D96-B3E7-EE54F206D7C5}" srcId="{BD19D6AD-9609-4F2E-A9F0-5D373EC89D5D}" destId="{1AD177E2-BDBC-469D-A388-2B6FC4FF8DA1}" srcOrd="4" destOrd="0" parTransId="{E71384B9-3CB4-42A2-81C3-61F4A3FAEE45}" sibTransId="{EC8C1ABD-2F78-4B5C-B1DD-2D9D776F2DD7}"/>
    <dgm:cxn modelId="{72DBD2F6-A64A-1544-99A3-A7FB13B2B052}" type="presOf" srcId="{DABDA4EA-A14C-4C8F-9CF1-9005BB2AFF61}" destId="{DDD1C5DC-823D-40A7-9C0F-3D2AD326AAA3}" srcOrd="0" destOrd="0" presId="urn:microsoft.com/office/officeart/2005/8/layout/hierarchy3"/>
    <dgm:cxn modelId="{102CB025-197A-0240-A56C-932A0E2D255E}" type="presOf" srcId="{61877F9D-BF70-4B87-95AE-44A98CEBD32D}" destId="{0837409E-A00F-4DB1-BF68-51A3CF4F1E13}" srcOrd="0" destOrd="0" presId="urn:microsoft.com/office/officeart/2005/8/layout/hierarchy3"/>
    <dgm:cxn modelId="{AC869222-18A0-8447-9454-31A0FF4C63AD}" type="presOf" srcId="{E71384B9-3CB4-42A2-81C3-61F4A3FAEE45}" destId="{1AD2EB09-ADA4-4EAB-B4DB-1E007540DCF1}" srcOrd="0" destOrd="0" presId="urn:microsoft.com/office/officeart/2005/8/layout/hierarchy3"/>
    <dgm:cxn modelId="{3A666DF0-0637-7940-8234-D9911416794A}" type="presOf" srcId="{638D1B40-0E8D-4878-AE49-B9663AF3E833}" destId="{FDF03B26-6500-4B2B-B4D0-8A32352D22D6}" srcOrd="0" destOrd="0" presId="urn:microsoft.com/office/officeart/2005/8/layout/hierarchy3"/>
    <dgm:cxn modelId="{5ECA116B-A481-4222-A9DF-9624F1107E21}" srcId="{BD19D6AD-9609-4F2E-A9F0-5D373EC89D5D}" destId="{61877F9D-BF70-4B87-95AE-44A98CEBD32D}" srcOrd="5" destOrd="0" parTransId="{EB5F85EA-7178-4D24-A002-0CCACEFE0E82}" sibTransId="{C13C35BC-8F86-470D-B98F-BC78F95EA6A0}"/>
    <dgm:cxn modelId="{2E0D6C2B-628D-4B45-8265-7EFB30B55B8E}" srcId="{421B37B2-72C9-4B0E-9049-880B03DF9658}" destId="{638D1B40-0E8D-4878-AE49-B9663AF3E833}" srcOrd="2" destOrd="0" parTransId="{67E11B9E-D54F-4862-BC60-E8026DD4A5DD}" sibTransId="{3FE75415-6333-4860-AD66-1961C2387293}"/>
    <dgm:cxn modelId="{73D35806-8B42-AB45-9B00-D66E6D27A24C}" type="presOf" srcId="{EE87DDF4-C5C8-49EC-BD72-A1FD9929B613}" destId="{E3E66D44-F55A-4FA0-980F-F0D39B9CDFCF}" srcOrd="0" destOrd="0" presId="urn:microsoft.com/office/officeart/2005/8/layout/hierarchy3"/>
    <dgm:cxn modelId="{52958ED2-E3B8-8746-AE6D-73C242C1C5CD}" type="presOf" srcId="{B2242B86-5CCC-4208-9CCD-0662202BA8C2}" destId="{472D0857-F982-4EF6-8A30-727392E2BB58}" srcOrd="0" destOrd="0" presId="urn:microsoft.com/office/officeart/2005/8/layout/hierarchy3"/>
    <dgm:cxn modelId="{791583E1-137D-4F49-8DF1-3AC6E1A60ED4}" type="presOf" srcId="{284625E1-83CD-4455-806B-547F473CCC58}" destId="{866ACFAF-5B65-44C6-BAA4-AB2EE2D94DC3}" srcOrd="0" destOrd="0" presId="urn:microsoft.com/office/officeart/2005/8/layout/hierarchy3"/>
    <dgm:cxn modelId="{664F453B-9C44-444B-B95D-A32CD5A8682F}" type="presOf" srcId="{421B37B2-72C9-4B0E-9049-880B03DF9658}" destId="{5D22A464-322C-4E2C-B105-1612EF98F3D2}" srcOrd="0" destOrd="0" presId="urn:microsoft.com/office/officeart/2005/8/layout/hierarchy3"/>
    <dgm:cxn modelId="{20D0D445-920C-FC44-9F2B-7DB28C88C7D3}" type="presOf" srcId="{842999AE-F5E0-4612-A0A0-8151BF20193C}" destId="{B21C8BBC-7AB5-44FB-AB54-C6DA57532CBB}" srcOrd="0" destOrd="0" presId="urn:microsoft.com/office/officeart/2005/8/layout/hierarchy3"/>
    <dgm:cxn modelId="{30A27BC3-F582-0E46-9022-CADCB3B897BA}" type="presOf" srcId="{4B75B6C0-CE76-4E23-AEC0-56A314895B48}" destId="{564D2E0B-1C8C-4DB1-889E-A3EAD04D9AE7}" srcOrd="0" destOrd="0" presId="urn:microsoft.com/office/officeart/2005/8/layout/hierarchy3"/>
    <dgm:cxn modelId="{CB703E0E-8CC5-488C-BAB9-B8C1E316FB65}" srcId="{421B37B2-72C9-4B0E-9049-880B03DF9658}" destId="{DABDA4EA-A14C-4C8F-9CF1-9005BB2AFF61}" srcOrd="0" destOrd="0" parTransId="{26072F87-DAE1-4492-84E6-389584C5E0A7}" sibTransId="{91F9F193-36CE-4340-9876-F7080969C8C9}"/>
    <dgm:cxn modelId="{A48F1454-E2D6-4FE2-9821-E4243EC08D76}" srcId="{BD19D6AD-9609-4F2E-A9F0-5D373EC89D5D}" destId="{72BF54D1-01A4-4744-BA4A-1ED8F1E1601B}" srcOrd="2" destOrd="0" parTransId="{B2242B86-5CCC-4208-9CCD-0662202BA8C2}" sibTransId="{A1499C3E-2C99-4539-A48C-B49D0657AED2}"/>
    <dgm:cxn modelId="{9843BA77-C981-7244-B08B-DFA37CBB6DD2}" type="presOf" srcId="{26072F87-DAE1-4492-84E6-389584C5E0A7}" destId="{1AF2ABE1-A2C1-457F-8016-0F62D968BCEB}" srcOrd="0" destOrd="0" presId="urn:microsoft.com/office/officeart/2005/8/layout/hierarchy3"/>
    <dgm:cxn modelId="{320C39F7-2F34-45F9-A34C-1AACFCD37B91}" srcId="{BD19D6AD-9609-4F2E-A9F0-5D373EC89D5D}" destId="{2BCD6DA9-1C09-461D-B7FA-C6F38A320AD0}" srcOrd="0" destOrd="0" parTransId="{E8C24321-ADD9-4699-960C-5FA10A81BFC1}" sibTransId="{FF075110-F98B-46DD-918D-73394DE5E1D6}"/>
    <dgm:cxn modelId="{C17B83E1-BCD2-094E-AFE3-B7817EF0BCAA}" type="presOf" srcId="{BD19D6AD-9609-4F2E-A9F0-5D373EC89D5D}" destId="{E6710277-9670-4B13-B25E-DB93A8F765D3}" srcOrd="0" destOrd="0" presId="urn:microsoft.com/office/officeart/2005/8/layout/hierarchy3"/>
    <dgm:cxn modelId="{FCF4C615-E52C-4E52-8928-8C1938342699}" srcId="{BD19D6AD-9609-4F2E-A9F0-5D373EC89D5D}" destId="{EE87DDF4-C5C8-49EC-BD72-A1FD9929B613}" srcOrd="3" destOrd="0" parTransId="{4B75B6C0-CE76-4E23-AEC0-56A314895B48}" sibTransId="{388C0D3B-8C5E-43C1-9BF3-2A8C9C25570D}"/>
    <dgm:cxn modelId="{8DEABFBE-2E85-9545-8C15-E5D685B56BE7}" type="presOf" srcId="{20EFD02D-4E3F-4FA0-A437-EC17CD99EAF9}" destId="{A34EE1D8-BB49-4B2A-8709-ABAC794D0FA8}" srcOrd="0" destOrd="0" presId="urn:microsoft.com/office/officeart/2005/8/layout/hierarchy3"/>
    <dgm:cxn modelId="{C3A999A9-3C0C-014D-918F-A8B5DB3F35C5}" type="presOf" srcId="{EB5F85EA-7178-4D24-A002-0CCACEFE0E82}" destId="{6F10C72F-A778-4A59-ACFF-FEA27E73B7F5}" srcOrd="0" destOrd="0" presId="urn:microsoft.com/office/officeart/2005/8/layout/hierarchy3"/>
    <dgm:cxn modelId="{1FBC31B4-5BE3-F640-810A-5AAB2AADE63F}" type="presOf" srcId="{42596352-D1C8-43A8-9F13-6C05AC5F5073}" destId="{ED71C5BC-1B26-4DD1-949D-6475A87F584D}" srcOrd="0" destOrd="0" presId="urn:microsoft.com/office/officeart/2005/8/layout/hierarchy3"/>
    <dgm:cxn modelId="{7599B22E-A198-45F3-8703-AA7AA0A61958}" srcId="{421B37B2-72C9-4B0E-9049-880B03DF9658}" destId="{42596352-D1C8-43A8-9F13-6C05AC5F5073}" srcOrd="3" destOrd="0" parTransId="{20EFD02D-4E3F-4FA0-A437-EC17CD99EAF9}" sibTransId="{0F434EF7-3C12-4635-8904-B036D58D67BC}"/>
    <dgm:cxn modelId="{4EF3FA56-ECF2-7D47-8451-FEE54A9D8063}" type="presOf" srcId="{DB9B2DC9-B3F8-4068-9563-2F3D55068FCB}" destId="{9CBDFA64-155E-45AF-B9F0-05F7B8EBB397}" srcOrd="0" destOrd="0" presId="urn:microsoft.com/office/officeart/2005/8/layout/hierarchy3"/>
    <dgm:cxn modelId="{BDD0B3DC-AE9A-9E41-A2BD-876574B4F58D}" type="presOf" srcId="{72BF54D1-01A4-4744-BA4A-1ED8F1E1601B}" destId="{30EBF230-9376-472D-8EC4-5A32D8ECEC5A}" srcOrd="0" destOrd="0" presId="urn:microsoft.com/office/officeart/2005/8/layout/hierarchy3"/>
    <dgm:cxn modelId="{5CC95CA6-4A24-46A5-BFC1-532A2529836E}" srcId="{421B37B2-72C9-4B0E-9049-880B03DF9658}" destId="{284625E1-83CD-4455-806B-547F473CCC58}" srcOrd="1" destOrd="0" parTransId="{842999AE-F5E0-4612-A0A0-8151BF20193C}" sibTransId="{52D336FA-C9CB-4D01-9E4A-7B014721B501}"/>
    <dgm:cxn modelId="{A8605B5C-272C-2846-84C8-C2C0C6468AFF}" type="presOf" srcId="{67E11B9E-D54F-4862-BC60-E8026DD4A5DD}" destId="{64D1A5BE-B13E-4891-9705-83DE74950101}" srcOrd="0" destOrd="0" presId="urn:microsoft.com/office/officeart/2005/8/layout/hierarchy3"/>
    <dgm:cxn modelId="{9C280BD0-6E73-E944-92F9-CDEEC7EB9D3C}" type="presOf" srcId="{BD19D6AD-9609-4F2E-A9F0-5D373EC89D5D}" destId="{5755D7D7-4739-463D-AB5A-B6407CD75FA1}" srcOrd="1" destOrd="0" presId="urn:microsoft.com/office/officeart/2005/8/layout/hierarchy3"/>
    <dgm:cxn modelId="{AE7BECB0-E7C1-A841-9838-726BC54DBC5C}" type="presOf" srcId="{E8C24321-ADD9-4699-960C-5FA10A81BFC1}" destId="{0AE705F5-1DC4-498D-9F8C-E70140CB1A4B}" srcOrd="0" destOrd="0" presId="urn:microsoft.com/office/officeart/2005/8/layout/hierarchy3"/>
    <dgm:cxn modelId="{4F3B850D-4335-8D45-9E3E-807C316FF80B}" type="presOf" srcId="{75546D65-AB5C-4C8E-B1E0-3BB3A7B74A7B}" destId="{4805F2BA-6AD6-4F3D-AE3E-61F558F0FA78}" srcOrd="0" destOrd="0" presId="urn:microsoft.com/office/officeart/2005/8/layout/hierarchy3"/>
    <dgm:cxn modelId="{0E2D176D-B356-4ACD-97DB-3CD2BC1B7264}" srcId="{DB9B2DC9-B3F8-4068-9563-2F3D55068FCB}" destId="{BD19D6AD-9609-4F2E-A9F0-5D373EC89D5D}" srcOrd="0" destOrd="0" parTransId="{5E23EDEB-6137-4A49-AEB4-EA8104AF5467}" sibTransId="{E3BE2BA9-A269-423C-9EBB-3A58F4A0EB6F}"/>
    <dgm:cxn modelId="{53608211-7A99-EE46-B20E-5E707D688865}" type="presOf" srcId="{2BCD6DA9-1C09-461D-B7FA-C6F38A320AD0}" destId="{19ECA443-7C87-4F9C-B7A5-841A12425803}" srcOrd="0" destOrd="0" presId="urn:microsoft.com/office/officeart/2005/8/layout/hierarchy3"/>
    <dgm:cxn modelId="{6380469D-E0D2-964F-B6F0-34FFB51B8CDD}" type="presOf" srcId="{1AD177E2-BDBC-469D-A388-2B6FC4FF8DA1}" destId="{E0B70DD9-4FB2-4708-8B13-29429372FBBD}" srcOrd="0" destOrd="0" presId="urn:microsoft.com/office/officeart/2005/8/layout/hierarchy3"/>
    <dgm:cxn modelId="{EEA497DF-B865-45E4-A61C-1246042DE4EB}" srcId="{BD19D6AD-9609-4F2E-A9F0-5D373EC89D5D}" destId="{75546D65-AB5C-4C8E-B1E0-3BB3A7B74A7B}" srcOrd="1" destOrd="0" parTransId="{D9A644F3-B32E-4431-8014-01080AE5B0EB}" sibTransId="{AE0661BC-F6E7-49B7-9477-3CA9688CB26F}"/>
    <dgm:cxn modelId="{F03B4B8C-28A9-470C-9C22-48CF8F01D089}" srcId="{DB9B2DC9-B3F8-4068-9563-2F3D55068FCB}" destId="{421B37B2-72C9-4B0E-9049-880B03DF9658}" srcOrd="1" destOrd="0" parTransId="{1408B892-822E-4932-95BC-AE5A9D3BB4F3}" sibTransId="{CEB1B76F-F8AD-41A9-9F1C-3DE402492486}"/>
    <dgm:cxn modelId="{3DD2272F-2815-E242-A237-2F601EEC4E84}" type="presOf" srcId="{421B37B2-72C9-4B0E-9049-880B03DF9658}" destId="{75638DF0-59A9-41AD-BD62-0974B79FFC69}" srcOrd="1" destOrd="0" presId="urn:microsoft.com/office/officeart/2005/8/layout/hierarchy3"/>
    <dgm:cxn modelId="{6AA70873-BE17-C74C-918C-461D9068B1D1}" type="presParOf" srcId="{9CBDFA64-155E-45AF-B9F0-05F7B8EBB397}" destId="{586D8117-B2AF-40E9-BF55-DB3D54038C8E}" srcOrd="0" destOrd="0" presId="urn:microsoft.com/office/officeart/2005/8/layout/hierarchy3"/>
    <dgm:cxn modelId="{377E8C15-4E06-3649-A442-20A50179837B}" type="presParOf" srcId="{586D8117-B2AF-40E9-BF55-DB3D54038C8E}" destId="{B52C5B28-316C-42A8-ABCD-E0E80BC3EC0D}" srcOrd="0" destOrd="0" presId="urn:microsoft.com/office/officeart/2005/8/layout/hierarchy3"/>
    <dgm:cxn modelId="{D86AB366-4F3C-9B4D-8DE5-D6EDEB24D894}" type="presParOf" srcId="{B52C5B28-316C-42A8-ABCD-E0E80BC3EC0D}" destId="{E6710277-9670-4B13-B25E-DB93A8F765D3}" srcOrd="0" destOrd="0" presId="urn:microsoft.com/office/officeart/2005/8/layout/hierarchy3"/>
    <dgm:cxn modelId="{401C1C59-B349-724A-A099-C5192AB7C7C2}" type="presParOf" srcId="{B52C5B28-316C-42A8-ABCD-E0E80BC3EC0D}" destId="{5755D7D7-4739-463D-AB5A-B6407CD75FA1}" srcOrd="1" destOrd="0" presId="urn:microsoft.com/office/officeart/2005/8/layout/hierarchy3"/>
    <dgm:cxn modelId="{1D1C382B-F389-B44E-BCC4-94F69D434B02}" type="presParOf" srcId="{586D8117-B2AF-40E9-BF55-DB3D54038C8E}" destId="{FB96C2C3-3E47-4871-9C8D-D380589907F1}" srcOrd="1" destOrd="0" presId="urn:microsoft.com/office/officeart/2005/8/layout/hierarchy3"/>
    <dgm:cxn modelId="{55698917-83DA-C84B-AADE-15FDBB1B3CDF}" type="presParOf" srcId="{FB96C2C3-3E47-4871-9C8D-D380589907F1}" destId="{0AE705F5-1DC4-498D-9F8C-E70140CB1A4B}" srcOrd="0" destOrd="0" presId="urn:microsoft.com/office/officeart/2005/8/layout/hierarchy3"/>
    <dgm:cxn modelId="{DF35A760-6FD7-2B42-9454-4CFF76135E4F}" type="presParOf" srcId="{FB96C2C3-3E47-4871-9C8D-D380589907F1}" destId="{19ECA443-7C87-4F9C-B7A5-841A12425803}" srcOrd="1" destOrd="0" presId="urn:microsoft.com/office/officeart/2005/8/layout/hierarchy3"/>
    <dgm:cxn modelId="{DFECEFDD-877B-B04F-9402-0D8C2EDBC3E5}" type="presParOf" srcId="{FB96C2C3-3E47-4871-9C8D-D380589907F1}" destId="{119593A3-CAD2-4C25-AF8F-52E6B3D4AEEF}" srcOrd="2" destOrd="0" presId="urn:microsoft.com/office/officeart/2005/8/layout/hierarchy3"/>
    <dgm:cxn modelId="{8C3EEABC-910A-EC48-9FCF-586F0211AA68}" type="presParOf" srcId="{FB96C2C3-3E47-4871-9C8D-D380589907F1}" destId="{4805F2BA-6AD6-4F3D-AE3E-61F558F0FA78}" srcOrd="3" destOrd="0" presId="urn:microsoft.com/office/officeart/2005/8/layout/hierarchy3"/>
    <dgm:cxn modelId="{42CB928A-9B9F-9A4B-AA71-E5C09F54013F}" type="presParOf" srcId="{FB96C2C3-3E47-4871-9C8D-D380589907F1}" destId="{472D0857-F982-4EF6-8A30-727392E2BB58}" srcOrd="4" destOrd="0" presId="urn:microsoft.com/office/officeart/2005/8/layout/hierarchy3"/>
    <dgm:cxn modelId="{8B1E4695-B44E-7549-B78A-6F100C321662}" type="presParOf" srcId="{FB96C2C3-3E47-4871-9C8D-D380589907F1}" destId="{30EBF230-9376-472D-8EC4-5A32D8ECEC5A}" srcOrd="5" destOrd="0" presId="urn:microsoft.com/office/officeart/2005/8/layout/hierarchy3"/>
    <dgm:cxn modelId="{E8BC6A26-7611-0143-9490-72227A363383}" type="presParOf" srcId="{FB96C2C3-3E47-4871-9C8D-D380589907F1}" destId="{564D2E0B-1C8C-4DB1-889E-A3EAD04D9AE7}" srcOrd="6" destOrd="0" presId="urn:microsoft.com/office/officeart/2005/8/layout/hierarchy3"/>
    <dgm:cxn modelId="{F545F989-6B06-7349-AA53-5C30536574F3}" type="presParOf" srcId="{FB96C2C3-3E47-4871-9C8D-D380589907F1}" destId="{E3E66D44-F55A-4FA0-980F-F0D39B9CDFCF}" srcOrd="7" destOrd="0" presId="urn:microsoft.com/office/officeart/2005/8/layout/hierarchy3"/>
    <dgm:cxn modelId="{1552D476-8A08-C54E-AAB9-3C429A5043E8}" type="presParOf" srcId="{FB96C2C3-3E47-4871-9C8D-D380589907F1}" destId="{1AD2EB09-ADA4-4EAB-B4DB-1E007540DCF1}" srcOrd="8" destOrd="0" presId="urn:microsoft.com/office/officeart/2005/8/layout/hierarchy3"/>
    <dgm:cxn modelId="{2A03D9FA-6906-0244-970E-A8B086D268E4}" type="presParOf" srcId="{FB96C2C3-3E47-4871-9C8D-D380589907F1}" destId="{E0B70DD9-4FB2-4708-8B13-29429372FBBD}" srcOrd="9" destOrd="0" presId="urn:microsoft.com/office/officeart/2005/8/layout/hierarchy3"/>
    <dgm:cxn modelId="{65315E7C-25B1-5B40-807F-F0089E52B508}" type="presParOf" srcId="{FB96C2C3-3E47-4871-9C8D-D380589907F1}" destId="{6F10C72F-A778-4A59-ACFF-FEA27E73B7F5}" srcOrd="10" destOrd="0" presId="urn:microsoft.com/office/officeart/2005/8/layout/hierarchy3"/>
    <dgm:cxn modelId="{96E2108F-B083-7C4B-8A56-A8808EFBDFA1}" type="presParOf" srcId="{FB96C2C3-3E47-4871-9C8D-D380589907F1}" destId="{0837409E-A00F-4DB1-BF68-51A3CF4F1E13}" srcOrd="11" destOrd="0" presId="urn:microsoft.com/office/officeart/2005/8/layout/hierarchy3"/>
    <dgm:cxn modelId="{BD3CB459-18D6-5B42-BD40-59FF6605C8A4}" type="presParOf" srcId="{9CBDFA64-155E-45AF-B9F0-05F7B8EBB397}" destId="{F0F051F1-C247-4EEC-BD01-4C234C5A0463}" srcOrd="1" destOrd="0" presId="urn:microsoft.com/office/officeart/2005/8/layout/hierarchy3"/>
    <dgm:cxn modelId="{2B48BA9F-EF1B-8B45-8007-A6CE8720F077}" type="presParOf" srcId="{F0F051F1-C247-4EEC-BD01-4C234C5A0463}" destId="{BDB99124-BAF8-48E8-98FA-CE6DFC643167}" srcOrd="0" destOrd="0" presId="urn:microsoft.com/office/officeart/2005/8/layout/hierarchy3"/>
    <dgm:cxn modelId="{7AB6763F-73C6-9F40-B41C-796991444F09}" type="presParOf" srcId="{BDB99124-BAF8-48E8-98FA-CE6DFC643167}" destId="{5D22A464-322C-4E2C-B105-1612EF98F3D2}" srcOrd="0" destOrd="0" presId="urn:microsoft.com/office/officeart/2005/8/layout/hierarchy3"/>
    <dgm:cxn modelId="{5D0CC8E2-53D1-7F41-8DD8-D020171CEFB6}" type="presParOf" srcId="{BDB99124-BAF8-48E8-98FA-CE6DFC643167}" destId="{75638DF0-59A9-41AD-BD62-0974B79FFC69}" srcOrd="1" destOrd="0" presId="urn:microsoft.com/office/officeart/2005/8/layout/hierarchy3"/>
    <dgm:cxn modelId="{43A2E0F9-933E-7D45-9EC5-4D2F178BCEAE}" type="presParOf" srcId="{F0F051F1-C247-4EEC-BD01-4C234C5A0463}" destId="{FD94734F-87D2-4474-8918-6BB3AF41226A}" srcOrd="1" destOrd="0" presId="urn:microsoft.com/office/officeart/2005/8/layout/hierarchy3"/>
    <dgm:cxn modelId="{6B80D698-B4D8-9240-ABE8-70386F400913}" type="presParOf" srcId="{FD94734F-87D2-4474-8918-6BB3AF41226A}" destId="{1AF2ABE1-A2C1-457F-8016-0F62D968BCEB}" srcOrd="0" destOrd="0" presId="urn:microsoft.com/office/officeart/2005/8/layout/hierarchy3"/>
    <dgm:cxn modelId="{5C7452FE-59BD-EC4A-A9FC-0C716C216426}" type="presParOf" srcId="{FD94734F-87D2-4474-8918-6BB3AF41226A}" destId="{DDD1C5DC-823D-40A7-9C0F-3D2AD326AAA3}" srcOrd="1" destOrd="0" presId="urn:microsoft.com/office/officeart/2005/8/layout/hierarchy3"/>
    <dgm:cxn modelId="{26C29ED8-BCD9-F64C-9FFF-6A8C03B38B43}" type="presParOf" srcId="{FD94734F-87D2-4474-8918-6BB3AF41226A}" destId="{B21C8BBC-7AB5-44FB-AB54-C6DA57532CBB}" srcOrd="2" destOrd="0" presId="urn:microsoft.com/office/officeart/2005/8/layout/hierarchy3"/>
    <dgm:cxn modelId="{EBF5B9ED-DEEC-9F40-B2F9-D024A54DDE06}" type="presParOf" srcId="{FD94734F-87D2-4474-8918-6BB3AF41226A}" destId="{866ACFAF-5B65-44C6-BAA4-AB2EE2D94DC3}" srcOrd="3" destOrd="0" presId="urn:microsoft.com/office/officeart/2005/8/layout/hierarchy3"/>
    <dgm:cxn modelId="{2F74AB90-3B29-3C48-AB17-A50BB5787C6D}" type="presParOf" srcId="{FD94734F-87D2-4474-8918-6BB3AF41226A}" destId="{64D1A5BE-B13E-4891-9705-83DE74950101}" srcOrd="4" destOrd="0" presId="urn:microsoft.com/office/officeart/2005/8/layout/hierarchy3"/>
    <dgm:cxn modelId="{24233DB8-2131-294A-BF6C-5026EB737FB5}" type="presParOf" srcId="{FD94734F-87D2-4474-8918-6BB3AF41226A}" destId="{FDF03B26-6500-4B2B-B4D0-8A32352D22D6}" srcOrd="5" destOrd="0" presId="urn:microsoft.com/office/officeart/2005/8/layout/hierarchy3"/>
    <dgm:cxn modelId="{5EC83F3E-6D77-3D47-9F86-ACCFF5C5154D}" type="presParOf" srcId="{FD94734F-87D2-4474-8918-6BB3AF41226A}" destId="{A34EE1D8-BB49-4B2A-8709-ABAC794D0FA8}" srcOrd="6" destOrd="0" presId="urn:microsoft.com/office/officeart/2005/8/layout/hierarchy3"/>
    <dgm:cxn modelId="{ED155DA2-FB1D-9A42-9EE3-2EEF6DED94E0}" type="presParOf" srcId="{FD94734F-87D2-4474-8918-6BB3AF41226A}" destId="{ED71C5BC-1B26-4DD1-949D-6475A87F584D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45EEEAE-C1E5-4E27-A644-E64EBCEE70C0}" type="doc">
      <dgm:prSet loTypeId="urn:microsoft.com/office/officeart/2005/8/layout/l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9E7A269D-5D74-487A-96F7-A428B60DF97D}">
      <dgm:prSet phldrT="[Text]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d-ID" dirty="0" smtClean="0">
              <a:ln>
                <a:solidFill>
                  <a:srgbClr val="7030A0"/>
                </a:solidFill>
              </a:ln>
            </a:rPr>
            <a:t>GEJALA</a:t>
          </a:r>
          <a:endParaRPr lang="id-ID" dirty="0">
            <a:ln>
              <a:solidFill>
                <a:srgbClr val="7030A0"/>
              </a:solidFill>
            </a:ln>
          </a:endParaRPr>
        </a:p>
      </dgm:t>
    </dgm:pt>
    <dgm:pt modelId="{807D5F1C-D06B-4423-8F69-7D0FD0C9260E}" type="parTrans" cxnId="{17EC7A4E-5B48-4CF0-B7C3-FDC2324BCF46}">
      <dgm:prSet/>
      <dgm:spPr/>
      <dgm:t>
        <a:bodyPr/>
        <a:lstStyle/>
        <a:p>
          <a:endParaRPr lang="id-ID"/>
        </a:p>
      </dgm:t>
    </dgm:pt>
    <dgm:pt modelId="{36E721B1-9AEF-4015-B749-F5A96E68F912}" type="sibTrans" cxnId="{17EC7A4E-5B48-4CF0-B7C3-FDC2324BCF46}">
      <dgm:prSet/>
      <dgm:spPr/>
      <dgm:t>
        <a:bodyPr/>
        <a:lstStyle/>
        <a:p>
          <a:endParaRPr lang="id-ID"/>
        </a:p>
      </dgm:t>
    </dgm:pt>
    <dgm:pt modelId="{65EB32CC-7404-4FDA-A637-CBD79F8BADC0}">
      <dgm:prSet phldrT="[Text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d-ID" sz="2000" b="1" dirty="0" smtClean="0">
              <a:solidFill>
                <a:srgbClr val="000000"/>
              </a:solidFill>
            </a:rPr>
            <a:t>SULIT TIDUR</a:t>
          </a:r>
          <a:endParaRPr lang="id-ID" sz="2000" b="1" dirty="0">
            <a:solidFill>
              <a:srgbClr val="000000"/>
            </a:solidFill>
          </a:endParaRPr>
        </a:p>
      </dgm:t>
    </dgm:pt>
    <dgm:pt modelId="{A8504CA9-4EFE-4BEE-B97A-4BE352EE326F}" type="parTrans" cxnId="{5AFC9048-2F13-4A12-892F-EAF0F48FE938}">
      <dgm:prSet/>
      <dgm:spPr>
        <a:solidFill>
          <a:srgbClr val="FF0000"/>
        </a:solidFill>
        <a:ln w="38100">
          <a:solidFill>
            <a:srgbClr val="FF0000"/>
          </a:solidFill>
        </a:ln>
      </dgm:spPr>
      <dgm:t>
        <a:bodyPr/>
        <a:lstStyle/>
        <a:p>
          <a:endParaRPr lang="id-ID"/>
        </a:p>
      </dgm:t>
    </dgm:pt>
    <dgm:pt modelId="{C4C16896-3AC1-4C54-9363-F895EC8F595B}" type="sibTrans" cxnId="{5AFC9048-2F13-4A12-892F-EAF0F48FE938}">
      <dgm:prSet/>
      <dgm:spPr>
        <a:solidFill>
          <a:srgbClr val="FF0000"/>
        </a:solidFill>
        <a:ln w="38100">
          <a:solidFill>
            <a:srgbClr val="FF0000"/>
          </a:solidFill>
        </a:ln>
      </dgm:spPr>
      <dgm:t>
        <a:bodyPr/>
        <a:lstStyle/>
        <a:p>
          <a:endParaRPr lang="id-ID"/>
        </a:p>
      </dgm:t>
    </dgm:pt>
    <dgm:pt modelId="{9B260AAD-8CC2-4B57-80A8-C608C86BCD9E}">
      <dgm:prSet phldrT="[Text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d-ID" sz="1400" b="1" dirty="0" smtClean="0">
              <a:solidFill>
                <a:srgbClr val="000000"/>
              </a:solidFill>
            </a:rPr>
            <a:t>DEPRESI, MUDAH MARAH &amp; TERSINGGUNG</a:t>
          </a:r>
          <a:endParaRPr lang="id-ID" sz="1400" b="1" dirty="0">
            <a:solidFill>
              <a:srgbClr val="000000"/>
            </a:solidFill>
          </a:endParaRPr>
        </a:p>
      </dgm:t>
    </dgm:pt>
    <dgm:pt modelId="{C59D7647-B4B4-4534-80F9-6405F0BF90B6}" type="parTrans" cxnId="{A72A1FF7-F025-44CD-9CE4-12C997BFC631}">
      <dgm:prSet/>
      <dgm:spPr/>
      <dgm:t>
        <a:bodyPr/>
        <a:lstStyle/>
        <a:p>
          <a:endParaRPr lang="id-ID"/>
        </a:p>
      </dgm:t>
    </dgm:pt>
    <dgm:pt modelId="{42F3C7EE-1E12-4398-A5C9-606AF1E7B995}" type="sibTrans" cxnId="{A72A1FF7-F025-44CD-9CE4-12C997BFC631}">
      <dgm:prSet/>
      <dgm:spPr>
        <a:solidFill>
          <a:srgbClr val="FF0000"/>
        </a:solidFill>
        <a:ln w="38100">
          <a:solidFill>
            <a:srgbClr val="FF0000"/>
          </a:solidFill>
        </a:ln>
      </dgm:spPr>
      <dgm:t>
        <a:bodyPr/>
        <a:lstStyle/>
        <a:p>
          <a:endParaRPr lang="id-ID"/>
        </a:p>
      </dgm:t>
    </dgm:pt>
    <dgm:pt modelId="{14A7A926-23A7-464F-8FC1-03D4D83E8BBE}">
      <dgm:prSet phldrT="[Text]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d-ID" dirty="0" smtClean="0">
              <a:ln>
                <a:solidFill>
                  <a:srgbClr val="7030A0"/>
                </a:solidFill>
              </a:ln>
            </a:rPr>
            <a:t>DAMPAK</a:t>
          </a:r>
          <a:endParaRPr lang="id-ID" dirty="0">
            <a:ln>
              <a:solidFill>
                <a:srgbClr val="7030A0"/>
              </a:solidFill>
            </a:ln>
          </a:endParaRPr>
        </a:p>
      </dgm:t>
    </dgm:pt>
    <dgm:pt modelId="{F12609AD-C182-4336-ACBF-E45E37F866F7}" type="parTrans" cxnId="{C443AADD-1967-462D-B44A-9709665DF507}">
      <dgm:prSet/>
      <dgm:spPr/>
      <dgm:t>
        <a:bodyPr/>
        <a:lstStyle/>
        <a:p>
          <a:endParaRPr lang="id-ID"/>
        </a:p>
      </dgm:t>
    </dgm:pt>
    <dgm:pt modelId="{06F04B40-2C98-460A-BF03-A9810952BF8A}" type="sibTrans" cxnId="{C443AADD-1967-462D-B44A-9709665DF507}">
      <dgm:prSet/>
      <dgm:spPr/>
      <dgm:t>
        <a:bodyPr/>
        <a:lstStyle/>
        <a:p>
          <a:endParaRPr lang="id-ID"/>
        </a:p>
      </dgm:t>
    </dgm:pt>
    <dgm:pt modelId="{98FD8032-A0BE-4E3B-9725-22A59A6FE445}">
      <dgm:prSet phldrT="[Text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d-ID" sz="1400" b="1" dirty="0" smtClean="0">
              <a:solidFill>
                <a:srgbClr val="000000"/>
              </a:solidFill>
            </a:rPr>
            <a:t>SULIT MENGGERAKAN ANGGOTA TUBUH, GANGGUAN PERSEPSI, PENDENGARAN, PENGLIHATAN, PENCIUMAN, SENTUHAN &amp; RASA</a:t>
          </a:r>
          <a:endParaRPr lang="id-ID" sz="1400" b="1" dirty="0">
            <a:solidFill>
              <a:srgbClr val="000000"/>
            </a:solidFill>
          </a:endParaRPr>
        </a:p>
      </dgm:t>
    </dgm:pt>
    <dgm:pt modelId="{B50F4E88-8B4A-462C-9FBF-0298BDE4A8F3}" type="parTrans" cxnId="{025DD81F-995A-4C99-997E-ED667B137A83}">
      <dgm:prSet/>
      <dgm:spPr>
        <a:solidFill>
          <a:srgbClr val="FF0000"/>
        </a:solidFill>
        <a:ln w="38100">
          <a:solidFill>
            <a:srgbClr val="FF0000"/>
          </a:solidFill>
        </a:ln>
      </dgm:spPr>
      <dgm:t>
        <a:bodyPr/>
        <a:lstStyle/>
        <a:p>
          <a:endParaRPr lang="id-ID"/>
        </a:p>
      </dgm:t>
    </dgm:pt>
    <dgm:pt modelId="{E741D1CC-96EE-4608-9B85-8D8BFFD05F19}" type="sibTrans" cxnId="{025DD81F-995A-4C99-997E-ED667B137A83}">
      <dgm:prSet/>
      <dgm:spPr>
        <a:solidFill>
          <a:srgbClr val="FF0000"/>
        </a:solidFill>
        <a:ln w="38100">
          <a:solidFill>
            <a:srgbClr val="FF0000"/>
          </a:solidFill>
        </a:ln>
      </dgm:spPr>
      <dgm:t>
        <a:bodyPr/>
        <a:lstStyle/>
        <a:p>
          <a:endParaRPr lang="id-ID"/>
        </a:p>
      </dgm:t>
    </dgm:pt>
    <dgm:pt modelId="{DB650FCC-68E9-4EC2-AACF-171482535516}">
      <dgm:prSet phldrT="[Text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d-ID" sz="1600" b="1" dirty="0" smtClean="0">
              <a:solidFill>
                <a:srgbClr val="000000"/>
              </a:solidFill>
            </a:rPr>
            <a:t>BERHALUSINASI</a:t>
          </a:r>
          <a:endParaRPr lang="id-ID" sz="1600" b="1" dirty="0">
            <a:solidFill>
              <a:srgbClr val="000000"/>
            </a:solidFill>
          </a:endParaRPr>
        </a:p>
      </dgm:t>
    </dgm:pt>
    <dgm:pt modelId="{39C54115-5689-4211-A5E0-BA4D5BE71E53}" type="parTrans" cxnId="{BB9E8FBD-6451-4830-9992-C736C40442F5}">
      <dgm:prSet/>
      <dgm:spPr/>
      <dgm:t>
        <a:bodyPr/>
        <a:lstStyle/>
        <a:p>
          <a:endParaRPr lang="id-ID"/>
        </a:p>
      </dgm:t>
    </dgm:pt>
    <dgm:pt modelId="{91D33312-1B7D-4888-A07C-ABB042230CAD}" type="sibTrans" cxnId="{BB9E8FBD-6451-4830-9992-C736C40442F5}">
      <dgm:prSet/>
      <dgm:spPr/>
      <dgm:t>
        <a:bodyPr/>
        <a:lstStyle/>
        <a:p>
          <a:endParaRPr lang="id-ID"/>
        </a:p>
      </dgm:t>
    </dgm:pt>
    <dgm:pt modelId="{58FEC2B7-88A2-41D2-B85F-6DD10AC830E8}">
      <dgm:prSet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d-ID" sz="1600" b="1" dirty="0" smtClean="0">
              <a:solidFill>
                <a:srgbClr val="000000"/>
              </a:solidFill>
            </a:rPr>
            <a:t>SERING MENGUAP</a:t>
          </a:r>
          <a:endParaRPr lang="id-ID" sz="1600" b="1" dirty="0">
            <a:solidFill>
              <a:srgbClr val="000000"/>
            </a:solidFill>
          </a:endParaRPr>
        </a:p>
      </dgm:t>
    </dgm:pt>
    <dgm:pt modelId="{BC759B77-51FC-4452-A9A9-37E374A24D62}" type="parTrans" cxnId="{86E3C0F3-C21D-4077-A946-71C8D0648462}">
      <dgm:prSet/>
      <dgm:spPr/>
      <dgm:t>
        <a:bodyPr/>
        <a:lstStyle/>
        <a:p>
          <a:endParaRPr lang="id-ID"/>
        </a:p>
      </dgm:t>
    </dgm:pt>
    <dgm:pt modelId="{4C9DC491-2812-4411-BFE7-E82CB2A01FED}" type="sibTrans" cxnId="{86E3C0F3-C21D-4077-A946-71C8D0648462}">
      <dgm:prSet/>
      <dgm:spPr/>
      <dgm:t>
        <a:bodyPr/>
        <a:lstStyle/>
        <a:p>
          <a:endParaRPr lang="id-ID"/>
        </a:p>
      </dgm:t>
    </dgm:pt>
    <dgm:pt modelId="{CD4B8422-14C1-44A2-9929-D4E25DA0EED3}" type="pres">
      <dgm:prSet presAssocID="{445EEEAE-C1E5-4E27-A644-E64EBCEE70C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34294C58-53E4-46F5-9323-94589CB64662}" type="pres">
      <dgm:prSet presAssocID="{9E7A269D-5D74-487A-96F7-A428B60DF97D}" presName="vertFlow" presStyleCnt="0"/>
      <dgm:spPr/>
    </dgm:pt>
    <dgm:pt modelId="{5344F63B-5A33-46C6-BE18-7D471529F7DC}" type="pres">
      <dgm:prSet presAssocID="{9E7A269D-5D74-487A-96F7-A428B60DF97D}" presName="header" presStyleLbl="node1" presStyleIdx="0" presStyleCnt="2"/>
      <dgm:spPr/>
      <dgm:t>
        <a:bodyPr/>
        <a:lstStyle/>
        <a:p>
          <a:endParaRPr lang="id-ID"/>
        </a:p>
      </dgm:t>
    </dgm:pt>
    <dgm:pt modelId="{F9B2038D-675E-428C-A4C1-2DBF454A3C5A}" type="pres">
      <dgm:prSet presAssocID="{A8504CA9-4EFE-4BEE-B97A-4BE352EE326F}" presName="parTrans" presStyleLbl="sibTrans2D1" presStyleIdx="0" presStyleCnt="5"/>
      <dgm:spPr/>
      <dgm:t>
        <a:bodyPr/>
        <a:lstStyle/>
        <a:p>
          <a:endParaRPr lang="id-ID"/>
        </a:p>
      </dgm:t>
    </dgm:pt>
    <dgm:pt modelId="{A3843341-F2F2-4940-9EF8-08E47987FA47}" type="pres">
      <dgm:prSet presAssocID="{65EB32CC-7404-4FDA-A637-CBD79F8BADC0}" presName="child" presStyleLbl="alignAccFollow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B0C7C517-2A34-4F84-999A-2237ED9EB29D}" type="pres">
      <dgm:prSet presAssocID="{C4C16896-3AC1-4C54-9363-F895EC8F595B}" presName="sibTrans" presStyleLbl="sibTrans2D1" presStyleIdx="1" presStyleCnt="5"/>
      <dgm:spPr/>
      <dgm:t>
        <a:bodyPr/>
        <a:lstStyle/>
        <a:p>
          <a:endParaRPr lang="id-ID"/>
        </a:p>
      </dgm:t>
    </dgm:pt>
    <dgm:pt modelId="{A71EC7A5-C6E6-4580-BDF1-5A72C9F049C9}" type="pres">
      <dgm:prSet presAssocID="{9B260AAD-8CC2-4B57-80A8-C608C86BCD9E}" presName="child" presStyleLbl="alignAccFollowNode1" presStyleIdx="1" presStyleCnt="5" custLinFactNeighborX="-951" custLinFactNeighborY="15364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9C577BDB-073E-4383-A6C1-BCBF57AF65CA}" type="pres">
      <dgm:prSet presAssocID="{42F3C7EE-1E12-4398-A5C9-606AF1E7B995}" presName="sibTrans" presStyleLbl="sibTrans2D1" presStyleIdx="2" presStyleCnt="5"/>
      <dgm:spPr/>
      <dgm:t>
        <a:bodyPr/>
        <a:lstStyle/>
        <a:p>
          <a:endParaRPr lang="id-ID"/>
        </a:p>
      </dgm:t>
    </dgm:pt>
    <dgm:pt modelId="{C34410C3-67E3-4817-9DC7-F643FB852FA2}" type="pres">
      <dgm:prSet presAssocID="{58FEC2B7-88A2-41D2-B85F-6DD10AC830E8}" presName="child" presStyleLbl="alignAccFollow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6115E82F-D126-41E0-9F3A-4E7C836D658B}" type="pres">
      <dgm:prSet presAssocID="{9E7A269D-5D74-487A-96F7-A428B60DF97D}" presName="hSp" presStyleCnt="0"/>
      <dgm:spPr/>
    </dgm:pt>
    <dgm:pt modelId="{6B49D0A2-1863-4B91-B548-7BE35BC6FE19}" type="pres">
      <dgm:prSet presAssocID="{14A7A926-23A7-464F-8FC1-03D4D83E8BBE}" presName="vertFlow" presStyleCnt="0"/>
      <dgm:spPr/>
    </dgm:pt>
    <dgm:pt modelId="{2F4E4019-E2E4-4029-BE7B-56EFB62598E2}" type="pres">
      <dgm:prSet presAssocID="{14A7A926-23A7-464F-8FC1-03D4D83E8BBE}" presName="header" presStyleLbl="node1" presStyleIdx="1" presStyleCnt="2" custLinFactNeighborX="33413" custLinFactNeighborY="-5175"/>
      <dgm:spPr/>
      <dgm:t>
        <a:bodyPr/>
        <a:lstStyle/>
        <a:p>
          <a:endParaRPr lang="id-ID"/>
        </a:p>
      </dgm:t>
    </dgm:pt>
    <dgm:pt modelId="{3644E6F2-E7ED-40BE-B40E-29F41E7FA0B1}" type="pres">
      <dgm:prSet presAssocID="{B50F4E88-8B4A-462C-9FBF-0298BDE4A8F3}" presName="parTrans" presStyleLbl="sibTrans2D1" presStyleIdx="3" presStyleCnt="5"/>
      <dgm:spPr/>
      <dgm:t>
        <a:bodyPr/>
        <a:lstStyle/>
        <a:p>
          <a:endParaRPr lang="id-ID"/>
        </a:p>
      </dgm:t>
    </dgm:pt>
    <dgm:pt modelId="{1E392037-15CA-4356-9C51-C3BA3438846E}" type="pres">
      <dgm:prSet presAssocID="{98FD8032-A0BE-4E3B-9725-22A59A6FE445}" presName="child" presStyleLbl="alignAccFollowNode1" presStyleIdx="3" presStyleCnt="5" custScaleY="226497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15EA0037-6C94-4620-B9A9-FD8341E4769B}" type="pres">
      <dgm:prSet presAssocID="{E741D1CC-96EE-4608-9B85-8D8BFFD05F19}" presName="sibTrans" presStyleLbl="sibTrans2D1" presStyleIdx="4" presStyleCnt="5"/>
      <dgm:spPr/>
      <dgm:t>
        <a:bodyPr/>
        <a:lstStyle/>
        <a:p>
          <a:endParaRPr lang="id-ID"/>
        </a:p>
      </dgm:t>
    </dgm:pt>
    <dgm:pt modelId="{D00E8E21-9377-4923-B6D2-CDF221920777}" type="pres">
      <dgm:prSet presAssocID="{DB650FCC-68E9-4EC2-AACF-171482535516}" presName="child" presStyleLbl="alignAccFollowNode1" presStyleIdx="4" presStyleCnt="5" custLinFactNeighborY="6202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723807C3-5277-5B42-AC87-374BAF91BF36}" type="presOf" srcId="{A8504CA9-4EFE-4BEE-B97A-4BE352EE326F}" destId="{F9B2038D-675E-428C-A4C1-2DBF454A3C5A}" srcOrd="0" destOrd="0" presId="urn:microsoft.com/office/officeart/2005/8/layout/lProcess1"/>
    <dgm:cxn modelId="{17EC7A4E-5B48-4CF0-B7C3-FDC2324BCF46}" srcId="{445EEEAE-C1E5-4E27-A644-E64EBCEE70C0}" destId="{9E7A269D-5D74-487A-96F7-A428B60DF97D}" srcOrd="0" destOrd="0" parTransId="{807D5F1C-D06B-4423-8F69-7D0FD0C9260E}" sibTransId="{36E721B1-9AEF-4015-B749-F5A96E68F912}"/>
    <dgm:cxn modelId="{5AFC9048-2F13-4A12-892F-EAF0F48FE938}" srcId="{9E7A269D-5D74-487A-96F7-A428B60DF97D}" destId="{65EB32CC-7404-4FDA-A637-CBD79F8BADC0}" srcOrd="0" destOrd="0" parTransId="{A8504CA9-4EFE-4BEE-B97A-4BE352EE326F}" sibTransId="{C4C16896-3AC1-4C54-9363-F895EC8F595B}"/>
    <dgm:cxn modelId="{96930C2A-7C3F-2E46-8195-B4070F6C48DF}" type="presOf" srcId="{9B260AAD-8CC2-4B57-80A8-C608C86BCD9E}" destId="{A71EC7A5-C6E6-4580-BDF1-5A72C9F049C9}" srcOrd="0" destOrd="0" presId="urn:microsoft.com/office/officeart/2005/8/layout/lProcess1"/>
    <dgm:cxn modelId="{7A335AF7-D76E-C547-9968-D82C51596AA8}" type="presOf" srcId="{C4C16896-3AC1-4C54-9363-F895EC8F595B}" destId="{B0C7C517-2A34-4F84-999A-2237ED9EB29D}" srcOrd="0" destOrd="0" presId="urn:microsoft.com/office/officeart/2005/8/layout/lProcess1"/>
    <dgm:cxn modelId="{7AA8CBA2-CEC0-8242-9FBA-D155CDF26D28}" type="presOf" srcId="{14A7A926-23A7-464F-8FC1-03D4D83E8BBE}" destId="{2F4E4019-E2E4-4029-BE7B-56EFB62598E2}" srcOrd="0" destOrd="0" presId="urn:microsoft.com/office/officeart/2005/8/layout/lProcess1"/>
    <dgm:cxn modelId="{041D23A5-A648-E046-B90A-C15A08F12931}" type="presOf" srcId="{DB650FCC-68E9-4EC2-AACF-171482535516}" destId="{D00E8E21-9377-4923-B6D2-CDF221920777}" srcOrd="0" destOrd="0" presId="urn:microsoft.com/office/officeart/2005/8/layout/lProcess1"/>
    <dgm:cxn modelId="{E05771C8-D318-2C45-95E4-89C445FEEB8D}" type="presOf" srcId="{445EEEAE-C1E5-4E27-A644-E64EBCEE70C0}" destId="{CD4B8422-14C1-44A2-9929-D4E25DA0EED3}" srcOrd="0" destOrd="0" presId="urn:microsoft.com/office/officeart/2005/8/layout/lProcess1"/>
    <dgm:cxn modelId="{025DD81F-995A-4C99-997E-ED667B137A83}" srcId="{14A7A926-23A7-464F-8FC1-03D4D83E8BBE}" destId="{98FD8032-A0BE-4E3B-9725-22A59A6FE445}" srcOrd="0" destOrd="0" parTransId="{B50F4E88-8B4A-462C-9FBF-0298BDE4A8F3}" sibTransId="{E741D1CC-96EE-4608-9B85-8D8BFFD05F19}"/>
    <dgm:cxn modelId="{20A504A9-74AC-F247-91C4-1544D98BE82C}" type="presOf" srcId="{65EB32CC-7404-4FDA-A637-CBD79F8BADC0}" destId="{A3843341-F2F2-4940-9EF8-08E47987FA47}" srcOrd="0" destOrd="0" presId="urn:microsoft.com/office/officeart/2005/8/layout/lProcess1"/>
    <dgm:cxn modelId="{A72A1FF7-F025-44CD-9CE4-12C997BFC631}" srcId="{9E7A269D-5D74-487A-96F7-A428B60DF97D}" destId="{9B260AAD-8CC2-4B57-80A8-C608C86BCD9E}" srcOrd="1" destOrd="0" parTransId="{C59D7647-B4B4-4534-80F9-6405F0BF90B6}" sibTransId="{42F3C7EE-1E12-4398-A5C9-606AF1E7B995}"/>
    <dgm:cxn modelId="{4296A118-2A4A-3449-A12C-41B42234FD18}" type="presOf" srcId="{B50F4E88-8B4A-462C-9FBF-0298BDE4A8F3}" destId="{3644E6F2-E7ED-40BE-B40E-29F41E7FA0B1}" srcOrd="0" destOrd="0" presId="urn:microsoft.com/office/officeart/2005/8/layout/lProcess1"/>
    <dgm:cxn modelId="{27D1305D-B6D9-614B-A5D0-DBC65227DA43}" type="presOf" srcId="{98FD8032-A0BE-4E3B-9725-22A59A6FE445}" destId="{1E392037-15CA-4356-9C51-C3BA3438846E}" srcOrd="0" destOrd="0" presId="urn:microsoft.com/office/officeart/2005/8/layout/lProcess1"/>
    <dgm:cxn modelId="{BB9E8FBD-6451-4830-9992-C736C40442F5}" srcId="{14A7A926-23A7-464F-8FC1-03D4D83E8BBE}" destId="{DB650FCC-68E9-4EC2-AACF-171482535516}" srcOrd="1" destOrd="0" parTransId="{39C54115-5689-4211-A5E0-BA4D5BE71E53}" sibTransId="{91D33312-1B7D-4888-A07C-ABB042230CAD}"/>
    <dgm:cxn modelId="{D07D6528-3699-F942-A6A5-4358D7DBDDBC}" type="presOf" srcId="{42F3C7EE-1E12-4398-A5C9-606AF1E7B995}" destId="{9C577BDB-073E-4383-A6C1-BCBF57AF65CA}" srcOrd="0" destOrd="0" presId="urn:microsoft.com/office/officeart/2005/8/layout/lProcess1"/>
    <dgm:cxn modelId="{ADCC75E8-1C51-B44E-9F62-9F4F0012590E}" type="presOf" srcId="{9E7A269D-5D74-487A-96F7-A428B60DF97D}" destId="{5344F63B-5A33-46C6-BE18-7D471529F7DC}" srcOrd="0" destOrd="0" presId="urn:microsoft.com/office/officeart/2005/8/layout/lProcess1"/>
    <dgm:cxn modelId="{C443AADD-1967-462D-B44A-9709665DF507}" srcId="{445EEEAE-C1E5-4E27-A644-E64EBCEE70C0}" destId="{14A7A926-23A7-464F-8FC1-03D4D83E8BBE}" srcOrd="1" destOrd="0" parTransId="{F12609AD-C182-4336-ACBF-E45E37F866F7}" sibTransId="{06F04B40-2C98-460A-BF03-A9810952BF8A}"/>
    <dgm:cxn modelId="{86E3C0F3-C21D-4077-A946-71C8D0648462}" srcId="{9E7A269D-5D74-487A-96F7-A428B60DF97D}" destId="{58FEC2B7-88A2-41D2-B85F-6DD10AC830E8}" srcOrd="2" destOrd="0" parTransId="{BC759B77-51FC-4452-A9A9-37E374A24D62}" sibTransId="{4C9DC491-2812-4411-BFE7-E82CB2A01FED}"/>
    <dgm:cxn modelId="{F774009B-4AE5-0947-AA48-34BEBEBB11BA}" type="presOf" srcId="{E741D1CC-96EE-4608-9B85-8D8BFFD05F19}" destId="{15EA0037-6C94-4620-B9A9-FD8341E4769B}" srcOrd="0" destOrd="0" presId="urn:microsoft.com/office/officeart/2005/8/layout/lProcess1"/>
    <dgm:cxn modelId="{D004E134-EC87-F441-9007-84246989D66B}" type="presOf" srcId="{58FEC2B7-88A2-41D2-B85F-6DD10AC830E8}" destId="{C34410C3-67E3-4817-9DC7-F643FB852FA2}" srcOrd="0" destOrd="0" presId="urn:microsoft.com/office/officeart/2005/8/layout/lProcess1"/>
    <dgm:cxn modelId="{C41EC410-D630-AE43-9E66-78F27E4CC431}" type="presParOf" srcId="{CD4B8422-14C1-44A2-9929-D4E25DA0EED3}" destId="{34294C58-53E4-46F5-9323-94589CB64662}" srcOrd="0" destOrd="0" presId="urn:microsoft.com/office/officeart/2005/8/layout/lProcess1"/>
    <dgm:cxn modelId="{82DF7B7D-B05E-CA49-AE3C-4A30FDB16759}" type="presParOf" srcId="{34294C58-53E4-46F5-9323-94589CB64662}" destId="{5344F63B-5A33-46C6-BE18-7D471529F7DC}" srcOrd="0" destOrd="0" presId="urn:microsoft.com/office/officeart/2005/8/layout/lProcess1"/>
    <dgm:cxn modelId="{6E3D87C4-5012-4147-BE0A-CDCC8BF75137}" type="presParOf" srcId="{34294C58-53E4-46F5-9323-94589CB64662}" destId="{F9B2038D-675E-428C-A4C1-2DBF454A3C5A}" srcOrd="1" destOrd="0" presId="urn:microsoft.com/office/officeart/2005/8/layout/lProcess1"/>
    <dgm:cxn modelId="{230C8E33-B181-4244-A1D1-DA24B39A667B}" type="presParOf" srcId="{34294C58-53E4-46F5-9323-94589CB64662}" destId="{A3843341-F2F2-4940-9EF8-08E47987FA47}" srcOrd="2" destOrd="0" presId="urn:microsoft.com/office/officeart/2005/8/layout/lProcess1"/>
    <dgm:cxn modelId="{819537C7-94CB-E349-B3AE-FB1E5A85F888}" type="presParOf" srcId="{34294C58-53E4-46F5-9323-94589CB64662}" destId="{B0C7C517-2A34-4F84-999A-2237ED9EB29D}" srcOrd="3" destOrd="0" presId="urn:microsoft.com/office/officeart/2005/8/layout/lProcess1"/>
    <dgm:cxn modelId="{F4E664DB-4AC5-4149-B897-1B0EB13458EF}" type="presParOf" srcId="{34294C58-53E4-46F5-9323-94589CB64662}" destId="{A71EC7A5-C6E6-4580-BDF1-5A72C9F049C9}" srcOrd="4" destOrd="0" presId="urn:microsoft.com/office/officeart/2005/8/layout/lProcess1"/>
    <dgm:cxn modelId="{71EE88FD-0B1A-EE47-88E8-8CDB437D4225}" type="presParOf" srcId="{34294C58-53E4-46F5-9323-94589CB64662}" destId="{9C577BDB-073E-4383-A6C1-BCBF57AF65CA}" srcOrd="5" destOrd="0" presId="urn:microsoft.com/office/officeart/2005/8/layout/lProcess1"/>
    <dgm:cxn modelId="{8341233B-31D5-0E41-9364-858F20B1647B}" type="presParOf" srcId="{34294C58-53E4-46F5-9323-94589CB64662}" destId="{C34410C3-67E3-4817-9DC7-F643FB852FA2}" srcOrd="6" destOrd="0" presId="urn:microsoft.com/office/officeart/2005/8/layout/lProcess1"/>
    <dgm:cxn modelId="{49DF15FA-B3FA-564E-B60D-379B5369CA4F}" type="presParOf" srcId="{CD4B8422-14C1-44A2-9929-D4E25DA0EED3}" destId="{6115E82F-D126-41E0-9F3A-4E7C836D658B}" srcOrd="1" destOrd="0" presId="urn:microsoft.com/office/officeart/2005/8/layout/lProcess1"/>
    <dgm:cxn modelId="{B41C8FB7-6DC3-F64C-A738-DF6C07CCF366}" type="presParOf" srcId="{CD4B8422-14C1-44A2-9929-D4E25DA0EED3}" destId="{6B49D0A2-1863-4B91-B548-7BE35BC6FE19}" srcOrd="2" destOrd="0" presId="urn:microsoft.com/office/officeart/2005/8/layout/lProcess1"/>
    <dgm:cxn modelId="{53CD6749-0CB0-A54F-851D-932C665D8456}" type="presParOf" srcId="{6B49D0A2-1863-4B91-B548-7BE35BC6FE19}" destId="{2F4E4019-E2E4-4029-BE7B-56EFB62598E2}" srcOrd="0" destOrd="0" presId="urn:microsoft.com/office/officeart/2005/8/layout/lProcess1"/>
    <dgm:cxn modelId="{040CA138-1408-134E-967F-AB6A7260C622}" type="presParOf" srcId="{6B49D0A2-1863-4B91-B548-7BE35BC6FE19}" destId="{3644E6F2-E7ED-40BE-B40E-29F41E7FA0B1}" srcOrd="1" destOrd="0" presId="urn:microsoft.com/office/officeart/2005/8/layout/lProcess1"/>
    <dgm:cxn modelId="{4619AEDF-B2F6-9B4F-BD47-EA80721AED25}" type="presParOf" srcId="{6B49D0A2-1863-4B91-B548-7BE35BC6FE19}" destId="{1E392037-15CA-4356-9C51-C3BA3438846E}" srcOrd="2" destOrd="0" presId="urn:microsoft.com/office/officeart/2005/8/layout/lProcess1"/>
    <dgm:cxn modelId="{11C574F7-E1C3-9944-B96D-5F3C8C4A8807}" type="presParOf" srcId="{6B49D0A2-1863-4B91-B548-7BE35BC6FE19}" destId="{15EA0037-6C94-4620-B9A9-FD8341E4769B}" srcOrd="3" destOrd="0" presId="urn:microsoft.com/office/officeart/2005/8/layout/lProcess1"/>
    <dgm:cxn modelId="{50AE50CE-E08A-3A46-978B-91F90633736E}" type="presParOf" srcId="{6B49D0A2-1863-4B91-B548-7BE35BC6FE19}" destId="{D00E8E21-9377-4923-B6D2-CDF221920777}" srcOrd="4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710277-9670-4B13-B25E-DB93A8F765D3}">
      <dsp:nvSpPr>
        <dsp:cNvPr id="0" name=""/>
        <dsp:cNvSpPr/>
      </dsp:nvSpPr>
      <dsp:spPr>
        <a:xfrm>
          <a:off x="157890" y="18"/>
          <a:ext cx="1828994" cy="71218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  <a:scene3d>
            <a:camera prst="isometricOffAxis1Right"/>
            <a:lightRig rig="threePt" dir="t"/>
          </a:scene3d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b="1" kern="1200" cap="none" spc="0" dirty="0" smtClean="0">
              <a:ln w="12700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GEJALA</a:t>
          </a:r>
          <a:endParaRPr lang="id-ID" sz="2800" b="1" kern="1200" cap="none" spc="0" dirty="0">
            <a:ln w="12700">
              <a:solidFill>
                <a:srgbClr val="FF0000"/>
              </a:solidFill>
              <a:prstDash val="solid"/>
            </a:ln>
            <a:solidFill>
              <a:srgbClr val="FF0000"/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sp:txBody>
      <dsp:txXfrm>
        <a:off x="178749" y="20877"/>
        <a:ext cx="1787276" cy="670462"/>
      </dsp:txXfrm>
    </dsp:sp>
    <dsp:sp modelId="{0AE705F5-1DC4-498D-9F8C-E70140CB1A4B}">
      <dsp:nvSpPr>
        <dsp:cNvPr id="0" name=""/>
        <dsp:cNvSpPr/>
      </dsp:nvSpPr>
      <dsp:spPr>
        <a:xfrm>
          <a:off x="340790" y="712198"/>
          <a:ext cx="182899" cy="4002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0269"/>
              </a:lnTo>
              <a:lnTo>
                <a:pt x="182899" y="400269"/>
              </a:lnTo>
            </a:path>
          </a:pathLst>
        </a:custGeom>
        <a:noFill/>
        <a:ln w="317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ECA443-7C87-4F9C-B7A5-841A12425803}">
      <dsp:nvSpPr>
        <dsp:cNvPr id="0" name=""/>
        <dsp:cNvSpPr/>
      </dsp:nvSpPr>
      <dsp:spPr>
        <a:xfrm>
          <a:off x="523689" y="845621"/>
          <a:ext cx="1334614" cy="53369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 smtClean="0">
              <a:solidFill>
                <a:schemeClr val="bg1"/>
              </a:solidFill>
            </a:rPr>
            <a:t>Rasa cemas berlebihan</a:t>
          </a:r>
          <a:endParaRPr lang="id-ID" sz="1600" kern="1200" dirty="0">
            <a:solidFill>
              <a:schemeClr val="bg1"/>
            </a:solidFill>
          </a:endParaRPr>
        </a:p>
      </dsp:txBody>
      <dsp:txXfrm>
        <a:off x="539320" y="861252"/>
        <a:ext cx="1303352" cy="502430"/>
      </dsp:txXfrm>
    </dsp:sp>
    <dsp:sp modelId="{119593A3-CAD2-4C25-AF8F-52E6B3D4AEEF}">
      <dsp:nvSpPr>
        <dsp:cNvPr id="0" name=""/>
        <dsp:cNvSpPr/>
      </dsp:nvSpPr>
      <dsp:spPr>
        <a:xfrm>
          <a:off x="340790" y="712198"/>
          <a:ext cx="182899" cy="10673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67384"/>
              </a:lnTo>
              <a:lnTo>
                <a:pt x="182899" y="1067384"/>
              </a:lnTo>
            </a:path>
          </a:pathLst>
        </a:custGeom>
        <a:noFill/>
        <a:ln w="317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05F2BA-6AD6-4F3D-AE3E-61F558F0FA78}">
      <dsp:nvSpPr>
        <dsp:cNvPr id="0" name=""/>
        <dsp:cNvSpPr/>
      </dsp:nvSpPr>
      <dsp:spPr>
        <a:xfrm>
          <a:off x="523689" y="1512736"/>
          <a:ext cx="1334614" cy="53369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 smtClean="0">
              <a:solidFill>
                <a:schemeClr val="bg1"/>
              </a:solidFill>
            </a:rPr>
            <a:t>Depresi</a:t>
          </a:r>
          <a:endParaRPr lang="id-ID" sz="1600" kern="1200" dirty="0">
            <a:solidFill>
              <a:schemeClr val="bg1"/>
            </a:solidFill>
          </a:endParaRPr>
        </a:p>
      </dsp:txBody>
      <dsp:txXfrm>
        <a:off x="539320" y="1528367"/>
        <a:ext cx="1303352" cy="502430"/>
      </dsp:txXfrm>
    </dsp:sp>
    <dsp:sp modelId="{472D0857-F982-4EF6-8A30-727392E2BB58}">
      <dsp:nvSpPr>
        <dsp:cNvPr id="0" name=""/>
        <dsp:cNvSpPr/>
      </dsp:nvSpPr>
      <dsp:spPr>
        <a:xfrm>
          <a:off x="340790" y="712198"/>
          <a:ext cx="182899" cy="17344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34499"/>
              </a:lnTo>
              <a:lnTo>
                <a:pt x="182899" y="1734499"/>
              </a:lnTo>
            </a:path>
          </a:pathLst>
        </a:custGeom>
        <a:noFill/>
        <a:ln w="317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EBF230-9376-472D-8EC4-5A32D8ECEC5A}">
      <dsp:nvSpPr>
        <dsp:cNvPr id="0" name=""/>
        <dsp:cNvSpPr/>
      </dsp:nvSpPr>
      <dsp:spPr>
        <a:xfrm>
          <a:off x="523689" y="2179851"/>
          <a:ext cx="1334614" cy="53369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kern="1200" dirty="0" smtClean="0">
              <a:solidFill>
                <a:schemeClr val="bg1"/>
              </a:solidFill>
            </a:rPr>
            <a:t>Paranoid</a:t>
          </a:r>
          <a:endParaRPr lang="id-ID" sz="1400" kern="1200" dirty="0">
            <a:solidFill>
              <a:schemeClr val="bg1"/>
            </a:solidFill>
          </a:endParaRPr>
        </a:p>
      </dsp:txBody>
      <dsp:txXfrm>
        <a:off x="539320" y="2195482"/>
        <a:ext cx="1303352" cy="502430"/>
      </dsp:txXfrm>
    </dsp:sp>
    <dsp:sp modelId="{564D2E0B-1C8C-4DB1-889E-A3EAD04D9AE7}">
      <dsp:nvSpPr>
        <dsp:cNvPr id="0" name=""/>
        <dsp:cNvSpPr/>
      </dsp:nvSpPr>
      <dsp:spPr>
        <a:xfrm>
          <a:off x="340790" y="712198"/>
          <a:ext cx="182899" cy="24016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01614"/>
              </a:lnTo>
              <a:lnTo>
                <a:pt x="182899" y="2401614"/>
              </a:lnTo>
            </a:path>
          </a:pathLst>
        </a:custGeom>
        <a:noFill/>
        <a:ln w="317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E66D44-F55A-4FA0-980F-F0D39B9CDFCF}">
      <dsp:nvSpPr>
        <dsp:cNvPr id="0" name=""/>
        <dsp:cNvSpPr/>
      </dsp:nvSpPr>
      <dsp:spPr>
        <a:xfrm>
          <a:off x="523689" y="2846967"/>
          <a:ext cx="1300330" cy="53369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kern="1200" dirty="0" smtClean="0">
              <a:solidFill>
                <a:schemeClr val="bg1"/>
              </a:solidFill>
            </a:rPr>
            <a:t>Kehilangan sensitifitas</a:t>
          </a:r>
          <a:endParaRPr lang="id-ID" sz="1400" kern="1200" dirty="0">
            <a:solidFill>
              <a:schemeClr val="bg1"/>
            </a:solidFill>
          </a:endParaRPr>
        </a:p>
      </dsp:txBody>
      <dsp:txXfrm>
        <a:off x="539320" y="2862598"/>
        <a:ext cx="1269068" cy="502430"/>
      </dsp:txXfrm>
    </dsp:sp>
    <dsp:sp modelId="{1AD2EB09-ADA4-4EAB-B4DB-1E007540DCF1}">
      <dsp:nvSpPr>
        <dsp:cNvPr id="0" name=""/>
        <dsp:cNvSpPr/>
      </dsp:nvSpPr>
      <dsp:spPr>
        <a:xfrm>
          <a:off x="340790" y="712198"/>
          <a:ext cx="182899" cy="30687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68729"/>
              </a:lnTo>
              <a:lnTo>
                <a:pt x="182899" y="3068729"/>
              </a:lnTo>
            </a:path>
          </a:pathLst>
        </a:custGeom>
        <a:noFill/>
        <a:ln w="317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B70DD9-4FB2-4708-8B13-29429372FBBD}">
      <dsp:nvSpPr>
        <dsp:cNvPr id="0" name=""/>
        <dsp:cNvSpPr/>
      </dsp:nvSpPr>
      <dsp:spPr>
        <a:xfrm>
          <a:off x="523689" y="3514082"/>
          <a:ext cx="1300330" cy="53369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kern="1200" dirty="0" smtClean="0">
              <a:solidFill>
                <a:schemeClr val="bg1"/>
              </a:solidFill>
            </a:rPr>
            <a:t>Akal sehat</a:t>
          </a:r>
          <a:endParaRPr lang="id-ID" sz="1400" kern="1200" dirty="0">
            <a:solidFill>
              <a:schemeClr val="bg1"/>
            </a:solidFill>
          </a:endParaRPr>
        </a:p>
      </dsp:txBody>
      <dsp:txXfrm>
        <a:off x="539320" y="3529713"/>
        <a:ext cx="1269068" cy="502430"/>
      </dsp:txXfrm>
    </dsp:sp>
    <dsp:sp modelId="{6F10C72F-A778-4A59-ACFF-FEA27E73B7F5}">
      <dsp:nvSpPr>
        <dsp:cNvPr id="0" name=""/>
        <dsp:cNvSpPr/>
      </dsp:nvSpPr>
      <dsp:spPr>
        <a:xfrm>
          <a:off x="340790" y="712198"/>
          <a:ext cx="182899" cy="37358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35844"/>
              </a:lnTo>
              <a:lnTo>
                <a:pt x="182899" y="3735844"/>
              </a:lnTo>
            </a:path>
          </a:pathLst>
        </a:custGeom>
        <a:noFill/>
        <a:ln w="317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37409E-A00F-4DB1-BF68-51A3CF4F1E13}">
      <dsp:nvSpPr>
        <dsp:cNvPr id="0" name=""/>
        <dsp:cNvSpPr/>
      </dsp:nvSpPr>
      <dsp:spPr>
        <a:xfrm>
          <a:off x="523689" y="4181197"/>
          <a:ext cx="1300330" cy="53369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kern="1200" dirty="0" smtClean="0">
              <a:solidFill>
                <a:schemeClr val="bg1"/>
              </a:solidFill>
            </a:rPr>
            <a:t>Kesadaran</a:t>
          </a:r>
          <a:endParaRPr lang="id-ID" sz="1400" kern="1200" dirty="0">
            <a:solidFill>
              <a:schemeClr val="bg1"/>
            </a:solidFill>
          </a:endParaRPr>
        </a:p>
      </dsp:txBody>
      <dsp:txXfrm>
        <a:off x="539320" y="4196828"/>
        <a:ext cx="1269068" cy="502430"/>
      </dsp:txXfrm>
    </dsp:sp>
    <dsp:sp modelId="{5D22A464-322C-4E2C-B105-1612EF98F3D2}">
      <dsp:nvSpPr>
        <dsp:cNvPr id="0" name=""/>
        <dsp:cNvSpPr/>
      </dsp:nvSpPr>
      <dsp:spPr>
        <a:xfrm>
          <a:off x="2253731" y="18"/>
          <a:ext cx="2294385" cy="70166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  <a:scene3d>
            <a:camera prst="perspectiveHeroicExtremeRightFacing"/>
            <a:lightRig rig="threePt" dir="t"/>
          </a:scene3d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b="1" kern="1200" cap="none" spc="0" dirty="0" smtClean="0">
              <a:ln w="12700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DAMPAK</a:t>
          </a:r>
          <a:endParaRPr lang="id-ID" sz="2800" b="1" kern="1200" cap="none" spc="0" dirty="0">
            <a:ln w="12700">
              <a:solidFill>
                <a:srgbClr val="FF0000"/>
              </a:solidFill>
              <a:prstDash val="solid"/>
            </a:ln>
            <a:solidFill>
              <a:srgbClr val="FF0000"/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sp:txBody>
      <dsp:txXfrm>
        <a:off x="2274282" y="20569"/>
        <a:ext cx="2253283" cy="660559"/>
      </dsp:txXfrm>
    </dsp:sp>
    <dsp:sp modelId="{1AF2ABE1-A2C1-457F-8016-0F62D968BCEB}">
      <dsp:nvSpPr>
        <dsp:cNvPr id="0" name=""/>
        <dsp:cNvSpPr/>
      </dsp:nvSpPr>
      <dsp:spPr>
        <a:xfrm>
          <a:off x="2483170" y="701679"/>
          <a:ext cx="229438" cy="4494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9432"/>
              </a:lnTo>
              <a:lnTo>
                <a:pt x="229438" y="449432"/>
              </a:lnTo>
            </a:path>
          </a:pathLst>
        </a:custGeom>
        <a:noFill/>
        <a:ln w="317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D1C5DC-823D-40A7-9C0F-3D2AD326AAA3}">
      <dsp:nvSpPr>
        <dsp:cNvPr id="0" name=""/>
        <dsp:cNvSpPr/>
      </dsp:nvSpPr>
      <dsp:spPr>
        <a:xfrm>
          <a:off x="2712608" y="835102"/>
          <a:ext cx="2066225" cy="63201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 smtClean="0">
              <a:solidFill>
                <a:schemeClr val="bg1"/>
              </a:solidFill>
            </a:rPr>
            <a:t>Kerusakan ginjal, hati &amp; otak</a:t>
          </a:r>
          <a:endParaRPr lang="id-ID" sz="1600" kern="1200" dirty="0">
            <a:solidFill>
              <a:schemeClr val="bg1"/>
            </a:solidFill>
          </a:endParaRPr>
        </a:p>
      </dsp:txBody>
      <dsp:txXfrm>
        <a:off x="2731119" y="853613"/>
        <a:ext cx="2029203" cy="594997"/>
      </dsp:txXfrm>
    </dsp:sp>
    <dsp:sp modelId="{B21C8BBC-7AB5-44FB-AB54-C6DA57532CBB}">
      <dsp:nvSpPr>
        <dsp:cNvPr id="0" name=""/>
        <dsp:cNvSpPr/>
      </dsp:nvSpPr>
      <dsp:spPr>
        <a:xfrm>
          <a:off x="2483170" y="701679"/>
          <a:ext cx="264252" cy="13241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24124"/>
              </a:lnTo>
              <a:lnTo>
                <a:pt x="264252" y="1324124"/>
              </a:lnTo>
            </a:path>
          </a:pathLst>
        </a:custGeom>
        <a:noFill/>
        <a:ln w="317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6ACFAF-5B65-44C6-BAA4-AB2EE2D94DC3}">
      <dsp:nvSpPr>
        <dsp:cNvPr id="0" name=""/>
        <dsp:cNvSpPr/>
      </dsp:nvSpPr>
      <dsp:spPr>
        <a:xfrm>
          <a:off x="2747422" y="1571704"/>
          <a:ext cx="1996597" cy="90819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 smtClean="0">
              <a:solidFill>
                <a:schemeClr val="bg1"/>
              </a:solidFill>
            </a:rPr>
            <a:t>Kehilangan ingatan dalam jangka waktu yang lama</a:t>
          </a:r>
          <a:endParaRPr lang="id-ID" sz="1600" kern="1200" dirty="0">
            <a:solidFill>
              <a:schemeClr val="bg1"/>
            </a:solidFill>
          </a:endParaRPr>
        </a:p>
      </dsp:txBody>
      <dsp:txXfrm>
        <a:off x="2774022" y="1598304"/>
        <a:ext cx="1943397" cy="854999"/>
      </dsp:txXfrm>
    </dsp:sp>
    <dsp:sp modelId="{64D1A5BE-B13E-4891-9705-83DE74950101}">
      <dsp:nvSpPr>
        <dsp:cNvPr id="0" name=""/>
        <dsp:cNvSpPr/>
      </dsp:nvSpPr>
      <dsp:spPr>
        <a:xfrm>
          <a:off x="2483170" y="701679"/>
          <a:ext cx="229438" cy="23853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85320"/>
              </a:lnTo>
              <a:lnTo>
                <a:pt x="229438" y="2385320"/>
              </a:lnTo>
            </a:path>
          </a:pathLst>
        </a:custGeom>
        <a:noFill/>
        <a:ln w="317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F03B26-6500-4B2B-B4D0-8A32352D22D6}">
      <dsp:nvSpPr>
        <dsp:cNvPr id="0" name=""/>
        <dsp:cNvSpPr/>
      </dsp:nvSpPr>
      <dsp:spPr>
        <a:xfrm>
          <a:off x="2712608" y="2642168"/>
          <a:ext cx="2066225" cy="88966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 smtClean="0">
              <a:solidFill>
                <a:schemeClr val="bg1"/>
              </a:solidFill>
            </a:rPr>
            <a:t>Menggigil, berkeringat &amp; muntah</a:t>
          </a:r>
          <a:endParaRPr lang="id-ID" sz="1600" kern="1200" dirty="0">
            <a:solidFill>
              <a:schemeClr val="bg1"/>
            </a:solidFill>
          </a:endParaRPr>
        </a:p>
      </dsp:txBody>
      <dsp:txXfrm>
        <a:off x="2738665" y="2668225"/>
        <a:ext cx="2014111" cy="837550"/>
      </dsp:txXfrm>
    </dsp:sp>
    <dsp:sp modelId="{A34EE1D8-BB49-4B2A-8709-ABAC794D0FA8}">
      <dsp:nvSpPr>
        <dsp:cNvPr id="0" name=""/>
        <dsp:cNvSpPr/>
      </dsp:nvSpPr>
      <dsp:spPr>
        <a:xfrm>
          <a:off x="2483170" y="701679"/>
          <a:ext cx="237098" cy="34337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33735"/>
              </a:lnTo>
              <a:lnTo>
                <a:pt x="237098" y="3433735"/>
              </a:lnTo>
            </a:path>
          </a:pathLst>
        </a:custGeom>
        <a:noFill/>
        <a:ln w="317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71C5BC-1B26-4DD1-949D-6475A87F584D}">
      <dsp:nvSpPr>
        <dsp:cNvPr id="0" name=""/>
        <dsp:cNvSpPr/>
      </dsp:nvSpPr>
      <dsp:spPr>
        <a:xfrm>
          <a:off x="2720268" y="3681181"/>
          <a:ext cx="2075208" cy="90846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kern="1200" dirty="0" smtClean="0">
              <a:solidFill>
                <a:schemeClr val="bg1"/>
              </a:solidFill>
            </a:rPr>
            <a:t>Tidak mampu untuk berpikir, melihat &amp; menyelaraskan fungsi tubuh</a:t>
          </a:r>
          <a:endParaRPr lang="id-ID" sz="1400" kern="1200" dirty="0">
            <a:solidFill>
              <a:schemeClr val="bg1"/>
            </a:solidFill>
          </a:endParaRPr>
        </a:p>
      </dsp:txBody>
      <dsp:txXfrm>
        <a:off x="2746876" y="3707789"/>
        <a:ext cx="2021992" cy="8552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44F63B-5A33-46C6-BE18-7D471529F7DC}">
      <dsp:nvSpPr>
        <dsp:cNvPr id="0" name=""/>
        <dsp:cNvSpPr/>
      </dsp:nvSpPr>
      <dsp:spPr>
        <a:xfrm>
          <a:off x="3214" y="235718"/>
          <a:ext cx="2845593" cy="71139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3500000">
            <a:srgbClr val="808080">
              <a:alpha val="75000"/>
            </a:srgbClr>
          </a:innerShdw>
          <a:outerShdw blurRad="63500" dist="50800" dir="5400000" algn="br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1400000"/>
          </a:lightRig>
        </a:scene3d>
        <a:sp3d contourW="12700" prstMaterial="softmetal">
          <a:bevelT w="63500" h="25400" prst="angle"/>
          <a:contourClr>
            <a:schemeClr val="accent3"/>
          </a:contourClr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4000" kern="1200" dirty="0" smtClean="0">
              <a:ln>
                <a:solidFill>
                  <a:srgbClr val="7030A0"/>
                </a:solidFill>
              </a:ln>
            </a:rPr>
            <a:t>GEJALA</a:t>
          </a:r>
          <a:endParaRPr lang="id-ID" sz="4000" kern="1200" dirty="0">
            <a:ln>
              <a:solidFill>
                <a:srgbClr val="7030A0"/>
              </a:solidFill>
            </a:ln>
          </a:endParaRPr>
        </a:p>
      </dsp:txBody>
      <dsp:txXfrm>
        <a:off x="24050" y="256554"/>
        <a:ext cx="2803921" cy="669726"/>
      </dsp:txXfrm>
    </dsp:sp>
    <dsp:sp modelId="{F9B2038D-675E-428C-A4C1-2DBF454A3C5A}">
      <dsp:nvSpPr>
        <dsp:cNvPr id="0" name=""/>
        <dsp:cNvSpPr/>
      </dsp:nvSpPr>
      <dsp:spPr>
        <a:xfrm rot="5400000">
          <a:off x="1363764" y="1009364"/>
          <a:ext cx="124494" cy="124494"/>
        </a:xfrm>
        <a:prstGeom prst="rightArrow">
          <a:avLst>
            <a:gd name="adj1" fmla="val 66700"/>
            <a:gd name="adj2" fmla="val 50000"/>
          </a:avLst>
        </a:prstGeom>
        <a:solidFill>
          <a:srgbClr val="FF0000"/>
        </a:solidFill>
        <a:ln w="38100">
          <a:solidFill>
            <a:srgbClr val="FF000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843341-F2F2-4940-9EF8-08E47987FA47}">
      <dsp:nvSpPr>
        <dsp:cNvPr id="0" name=""/>
        <dsp:cNvSpPr/>
      </dsp:nvSpPr>
      <dsp:spPr>
        <a:xfrm>
          <a:off x="3214" y="1196106"/>
          <a:ext cx="2845593" cy="71139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b="1" kern="1200" dirty="0" smtClean="0">
              <a:solidFill>
                <a:srgbClr val="000000"/>
              </a:solidFill>
            </a:rPr>
            <a:t>SULIT TIDUR</a:t>
          </a:r>
          <a:endParaRPr lang="id-ID" sz="2000" b="1" kern="1200" dirty="0">
            <a:solidFill>
              <a:srgbClr val="000000"/>
            </a:solidFill>
          </a:endParaRPr>
        </a:p>
      </dsp:txBody>
      <dsp:txXfrm>
        <a:off x="24050" y="1216942"/>
        <a:ext cx="2803921" cy="669726"/>
      </dsp:txXfrm>
    </dsp:sp>
    <dsp:sp modelId="{B0C7C517-2A34-4F84-999A-2237ED9EB29D}">
      <dsp:nvSpPr>
        <dsp:cNvPr id="0" name=""/>
        <dsp:cNvSpPr/>
      </dsp:nvSpPr>
      <dsp:spPr>
        <a:xfrm rot="5411066">
          <a:off x="1343028" y="1988880"/>
          <a:ext cx="162750" cy="124494"/>
        </a:xfrm>
        <a:prstGeom prst="rightArrow">
          <a:avLst>
            <a:gd name="adj1" fmla="val 66700"/>
            <a:gd name="adj2" fmla="val 50000"/>
          </a:avLst>
        </a:prstGeom>
        <a:solidFill>
          <a:srgbClr val="FF0000"/>
        </a:solidFill>
        <a:ln w="38100">
          <a:solidFill>
            <a:srgbClr val="FF000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1EC7A5-C6E6-4580-BDF1-5A72C9F049C9}">
      <dsp:nvSpPr>
        <dsp:cNvPr id="0" name=""/>
        <dsp:cNvSpPr/>
      </dsp:nvSpPr>
      <dsp:spPr>
        <a:xfrm>
          <a:off x="0" y="2194749"/>
          <a:ext cx="2845593" cy="71139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b="1" kern="1200" dirty="0" smtClean="0">
              <a:solidFill>
                <a:srgbClr val="000000"/>
              </a:solidFill>
            </a:rPr>
            <a:t>DEPRESI, MUDAH MARAH &amp; TERSINGGUNG</a:t>
          </a:r>
          <a:endParaRPr lang="id-ID" sz="1400" b="1" kern="1200" dirty="0">
            <a:solidFill>
              <a:srgbClr val="000000"/>
            </a:solidFill>
          </a:endParaRPr>
        </a:p>
      </dsp:txBody>
      <dsp:txXfrm>
        <a:off x="20836" y="2215585"/>
        <a:ext cx="2803921" cy="669726"/>
      </dsp:txXfrm>
    </dsp:sp>
    <dsp:sp modelId="{9C577BDB-073E-4383-A6C1-BCBF57AF65CA}">
      <dsp:nvSpPr>
        <dsp:cNvPr id="0" name=""/>
        <dsp:cNvSpPr/>
      </dsp:nvSpPr>
      <dsp:spPr>
        <a:xfrm rot="5388016">
          <a:off x="1381283" y="2949267"/>
          <a:ext cx="86241" cy="124494"/>
        </a:xfrm>
        <a:prstGeom prst="rightArrow">
          <a:avLst>
            <a:gd name="adj1" fmla="val 66700"/>
            <a:gd name="adj2" fmla="val 50000"/>
          </a:avLst>
        </a:prstGeom>
        <a:solidFill>
          <a:srgbClr val="FF0000"/>
        </a:solidFill>
        <a:ln w="38100">
          <a:solidFill>
            <a:srgbClr val="FF000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4410C3-67E3-4817-9DC7-F643FB852FA2}">
      <dsp:nvSpPr>
        <dsp:cNvPr id="0" name=""/>
        <dsp:cNvSpPr/>
      </dsp:nvSpPr>
      <dsp:spPr>
        <a:xfrm>
          <a:off x="3214" y="3116882"/>
          <a:ext cx="2845593" cy="71139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b="1" kern="1200" dirty="0" smtClean="0">
              <a:solidFill>
                <a:srgbClr val="000000"/>
              </a:solidFill>
            </a:rPr>
            <a:t>SERING MENGUAP</a:t>
          </a:r>
          <a:endParaRPr lang="id-ID" sz="1600" b="1" kern="1200" dirty="0">
            <a:solidFill>
              <a:srgbClr val="000000"/>
            </a:solidFill>
          </a:endParaRPr>
        </a:p>
      </dsp:txBody>
      <dsp:txXfrm>
        <a:off x="24050" y="3137718"/>
        <a:ext cx="2803921" cy="669726"/>
      </dsp:txXfrm>
    </dsp:sp>
    <dsp:sp modelId="{2F4E4019-E2E4-4029-BE7B-56EFB62598E2}">
      <dsp:nvSpPr>
        <dsp:cNvPr id="0" name=""/>
        <dsp:cNvSpPr/>
      </dsp:nvSpPr>
      <dsp:spPr>
        <a:xfrm>
          <a:off x="3250406" y="222833"/>
          <a:ext cx="2845593" cy="71139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3500000">
            <a:srgbClr val="808080">
              <a:alpha val="75000"/>
            </a:srgbClr>
          </a:innerShdw>
          <a:outerShdw blurRad="63500" dist="50800" dir="5400000" algn="br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1400000"/>
          </a:lightRig>
        </a:scene3d>
        <a:sp3d contourW="12700" prstMaterial="softmetal">
          <a:bevelT w="63500" h="25400" prst="angle"/>
          <a:contourClr>
            <a:schemeClr val="accent3"/>
          </a:contourClr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4000" kern="1200" dirty="0" smtClean="0">
              <a:ln>
                <a:solidFill>
                  <a:srgbClr val="7030A0"/>
                </a:solidFill>
              </a:ln>
            </a:rPr>
            <a:t>DAMPAK</a:t>
          </a:r>
          <a:endParaRPr lang="id-ID" sz="4000" kern="1200" dirty="0">
            <a:ln>
              <a:solidFill>
                <a:srgbClr val="7030A0"/>
              </a:solidFill>
            </a:ln>
          </a:endParaRPr>
        </a:p>
      </dsp:txBody>
      <dsp:txXfrm>
        <a:off x="3271242" y="243669"/>
        <a:ext cx="2803921" cy="669726"/>
      </dsp:txXfrm>
    </dsp:sp>
    <dsp:sp modelId="{3644E6F2-E7ED-40BE-B40E-29F41E7FA0B1}">
      <dsp:nvSpPr>
        <dsp:cNvPr id="0" name=""/>
        <dsp:cNvSpPr/>
      </dsp:nvSpPr>
      <dsp:spPr>
        <a:xfrm rot="5407765">
          <a:off x="4606635" y="1002922"/>
          <a:ext cx="130937" cy="124494"/>
        </a:xfrm>
        <a:prstGeom prst="rightArrow">
          <a:avLst>
            <a:gd name="adj1" fmla="val 66700"/>
            <a:gd name="adj2" fmla="val 50000"/>
          </a:avLst>
        </a:prstGeom>
        <a:solidFill>
          <a:srgbClr val="FF0000"/>
        </a:solidFill>
        <a:ln w="38100">
          <a:solidFill>
            <a:srgbClr val="FF000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392037-15CA-4356-9C51-C3BA3438846E}">
      <dsp:nvSpPr>
        <dsp:cNvPr id="0" name=""/>
        <dsp:cNvSpPr/>
      </dsp:nvSpPr>
      <dsp:spPr>
        <a:xfrm>
          <a:off x="3247191" y="1196106"/>
          <a:ext cx="2845593" cy="161129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b="1" kern="1200" dirty="0" smtClean="0">
              <a:solidFill>
                <a:srgbClr val="000000"/>
              </a:solidFill>
            </a:rPr>
            <a:t>SULIT MENGGERAKAN ANGGOTA TUBUH, GANGGUAN PERSEPSI, PENDENGARAN, PENGLIHATAN, PENCIUMAN, SENTUHAN &amp; RASA</a:t>
          </a:r>
          <a:endParaRPr lang="id-ID" sz="1400" b="1" kern="1200" dirty="0">
            <a:solidFill>
              <a:srgbClr val="000000"/>
            </a:solidFill>
          </a:endParaRPr>
        </a:p>
      </dsp:txBody>
      <dsp:txXfrm>
        <a:off x="3294384" y="1243299"/>
        <a:ext cx="2751207" cy="1516910"/>
      </dsp:txXfrm>
    </dsp:sp>
    <dsp:sp modelId="{15EA0037-6C94-4620-B9A9-FD8341E4769B}">
      <dsp:nvSpPr>
        <dsp:cNvPr id="0" name=""/>
        <dsp:cNvSpPr/>
      </dsp:nvSpPr>
      <dsp:spPr>
        <a:xfrm rot="5400000">
          <a:off x="4600019" y="2877371"/>
          <a:ext cx="139937" cy="124494"/>
        </a:xfrm>
        <a:prstGeom prst="rightArrow">
          <a:avLst>
            <a:gd name="adj1" fmla="val 66700"/>
            <a:gd name="adj2" fmla="val 50000"/>
          </a:avLst>
        </a:prstGeom>
        <a:solidFill>
          <a:srgbClr val="FF0000"/>
        </a:solidFill>
        <a:ln w="38100">
          <a:solidFill>
            <a:srgbClr val="FF000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0E8E21-9377-4923-B6D2-CDF221920777}">
      <dsp:nvSpPr>
        <dsp:cNvPr id="0" name=""/>
        <dsp:cNvSpPr/>
      </dsp:nvSpPr>
      <dsp:spPr>
        <a:xfrm>
          <a:off x="3247191" y="3071834"/>
          <a:ext cx="2845593" cy="71139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b="1" kern="1200" dirty="0" smtClean="0">
              <a:solidFill>
                <a:srgbClr val="000000"/>
              </a:solidFill>
            </a:rPr>
            <a:t>BERHALUSINASI</a:t>
          </a:r>
          <a:endParaRPr lang="id-ID" sz="1600" b="1" kern="1200" dirty="0">
            <a:solidFill>
              <a:srgbClr val="000000"/>
            </a:solidFill>
          </a:endParaRPr>
        </a:p>
      </dsp:txBody>
      <dsp:txXfrm>
        <a:off x="3268027" y="3092670"/>
        <a:ext cx="2803921" cy="6697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2CDA2F-C8EA-4D4E-806B-7417C6FC5352}" type="datetimeFigureOut">
              <a:rPr lang="en-US" smtClean="0"/>
              <a:t>5/22/13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EA699A-0066-E34D-9F96-3743B02F1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420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0F41125-A0EC-41B9-8CA4-5974F584540F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/>
          </a:p>
        </p:txBody>
      </p:sp>
      <p:sp>
        <p:nvSpPr>
          <p:cNvPr id="89091" name="Rectangl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4588" y="688975"/>
            <a:ext cx="4568825" cy="342582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2" name="Rectangle 2"/>
          <p:cNvSpPr>
            <a:spLocks noGrp="1"/>
          </p:cNvSpPr>
          <p:nvPr>
            <p:ph type="body" idx="1"/>
          </p:nvPr>
        </p:nvSpPr>
        <p:spPr bwMode="auto">
          <a:xfrm>
            <a:off x="685801" y="4344988"/>
            <a:ext cx="5486400" cy="4113212"/>
          </a:xfrm>
          <a:noFill/>
        </p:spPr>
        <p:txBody>
          <a:bodyPr wrap="square" lIns="76106" tIns="38053" rIns="76106" bIns="38053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89093" name="Rectangle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6106" tIns="38053" rIns="76106" bIns="38053" anchor="b"/>
          <a:lstStyle/>
          <a:p>
            <a:pPr algn="r"/>
            <a:fld id="{759A0C5E-D454-40D2-8827-8E9EFA712434}" type="slidenum">
              <a:rPr lang="en-US" sz="1000">
                <a:latin typeface="Calibri" pitchFamily="34" charset="0"/>
              </a:rPr>
              <a:pPr algn="r"/>
              <a:t>4</a:t>
            </a:fld>
            <a:endParaRPr lang="en-US" sz="10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F42D4C-31B5-4209-8EFC-E4A24001A4B3}" type="slidenum">
              <a:rPr lang="en-US">
                <a:solidFill>
                  <a:prstClr val="black"/>
                </a:solidFill>
              </a:rPr>
              <a:pPr/>
              <a:t>40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0454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fld id="{4AE75BC3-CE7C-4D85-877F-C3E12FB04BD7}" type="datetime1">
              <a:rPr lang="en-GB">
                <a:solidFill>
                  <a:srgbClr val="000000"/>
                </a:solidFill>
              </a:rPr>
              <a:pPr/>
              <a:t>5/22/13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392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36BDAB9-3D22-459F-8A64-2AC46BB97257}" type="slidenum">
              <a:rPr lang="en-GB">
                <a:solidFill>
                  <a:srgbClr val="000000"/>
                </a:solidFill>
              </a:rPr>
              <a:pPr/>
              <a:t>42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392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38131" y="686417"/>
            <a:ext cx="4983321" cy="3429181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926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0"/>
              </a:spcBef>
            </a:pPr>
            <a:endParaRPr lang="id-ID" sz="2000" dirty="0">
              <a:solidFill>
                <a:srgbClr val="003366"/>
              </a:solidFill>
              <a:latin typeface="Arial Narrow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901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615296A-70AE-4B3A-8ECF-DF88210CAC8D}" type="slidenum">
              <a:rPr lang="id-ID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id-ID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890" indent="-285727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2906" indent="-228581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069" indent="-228581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232" indent="-228581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394" indent="-228581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557" indent="-228581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8720" indent="-228581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5883" indent="-228581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5063DB6-F3B6-7442-9C3E-70DB4455EB97}" type="slidenum">
              <a:rPr lang="en-US" sz="1200">
                <a:cs typeface="Arial" charset="0"/>
              </a:rPr>
              <a:pPr eaLnBrk="1" hangingPunct="1"/>
              <a:t>17</a:t>
            </a:fld>
            <a:endParaRPr lang="en-US" sz="1200">
              <a:cs typeface="Arial" charset="0"/>
            </a:endParaRPr>
          </a:p>
        </p:txBody>
      </p:sp>
      <p:sp>
        <p:nvSpPr>
          <p:cNvPr id="115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/>
              <a:t> 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643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14643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890" indent="-285727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2906" indent="-228581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069" indent="-228581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232" indent="-228581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394" indent="-228581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557" indent="-228581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8720" indent="-228581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5883" indent="-228581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57D9654-BC5D-F14D-81BE-ECDF9417189C}" type="slidenum">
              <a:rPr lang="en-US" sz="1200">
                <a:cs typeface="Arial" charset="0"/>
              </a:rPr>
              <a:pPr eaLnBrk="1" hangingPunct="1"/>
              <a:t>18</a:t>
            </a:fld>
            <a:endParaRPr lang="en-US" sz="1200"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F42D4C-31B5-4209-8EFC-E4A24001A4B3}" type="slidenum">
              <a:rPr lang="en-US" smtClean="0">
                <a:solidFill>
                  <a:prstClr val="black"/>
                </a:solidFill>
              </a:rPr>
              <a:pPr/>
              <a:t>26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0519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F42D4C-31B5-4209-8EFC-E4A24001A4B3}" type="slidenum">
              <a:rPr lang="en-US" smtClean="0">
                <a:solidFill>
                  <a:prstClr val="black"/>
                </a:solidFill>
              </a:rPr>
              <a:pPr/>
              <a:t>36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0454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F42D4C-31B5-4209-8EFC-E4A24001A4B3}" type="slidenum">
              <a:rPr lang="en-US" smtClean="0">
                <a:solidFill>
                  <a:prstClr val="black"/>
                </a:solidFill>
              </a:rPr>
              <a:pPr/>
              <a:t>37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0454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F42D4C-31B5-4209-8EFC-E4A24001A4B3}" type="slidenum">
              <a:rPr lang="en-US" smtClean="0">
                <a:solidFill>
                  <a:prstClr val="black"/>
                </a:solidFill>
              </a:rPr>
              <a:pPr/>
              <a:t>38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0454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F42D4C-31B5-4209-8EFC-E4A24001A4B3}" type="slidenum">
              <a:rPr lang="en-US">
                <a:solidFill>
                  <a:prstClr val="black"/>
                </a:solidFill>
              </a:rPr>
              <a:pPr/>
              <a:t>39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045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TitleSli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492375"/>
            <a:ext cx="6762749" cy="1470025"/>
          </a:xfrm>
        </p:spPr>
        <p:txBody>
          <a:bodyPr/>
          <a:lstStyle>
            <a:lvl1pPr algn="r">
              <a:defRPr sz="4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1" y="3966882"/>
            <a:ext cx="6762749" cy="1752600"/>
          </a:xfrm>
        </p:spPr>
        <p:txBody>
          <a:bodyPr>
            <a:normAutofit/>
          </a:bodyPr>
          <a:lstStyle>
            <a:lvl1pPr marL="0" indent="0" algn="r">
              <a:spcBef>
                <a:spcPts val="6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5/22/13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5/22/13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Cap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4" y="590550"/>
            <a:ext cx="365760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3023" y="739588"/>
            <a:ext cx="3657600" cy="53087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464" y="1816100"/>
            <a:ext cx="3657600" cy="38227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5/22/13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PictureCap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977" y="187452"/>
            <a:ext cx="853665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0" y="533400"/>
            <a:ext cx="4476750" cy="125253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124" y="1828800"/>
            <a:ext cx="4474539" cy="381000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6124" y="6288741"/>
            <a:ext cx="1887537" cy="365125"/>
          </a:xfrm>
        </p:spPr>
        <p:txBody>
          <a:bodyPr/>
          <a:lstStyle/>
          <a:p>
            <a:fld id="{D140825E-4A15-4D39-8176-1F07E904CB30}" type="datetimeFigureOut">
              <a:rPr lang="en-US" smtClean="0"/>
              <a:t>5/22/13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67399" y="6288741"/>
            <a:ext cx="267596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188253" y="179292"/>
            <a:ext cx="3281087" cy="6483096"/>
          </a:xfrm>
          <a:prstGeom prst="round1Rect">
            <a:avLst>
              <a:gd name="adj" fmla="val 17325"/>
            </a:avLst>
          </a:prstGeom>
          <a:blipFill dpi="0" rotWithShape="0">
            <a:blip r:embed="rId3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-PictureCaption-Extr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0953" y="533400"/>
            <a:ext cx="3657600" cy="125253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596153" y="1600199"/>
            <a:ext cx="3657600" cy="3657601"/>
          </a:xfrm>
          <a:prstGeom prst="ellipse">
            <a:avLst/>
          </a:prstGeom>
          <a:blipFill dpi="0" rotWithShape="0">
            <a:blip r:embed="rId3" cstate="print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10412" y="1828800"/>
            <a:ext cx="3657600" cy="381000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1000" y="6288741"/>
            <a:ext cx="1865125" cy="365125"/>
          </a:xfrm>
        </p:spPr>
        <p:txBody>
          <a:bodyPr/>
          <a:lstStyle/>
          <a:p>
            <a:fld id="{D140825E-4A15-4D39-8176-1F07E904CB30}" type="datetimeFigureOut">
              <a:rPr lang="en-US" smtClean="0"/>
              <a:t>5/22/13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25813" y="6288741"/>
            <a:ext cx="521755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-PictureCaption-Extr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038" y="3778624"/>
            <a:ext cx="7560515" cy="110265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871584" y="762000"/>
            <a:ext cx="7427726" cy="2989730"/>
          </a:xfrm>
          <a:prstGeom prst="roundRect">
            <a:avLst>
              <a:gd name="adj" fmla="val 7476"/>
            </a:avLst>
          </a:prstGeom>
          <a:blipFill dpi="0" rotWithShape="0">
            <a:blip r:embed="rId3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8034" y="4827493"/>
            <a:ext cx="7559977" cy="1220881"/>
          </a:xfrm>
        </p:spPr>
        <p:txBody>
          <a:bodyPr>
            <a:normAutofit/>
          </a:bodyPr>
          <a:lstStyle>
            <a:lvl1pPr marL="0" indent="0">
              <a:spcBef>
                <a:spcPts val="3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1000" y="6288741"/>
            <a:ext cx="1865125" cy="365125"/>
          </a:xfrm>
        </p:spPr>
        <p:txBody>
          <a:bodyPr/>
          <a:lstStyle/>
          <a:p>
            <a:fld id="{D140825E-4A15-4D39-8176-1F07E904CB30}" type="datetimeFigureOut">
              <a:rPr lang="en-US" smtClean="0"/>
              <a:t>5/22/13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25813" y="6288741"/>
            <a:ext cx="521755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5/22/13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28646" y="779463"/>
            <a:ext cx="1358153" cy="52689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9462" y="779464"/>
            <a:ext cx="6170613" cy="5268911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5/22/13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ctrTitle" sz="quarter"/>
          </p:nvPr>
        </p:nvSpPr>
        <p:spPr>
          <a:xfrm>
            <a:off x="3124200" y="3505210"/>
            <a:ext cx="5791200" cy="723275"/>
          </a:xfrm>
        </p:spPr>
        <p:txBody>
          <a:bodyPr anchor="t">
            <a:spAutoFit/>
          </a:bodyPr>
          <a:lstStyle>
            <a:lvl1pPr>
              <a:defRPr>
                <a:solidFill>
                  <a:srgbClr val="77A5D5"/>
                </a:solidFill>
              </a:defRPr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4204611"/>
      </p:ext>
    </p:extLst>
  </p:cSld>
  <p:clrMapOvr>
    <a:masterClrMapping/>
  </p:clrMapOvr>
  <p:transition xmlns:p14="http://schemas.microsoft.com/office/powerpoint/2010/main">
    <p:pull dir="l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5/22/13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SectionHea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591360"/>
            <a:ext cx="7583487" cy="1362075"/>
          </a:xfrm>
        </p:spPr>
        <p:txBody>
          <a:bodyPr anchor="b" anchorCtr="0">
            <a:noAutofit/>
          </a:bodyPr>
          <a:lstStyle>
            <a:lvl1pPr algn="l">
              <a:defRPr sz="44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3950354"/>
            <a:ext cx="7583487" cy="1500187"/>
          </a:xfrm>
        </p:spPr>
        <p:txBody>
          <a:bodyPr anchor="t" anchorCtr="0"/>
          <a:lstStyle>
            <a:lvl1pPr marL="0" indent="0" algn="l">
              <a:spcBef>
                <a:spcPts val="600"/>
              </a:spcBef>
              <a:buNone/>
              <a:defRPr sz="20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5/22/13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8541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5/22/13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104438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438835"/>
            <a:ext cx="3657600" cy="789828"/>
          </a:xfr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3" y="2362199"/>
            <a:ext cx="3657600" cy="36861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5350" y="1438835"/>
            <a:ext cx="3657600" cy="789828"/>
          </a:xfr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5350" y="2362199"/>
            <a:ext cx="3657600" cy="36861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5/22/13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874059" y="2286000"/>
            <a:ext cx="3563003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815840" y="2286000"/>
            <a:ext cx="3566160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874059" y="2286000"/>
            <a:ext cx="3563003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815840" y="2286000"/>
            <a:ext cx="3566160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28801"/>
            <a:ext cx="7585076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5/22/13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779462" y="3991816"/>
            <a:ext cx="7585076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095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5/22/13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471095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779462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5/22/13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half" idx="14"/>
          </p:nvPr>
        </p:nvSpPr>
        <p:spPr>
          <a:xfrm>
            <a:off x="77946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5"/>
          </p:nvPr>
        </p:nvSpPr>
        <p:spPr>
          <a:xfrm>
            <a:off x="77946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"/>
          </p:nvPr>
        </p:nvSpPr>
        <p:spPr>
          <a:xfrm>
            <a:off x="471095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3"/>
          </p:nvPr>
        </p:nvSpPr>
        <p:spPr>
          <a:xfrm>
            <a:off x="471095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5/22/13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Diagonal Corner Rectangle 7"/>
          <p:cNvSpPr/>
          <p:nvPr/>
        </p:nvSpPr>
        <p:spPr>
          <a:xfrm>
            <a:off x="189707" y="189707"/>
            <a:ext cx="8764587" cy="6478587"/>
          </a:xfrm>
          <a:prstGeom prst="round2DiagRect">
            <a:avLst>
              <a:gd name="adj1" fmla="val 9416"/>
              <a:gd name="adj2" fmla="val 0"/>
            </a:avLst>
          </a:prstGeom>
          <a:gradFill>
            <a:gsLst>
              <a:gs pos="17000">
                <a:schemeClr val="bg2"/>
              </a:gs>
              <a:gs pos="100000">
                <a:schemeClr val="tx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10443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828800"/>
            <a:ext cx="7583487" cy="4208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1000" y="6288741"/>
            <a:ext cx="18875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D140825E-4A15-4D39-8176-1F07E904CB30}" type="datetimeFigureOut">
              <a:rPr lang="en-US" smtClean="0"/>
              <a:t>5/22/13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4615" y="6288741"/>
            <a:ext cx="5238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4411" y="219635"/>
            <a:ext cx="493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spcBef>
          <a:spcPct val="0"/>
        </a:spcBef>
        <a:buNone/>
        <a:defRPr sz="38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82575" indent="-282575" algn="l" defTabSz="914400" rtl="0" eaLnBrk="1" latinLnBrk="0" hangingPunct="1">
        <a:spcBef>
          <a:spcPts val="2000"/>
        </a:spcBef>
        <a:buFont typeface="Wingdings 2" pitchFamily="18" charset="2"/>
        <a:buChar char=""/>
        <a:defRPr sz="2200" kern="1200">
          <a:solidFill>
            <a:schemeClr val="bg1"/>
          </a:solidFill>
          <a:latin typeface="+mn-lt"/>
          <a:ea typeface="+mn-ea"/>
          <a:cs typeface="+mn-cs"/>
        </a:defRPr>
      </a:lvl1pPr>
      <a:lvl2pPr marL="577850" indent="-295275" algn="l" defTabSz="914400" rtl="0" eaLnBrk="1" latinLnBrk="0" hangingPunct="1">
        <a:spcBef>
          <a:spcPts val="600"/>
        </a:spcBef>
        <a:buFont typeface="Wingdings 2" pitchFamily="18" charset="2"/>
        <a:buChar char="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860425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143000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1425575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1711325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 smtClean="0">
          <a:solidFill>
            <a:schemeClr val="bg1"/>
          </a:solidFill>
          <a:latin typeface="+mn-lt"/>
          <a:ea typeface="+mn-ea"/>
          <a:cs typeface="+mn-cs"/>
        </a:defRPr>
      </a:lvl6pPr>
      <a:lvl7pPr marL="2000250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 smtClean="0">
          <a:solidFill>
            <a:schemeClr val="bg1"/>
          </a:solidFill>
          <a:latin typeface="+mn-lt"/>
          <a:ea typeface="+mn-ea"/>
          <a:cs typeface="+mn-cs"/>
        </a:defRPr>
      </a:lvl7pPr>
      <a:lvl8pPr marL="2290763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 smtClean="0">
          <a:solidFill>
            <a:schemeClr val="bg1"/>
          </a:solidFill>
          <a:latin typeface="+mn-lt"/>
          <a:ea typeface="+mn-ea"/>
          <a:cs typeface="+mn-cs"/>
        </a:defRPr>
      </a:lvl8pPr>
      <a:lvl9pPr marL="2571750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30.jpeg"/><Relationship Id="rId5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4" Type="http://schemas.openxmlformats.org/officeDocument/2006/relationships/image" Target="../media/image32.jpeg"/><Relationship Id="rId5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4" Type="http://schemas.openxmlformats.org/officeDocument/2006/relationships/image" Target="../media/image33.jpeg"/><Relationship Id="rId5" Type="http://schemas.openxmlformats.org/officeDocument/2006/relationships/image" Target="../media/image34.jpeg"/><Relationship Id="rId6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4" Type="http://schemas.openxmlformats.org/officeDocument/2006/relationships/image" Target="../media/image36.png"/><Relationship Id="rId5" Type="http://schemas.openxmlformats.org/officeDocument/2006/relationships/image" Target="../media/image37.jpeg"/><Relationship Id="rId6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3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4" Type="http://schemas.openxmlformats.org/officeDocument/2006/relationships/image" Target="../media/image41.jpeg"/><Relationship Id="rId5" Type="http://schemas.openxmlformats.org/officeDocument/2006/relationships/image" Target="../media/image42.png"/><Relationship Id="rId6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43.jpeg"/><Relationship Id="rId5" Type="http://schemas.openxmlformats.org/officeDocument/2006/relationships/image" Target="../media/image44.jpeg"/><Relationship Id="rId6" Type="http://schemas.openxmlformats.org/officeDocument/2006/relationships/image" Target="../media/image45.jpeg"/><Relationship Id="rId7" Type="http://schemas.openxmlformats.org/officeDocument/2006/relationships/image" Target="../media/image46.jpeg"/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3.png"/><Relationship Id="rId3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48.jpeg"/><Relationship Id="rId5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58.jpeg"/><Relationship Id="rId12" Type="http://schemas.openxmlformats.org/officeDocument/2006/relationships/image" Target="../media/image59.jpeg"/><Relationship Id="rId13" Type="http://schemas.openxmlformats.org/officeDocument/2006/relationships/image" Target="../media/image60.jpeg"/><Relationship Id="rId14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jpeg"/><Relationship Id="rId3" Type="http://schemas.openxmlformats.org/officeDocument/2006/relationships/image" Target="../media/image50.jpeg"/><Relationship Id="rId4" Type="http://schemas.openxmlformats.org/officeDocument/2006/relationships/image" Target="../media/image51.jpeg"/><Relationship Id="rId5" Type="http://schemas.openxmlformats.org/officeDocument/2006/relationships/image" Target="../media/image52.jpeg"/><Relationship Id="rId6" Type="http://schemas.openxmlformats.org/officeDocument/2006/relationships/image" Target="../media/image53.jpeg"/><Relationship Id="rId7" Type="http://schemas.openxmlformats.org/officeDocument/2006/relationships/image" Target="../media/image54.jpeg"/><Relationship Id="rId8" Type="http://schemas.openxmlformats.org/officeDocument/2006/relationships/image" Target="../media/image55.jpeg"/><Relationship Id="rId9" Type="http://schemas.openxmlformats.org/officeDocument/2006/relationships/image" Target="../media/image56.jpeg"/><Relationship Id="rId10" Type="http://schemas.openxmlformats.org/officeDocument/2006/relationships/image" Target="../media/image57.jpeg"/></Relationships>
</file>

<file path=ppt/slides/_rels/slide23.xml.rels><?xml version="1.0" encoding="UTF-8" standalone="yes"?>
<Relationships xmlns="http://schemas.openxmlformats.org/package/2006/relationships"><Relationship Id="rId11" Type="http://schemas.openxmlformats.org/officeDocument/2006/relationships/image" Target="../media/image71.jpeg"/><Relationship Id="rId12" Type="http://schemas.openxmlformats.org/officeDocument/2006/relationships/image" Target="../media/image72.jpeg"/><Relationship Id="rId13" Type="http://schemas.openxmlformats.org/officeDocument/2006/relationships/image" Target="../media/image73.jpeg"/><Relationship Id="rId14" Type="http://schemas.openxmlformats.org/officeDocument/2006/relationships/image" Target="../media/image7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2.jpeg"/><Relationship Id="rId3" Type="http://schemas.openxmlformats.org/officeDocument/2006/relationships/image" Target="../media/image63.jpeg"/><Relationship Id="rId4" Type="http://schemas.openxmlformats.org/officeDocument/2006/relationships/image" Target="../media/image64.jpeg"/><Relationship Id="rId5" Type="http://schemas.openxmlformats.org/officeDocument/2006/relationships/image" Target="../media/image65.jpeg"/><Relationship Id="rId6" Type="http://schemas.openxmlformats.org/officeDocument/2006/relationships/image" Target="../media/image66.jpeg"/><Relationship Id="rId7" Type="http://schemas.openxmlformats.org/officeDocument/2006/relationships/image" Target="../media/image67.jpeg"/><Relationship Id="rId8" Type="http://schemas.openxmlformats.org/officeDocument/2006/relationships/image" Target="../media/image68.jpeg"/><Relationship Id="rId9" Type="http://schemas.openxmlformats.org/officeDocument/2006/relationships/image" Target="../media/image69.jpeg"/><Relationship Id="rId10" Type="http://schemas.openxmlformats.org/officeDocument/2006/relationships/image" Target="../media/image7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4" Type="http://schemas.openxmlformats.org/officeDocument/2006/relationships/image" Target="../media/image77.jpeg"/><Relationship Id="rId5" Type="http://schemas.openxmlformats.org/officeDocument/2006/relationships/image" Target="../media/image78.jpeg"/><Relationship Id="rId6" Type="http://schemas.openxmlformats.org/officeDocument/2006/relationships/image" Target="../media/image79.jpeg"/><Relationship Id="rId7" Type="http://schemas.openxmlformats.org/officeDocument/2006/relationships/image" Target="../media/image80.png"/><Relationship Id="rId8" Type="http://schemas.openxmlformats.org/officeDocument/2006/relationships/image" Target="../media/image81.png"/><Relationship Id="rId9" Type="http://schemas.openxmlformats.org/officeDocument/2006/relationships/image" Target="../media/image82.png"/><Relationship Id="rId10" Type="http://schemas.openxmlformats.org/officeDocument/2006/relationships/image" Target="../media/image83.jpeg"/><Relationship Id="rId11" Type="http://schemas.openxmlformats.org/officeDocument/2006/relationships/image" Target="../media/image8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4" Type="http://schemas.openxmlformats.org/officeDocument/2006/relationships/image" Target="../media/image87.jpeg"/><Relationship Id="rId5" Type="http://schemas.openxmlformats.org/officeDocument/2006/relationships/image" Target="../media/image88.jpeg"/><Relationship Id="rId6" Type="http://schemas.openxmlformats.org/officeDocument/2006/relationships/image" Target="../media/image89.jpeg"/><Relationship Id="rId7" Type="http://schemas.openxmlformats.org/officeDocument/2006/relationships/image" Target="../media/image90.jpeg"/><Relationship Id="rId8" Type="http://schemas.openxmlformats.org/officeDocument/2006/relationships/image" Target="../media/image91.jpeg"/><Relationship Id="rId9" Type="http://schemas.openxmlformats.org/officeDocument/2006/relationships/image" Target="../media/image92.png"/><Relationship Id="rId10" Type="http://schemas.openxmlformats.org/officeDocument/2006/relationships/image" Target="../media/image93.png"/><Relationship Id="rId11" Type="http://schemas.openxmlformats.org/officeDocument/2006/relationships/image" Target="../media/image9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4" Type="http://schemas.openxmlformats.org/officeDocument/2006/relationships/image" Target="../media/image96.jpeg"/><Relationship Id="rId5" Type="http://schemas.openxmlformats.org/officeDocument/2006/relationships/image" Target="../media/image97.jpeg"/><Relationship Id="rId6" Type="http://schemas.openxmlformats.org/officeDocument/2006/relationships/image" Target="../media/image98.jpeg"/><Relationship Id="rId7" Type="http://schemas.openxmlformats.org/officeDocument/2006/relationships/image" Target="../media/image99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4" Type="http://schemas.openxmlformats.org/officeDocument/2006/relationships/image" Target="../media/image102.jpeg"/><Relationship Id="rId5" Type="http://schemas.openxmlformats.org/officeDocument/2006/relationships/image" Target="../media/image103.jpeg"/><Relationship Id="rId6" Type="http://schemas.openxmlformats.org/officeDocument/2006/relationships/image" Target="../media/image104.jpeg"/><Relationship Id="rId7" Type="http://schemas.openxmlformats.org/officeDocument/2006/relationships/image" Target="../media/image10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4" Type="http://schemas.openxmlformats.org/officeDocument/2006/relationships/image" Target="../media/image108.jpeg"/><Relationship Id="rId5" Type="http://schemas.openxmlformats.org/officeDocument/2006/relationships/image" Target="../media/image109.jpeg"/><Relationship Id="rId6" Type="http://schemas.openxmlformats.org/officeDocument/2006/relationships/image" Target="../media/image110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4" Type="http://schemas.openxmlformats.org/officeDocument/2006/relationships/image" Target="../media/image11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3.png"/><Relationship Id="rId3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4" Type="http://schemas.openxmlformats.org/officeDocument/2006/relationships/image" Target="../media/image116.jpeg"/><Relationship Id="rId5" Type="http://schemas.openxmlformats.org/officeDocument/2006/relationships/image" Target="../media/image117.jpeg"/><Relationship Id="rId6" Type="http://schemas.openxmlformats.org/officeDocument/2006/relationships/image" Target="../media/image118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4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9.jpeg"/><Relationship Id="rId3" Type="http://schemas.openxmlformats.org/officeDocument/2006/relationships/image" Target="../media/image120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4" Type="http://schemas.openxmlformats.org/officeDocument/2006/relationships/image" Target="../media/image12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4" Type="http://schemas.openxmlformats.org/officeDocument/2006/relationships/image" Target="../media/image127.jpeg"/><Relationship Id="rId5" Type="http://schemas.openxmlformats.org/officeDocument/2006/relationships/image" Target="../media/image128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5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9.jpeg"/><Relationship Id="rId3" Type="http://schemas.openxmlformats.org/officeDocument/2006/relationships/image" Target="../media/image130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1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4" Type="http://schemas.openxmlformats.org/officeDocument/2006/relationships/image" Target="../media/image13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4" Type="http://schemas.openxmlformats.org/officeDocument/2006/relationships/image" Target="../media/image136.jpeg"/><Relationship Id="rId5" Type="http://schemas.openxmlformats.org/officeDocument/2006/relationships/image" Target="../media/image137.jpeg"/><Relationship Id="rId6" Type="http://schemas.openxmlformats.org/officeDocument/2006/relationships/image" Target="../media/image138.jpeg"/><Relationship Id="rId7" Type="http://schemas.openxmlformats.org/officeDocument/2006/relationships/image" Target="../media/image139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4" Type="http://schemas.openxmlformats.org/officeDocument/2006/relationships/image" Target="../media/image15.png"/><Relationship Id="rId5" Type="http://schemas.openxmlformats.org/officeDocument/2006/relationships/image" Target="../media/image16.jpeg"/><Relationship Id="rId6" Type="http://schemas.openxmlformats.org/officeDocument/2006/relationships/image" Target="../media/image17.jpe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jpeg"/><Relationship Id="rId4" Type="http://schemas.openxmlformats.org/officeDocument/2006/relationships/image" Target="../media/image141.jpeg"/><Relationship Id="rId5" Type="http://schemas.openxmlformats.org/officeDocument/2006/relationships/image" Target="../media/image142.jpeg"/><Relationship Id="rId6" Type="http://schemas.openxmlformats.org/officeDocument/2006/relationships/image" Target="../media/image143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4" Type="http://schemas.openxmlformats.org/officeDocument/2006/relationships/image" Target="../media/image146.jpeg"/><Relationship Id="rId5" Type="http://schemas.openxmlformats.org/officeDocument/2006/relationships/image" Target="../media/image17.jpeg"/><Relationship Id="rId6" Type="http://schemas.openxmlformats.org/officeDocument/2006/relationships/image" Target="../media/image42.png"/><Relationship Id="rId7" Type="http://schemas.openxmlformats.org/officeDocument/2006/relationships/image" Target="../media/image147.png"/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4" Type="http://schemas.openxmlformats.org/officeDocument/2006/relationships/image" Target="../media/image15.png"/><Relationship Id="rId5" Type="http://schemas.openxmlformats.org/officeDocument/2006/relationships/image" Target="../media/image19.jpeg"/><Relationship Id="rId6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21.jpeg"/><Relationship Id="rId5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8" Type="http://schemas.openxmlformats.org/officeDocument/2006/relationships/image" Target="../media/image22.jpeg"/><Relationship Id="rId9" Type="http://schemas.openxmlformats.org/officeDocument/2006/relationships/image" Target="../media/image23.jpeg"/><Relationship Id="rId10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4" Type="http://schemas.openxmlformats.org/officeDocument/2006/relationships/diagramData" Target="../diagrams/data2.xml"/><Relationship Id="rId5" Type="http://schemas.openxmlformats.org/officeDocument/2006/relationships/diagramLayout" Target="../diagrams/layout2.xml"/><Relationship Id="rId6" Type="http://schemas.openxmlformats.org/officeDocument/2006/relationships/diagramQuickStyle" Target="../diagrams/quickStyle2.xml"/><Relationship Id="rId7" Type="http://schemas.openxmlformats.org/officeDocument/2006/relationships/diagramColors" Target="../diagrams/colors2.xml"/><Relationship Id="rId8" Type="http://schemas.microsoft.com/office/2007/relationships/diagramDrawing" Target="../diagrams/drawing2.xml"/><Relationship Id="rId9" Type="http://schemas.openxmlformats.org/officeDocument/2006/relationships/image" Target="../media/image15.png"/><Relationship Id="rId10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27.jpeg"/><Relationship Id="rId5" Type="http://schemas.openxmlformats.org/officeDocument/2006/relationships/image" Target="../media/image28.jpeg"/><Relationship Id="rId6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press release-02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-57174"/>
            <a:ext cx="9144000" cy="688130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156491" y="1618145"/>
            <a:ext cx="7801240" cy="147002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8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</a:p>
          <a:p>
            <a:pPr algn="ctr"/>
            <a:r>
              <a:rPr lang="en-US" sz="3600" b="1" dirty="0" smtClean="0">
                <a:solidFill>
                  <a:srgbClr val="000000"/>
                </a:solidFill>
                <a:latin typeface="Calibri"/>
                <a:cs typeface="Calibri"/>
              </a:rPr>
              <a:t>MODUS OPERANDI PENYELUNDUPAN NARKOBA KE INDONESIA   </a:t>
            </a:r>
            <a:endParaRPr lang="en-US" sz="3600" b="1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grpSp>
        <p:nvGrpSpPr>
          <p:cNvPr id="6" name="Group 39"/>
          <p:cNvGrpSpPr>
            <a:grpSpLocks/>
          </p:cNvGrpSpPr>
          <p:nvPr/>
        </p:nvGrpSpPr>
        <p:grpSpPr bwMode="auto">
          <a:xfrm>
            <a:off x="1054893" y="307295"/>
            <a:ext cx="1090613" cy="1081087"/>
            <a:chOff x="4086" y="1928"/>
            <a:chExt cx="1927" cy="1927"/>
          </a:xfrm>
        </p:grpSpPr>
        <p:sp>
          <p:nvSpPr>
            <p:cNvPr id="7" name="Oval 40"/>
            <p:cNvSpPr>
              <a:spLocks noChangeArrowheads="1"/>
            </p:cNvSpPr>
            <p:nvPr/>
          </p:nvSpPr>
          <p:spPr bwMode="auto">
            <a:xfrm>
              <a:off x="4086" y="1928"/>
              <a:ext cx="1927" cy="1927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</a:pPr>
              <a:endParaRPr lang="id-ID" sz="2400" b="1" smtClean="0">
                <a:solidFill>
                  <a:srgbClr val="EBDDC3"/>
                </a:solidFill>
                <a:latin typeface="Calibri"/>
              </a:endParaRPr>
            </a:p>
          </p:txBody>
        </p:sp>
        <p:pic>
          <p:nvPicPr>
            <p:cNvPr id="8" name="Picture 41" descr="Picture1 copy"/>
            <p:cNvPicPr preferRelativeResize="0">
              <a:picLocks noChangeArrowheads="1"/>
            </p:cNvPicPr>
            <p:nvPr/>
          </p:nvPicPr>
          <p:blipFill>
            <a:blip r:embed="rId3" cstate="email">
              <a:lum bright="10000" contrast="70000"/>
            </a:blip>
            <a:srcRect/>
            <a:stretch>
              <a:fillRect/>
            </a:stretch>
          </p:blipFill>
          <p:spPr bwMode="auto">
            <a:xfrm>
              <a:off x="4133" y="1980"/>
              <a:ext cx="1826" cy="1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9" name="Picture 4" descr="ina gif.gif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596574" y="336468"/>
            <a:ext cx="1127129" cy="1130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1569598" y="3573009"/>
            <a:ext cx="6762749" cy="24252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400" b="1" dirty="0">
                <a:latin typeface="Calibri"/>
                <a:cs typeface="Calibri"/>
              </a:rPr>
              <a:t>Yappi Manafe</a:t>
            </a:r>
          </a:p>
          <a:p>
            <a:pPr algn="ctr">
              <a:lnSpc>
                <a:spcPct val="90000"/>
              </a:lnSpc>
            </a:pPr>
            <a:r>
              <a:rPr lang="en-US" sz="2400" b="1" dirty="0" err="1">
                <a:latin typeface="Calibri"/>
                <a:cs typeface="Calibri"/>
              </a:rPr>
              <a:t>Deputi</a:t>
            </a:r>
            <a:r>
              <a:rPr lang="en-US" sz="2400" b="1" dirty="0">
                <a:latin typeface="Calibri"/>
                <a:cs typeface="Calibri"/>
              </a:rPr>
              <a:t> </a:t>
            </a:r>
            <a:r>
              <a:rPr lang="en-US" sz="2400" b="1" dirty="0" err="1">
                <a:latin typeface="Calibri"/>
                <a:cs typeface="Calibri"/>
              </a:rPr>
              <a:t>Pencegahan</a:t>
            </a:r>
            <a:endParaRPr lang="en-US" sz="2400" b="1" dirty="0">
              <a:latin typeface="Calibri"/>
              <a:cs typeface="Calibri"/>
            </a:endParaRPr>
          </a:p>
          <a:p>
            <a:pPr algn="ctr">
              <a:lnSpc>
                <a:spcPct val="90000"/>
              </a:lnSpc>
            </a:pPr>
            <a:r>
              <a:rPr lang="en-US" sz="2400" b="1" dirty="0" err="1">
                <a:latin typeface="Calibri"/>
                <a:cs typeface="Calibri"/>
              </a:rPr>
              <a:t>Badan</a:t>
            </a:r>
            <a:r>
              <a:rPr lang="en-US" sz="2400" b="1" dirty="0">
                <a:latin typeface="Calibri"/>
                <a:cs typeface="Calibri"/>
              </a:rPr>
              <a:t> </a:t>
            </a:r>
            <a:r>
              <a:rPr lang="en-US" sz="2400" b="1" dirty="0" err="1">
                <a:latin typeface="Calibri"/>
                <a:cs typeface="Calibri"/>
              </a:rPr>
              <a:t>Narkotika</a:t>
            </a:r>
            <a:r>
              <a:rPr lang="en-US" sz="2400" b="1" dirty="0">
                <a:latin typeface="Calibri"/>
                <a:cs typeface="Calibri"/>
              </a:rPr>
              <a:t> </a:t>
            </a:r>
            <a:r>
              <a:rPr lang="en-US" sz="2400" b="1" dirty="0" err="1" smtClean="0">
                <a:latin typeface="Calibri"/>
                <a:cs typeface="Calibri"/>
              </a:rPr>
              <a:t>Nasional</a:t>
            </a:r>
            <a:endParaRPr lang="en-US" sz="2400" b="1" dirty="0">
              <a:latin typeface="Calibri"/>
              <a:cs typeface="Calibri"/>
            </a:endParaRPr>
          </a:p>
          <a:p>
            <a:pPr algn="ctr">
              <a:lnSpc>
                <a:spcPct val="90000"/>
              </a:lnSpc>
            </a:pPr>
            <a:endParaRPr lang="en-US" sz="2400" dirty="0" smtClean="0">
              <a:latin typeface="Calibri"/>
              <a:cs typeface="Calibri"/>
            </a:endParaRPr>
          </a:p>
          <a:p>
            <a:pPr algn="ctr">
              <a:lnSpc>
                <a:spcPct val="90000"/>
              </a:lnSpc>
            </a:pPr>
            <a:r>
              <a:rPr lang="en-US" sz="2400" dirty="0" err="1" smtClean="0">
                <a:latin typeface="Calibri"/>
                <a:cs typeface="Calibri"/>
              </a:rPr>
              <a:t>Diseminasi</a:t>
            </a:r>
            <a:r>
              <a:rPr lang="en-US" sz="2400" dirty="0" smtClean="0">
                <a:latin typeface="Calibri"/>
                <a:cs typeface="Calibri"/>
              </a:rPr>
              <a:t> </a:t>
            </a:r>
            <a:r>
              <a:rPr lang="en-US" sz="2400" dirty="0" err="1" smtClean="0">
                <a:latin typeface="Calibri"/>
                <a:cs typeface="Calibri"/>
              </a:rPr>
              <a:t>Informasi</a:t>
            </a:r>
            <a:r>
              <a:rPr lang="en-US" sz="2400" dirty="0" smtClean="0">
                <a:latin typeface="Calibri"/>
                <a:cs typeface="Calibri"/>
              </a:rPr>
              <a:t>  P4GN </a:t>
            </a:r>
          </a:p>
          <a:p>
            <a:pPr algn="ctr">
              <a:lnSpc>
                <a:spcPct val="90000"/>
              </a:lnSpc>
            </a:pPr>
            <a:r>
              <a:rPr lang="en-US" sz="2400" dirty="0" err="1" smtClean="0">
                <a:latin typeface="Calibri"/>
                <a:cs typeface="Calibri"/>
              </a:rPr>
              <a:t>Bagi</a:t>
            </a:r>
            <a:r>
              <a:rPr lang="en-US" sz="2400" dirty="0" smtClean="0">
                <a:latin typeface="Calibri"/>
                <a:cs typeface="Calibri"/>
              </a:rPr>
              <a:t> </a:t>
            </a:r>
            <a:r>
              <a:rPr lang="en-US" sz="2400" dirty="0" err="1" smtClean="0">
                <a:latin typeface="Calibri"/>
                <a:cs typeface="Calibri"/>
              </a:rPr>
              <a:t>Pekerja</a:t>
            </a:r>
            <a:r>
              <a:rPr lang="en-US" sz="2400" dirty="0" smtClean="0">
                <a:latin typeface="Calibri"/>
                <a:cs typeface="Calibri"/>
              </a:rPr>
              <a:t> Indonesia Di Korea Selatan</a:t>
            </a:r>
          </a:p>
          <a:p>
            <a:pPr algn="ctr">
              <a:lnSpc>
                <a:spcPct val="90000"/>
              </a:lnSpc>
            </a:pPr>
            <a:r>
              <a:rPr lang="en-US" sz="2400" dirty="0" err="1" smtClean="0">
                <a:latin typeface="Calibri"/>
                <a:cs typeface="Calibri"/>
              </a:rPr>
              <a:t>Ansan</a:t>
            </a:r>
            <a:r>
              <a:rPr lang="en-US" sz="2400" dirty="0" smtClean="0">
                <a:latin typeface="Calibri"/>
                <a:cs typeface="Calibri"/>
              </a:rPr>
              <a:t>, 19 Mei 2013</a:t>
            </a:r>
            <a:endParaRPr lang="en-US" sz="2400" dirty="0">
              <a:latin typeface="Calibri"/>
              <a:cs typeface="Calibri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413843" y="52030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pc="-150" dirty="0">
                <a:solidFill>
                  <a:prstClr val="white"/>
                </a:solidFill>
                <a:latin typeface="Aharoni" pitchFamily="2" charset="-79"/>
                <a:cs typeface="Aharoni" pitchFamily="2" charset="-79"/>
              </a:rPr>
              <a:t>BADAN NARKOTIKA NASIONAL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pc="-150" dirty="0">
                <a:solidFill>
                  <a:prstClr val="white"/>
                </a:solidFill>
                <a:latin typeface="Aharoni" pitchFamily="2" charset="-79"/>
                <a:cs typeface="Aharoni" pitchFamily="2" charset="-79"/>
              </a:rPr>
              <a:t>REPUBLIK INDONESIA</a:t>
            </a:r>
            <a:endParaRPr lang="id-ID" spc="-150" dirty="0">
              <a:solidFill>
                <a:prstClr val="white"/>
              </a:solidFill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12" name="Content Placeholder 3" descr="Image (131)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9FBF6"/>
              </a:clrFrom>
              <a:clrTo>
                <a:srgbClr val="F9FBF6">
                  <a:alpha val="0"/>
                </a:srgbClr>
              </a:clrTo>
            </a:clrChange>
          </a:blip>
          <a:srcRect l="3624" t="78295" r="79040"/>
          <a:stretch>
            <a:fillRect/>
          </a:stretch>
        </p:blipFill>
        <p:spPr>
          <a:xfrm rot="16200000">
            <a:off x="7228916" y="4937499"/>
            <a:ext cx="1404444" cy="2418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0347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" descr="Inhalen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 r="22192"/>
          <a:stretch>
            <a:fillRect/>
          </a:stretch>
        </p:blipFill>
        <p:spPr>
          <a:xfrm>
            <a:off x="5627085" y="214290"/>
            <a:ext cx="3297138" cy="30854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Rounded Rectangle 8"/>
          <p:cNvSpPr/>
          <p:nvPr/>
        </p:nvSpPr>
        <p:spPr bwMode="auto">
          <a:xfrm>
            <a:off x="132025" y="182049"/>
            <a:ext cx="8879951" cy="6493902"/>
          </a:xfrm>
          <a:prstGeom prst="roundRect">
            <a:avLst>
              <a:gd name="adj" fmla="val 3827"/>
            </a:avLst>
          </a:prstGeom>
          <a:noFill/>
          <a:ln w="28575" cap="flat" cmpd="sng" algn="ctr">
            <a:solidFill>
              <a:srgbClr val="0000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0" y="0"/>
            <a:ext cx="9144000" cy="1000108"/>
            <a:chOff x="0" y="0"/>
            <a:chExt cx="9906000" cy="1000108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452538" cy="100010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452538" y="0"/>
              <a:ext cx="8453462" cy="1000108"/>
            </a:xfrm>
            <a:prstGeom prst="rect">
              <a:avLst/>
            </a:prstGeom>
            <a:gradFill flip="none" rotWithShape="1">
              <a:gsLst>
                <a:gs pos="0">
                  <a:srgbClr val="0000CC">
                    <a:shade val="30000"/>
                    <a:satMod val="115000"/>
                    <a:alpha val="77000"/>
                  </a:srgbClr>
                </a:gs>
                <a:gs pos="50000">
                  <a:srgbClr val="0000CC">
                    <a:shade val="67500"/>
                    <a:satMod val="115000"/>
                  </a:srgbClr>
                </a:gs>
                <a:gs pos="100000">
                  <a:srgbClr val="0000CC">
                    <a:shade val="100000"/>
                    <a:satMod val="115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143832" y="285728"/>
              <a:ext cx="6355793" cy="553998"/>
            </a:xfrm>
            <a:prstGeom prst="rect">
              <a:avLst/>
            </a:prstGeom>
            <a:ln w="19050">
              <a:noFill/>
            </a:ln>
          </p:spPr>
          <p:txBody>
            <a:bodyPr wrap="none">
              <a:spAutoFit/>
            </a:bodyPr>
            <a:lstStyle/>
            <a:p>
              <a:pPr lvl="2">
                <a:lnSpc>
                  <a:spcPct val="80000"/>
                </a:lnSpc>
              </a:pPr>
              <a:r>
                <a:rPr lang="id-ID" sz="3600" b="1" dirty="0" smtClean="0">
                  <a:ln w="28575">
                    <a:noFill/>
                  </a:ln>
                  <a:solidFill>
                    <a:schemeClr val="bg1"/>
                  </a:solidFill>
                  <a:latin typeface="Copperplate Gothic Bold" pitchFamily="34" charset="0"/>
                  <a:cs typeface="Calibri" pitchFamily="34" charset="0"/>
                </a:rPr>
                <a:t>DAMPAK  KESEHATAN</a:t>
              </a:r>
              <a:endParaRPr lang="en-US" sz="3600" b="1" dirty="0">
                <a:ln w="28575">
                  <a:noFill/>
                </a:ln>
                <a:solidFill>
                  <a:schemeClr val="bg1"/>
                </a:solidFill>
                <a:latin typeface="Copperplate Gothic Bold" pitchFamily="34" charset="0"/>
                <a:cs typeface="Calibri" pitchFamily="34" charset="0"/>
              </a:endParaRPr>
            </a:p>
          </p:txBody>
        </p:sp>
        <p:pic>
          <p:nvPicPr>
            <p:cNvPr id="21" name="Picture 2" descr="D:\DATA PIDUM 2013\DATA TAHUN 2013\01 JANUARI\KUMPULAN LOGO\bnn copy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46831" y="35707"/>
              <a:ext cx="958876" cy="928694"/>
            </a:xfrm>
            <a:prstGeom prst="rect">
              <a:avLst/>
            </a:prstGeom>
            <a:noFill/>
          </p:spPr>
        </p:pic>
      </p:grpSp>
      <p:sp>
        <p:nvSpPr>
          <p:cNvPr id="22" name="Rectangle 21"/>
          <p:cNvSpPr/>
          <p:nvPr/>
        </p:nvSpPr>
        <p:spPr>
          <a:xfrm>
            <a:off x="91156" y="1000108"/>
            <a:ext cx="3443981" cy="785442"/>
          </a:xfrm>
          <a:prstGeom prst="rect">
            <a:avLst/>
          </a:prstGeom>
          <a:noFill/>
        </p:spPr>
        <p:txBody>
          <a:bodyPr wrap="none" lIns="107287" tIns="53643" rIns="107287" bIns="53643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id-ID" sz="4400" spc="59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  <a:cs typeface="Arial" charset="0"/>
              </a:rPr>
              <a:t>INHALANTS</a:t>
            </a:r>
            <a:endParaRPr lang="en-US" sz="4400" spc="59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3" name="Up Arrow Callout 22"/>
          <p:cNvSpPr/>
          <p:nvPr/>
        </p:nvSpPr>
        <p:spPr>
          <a:xfrm>
            <a:off x="142875" y="5357826"/>
            <a:ext cx="8858250" cy="785818"/>
          </a:xfrm>
          <a:prstGeom prst="up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600" b="1" dirty="0"/>
              <a:t>Hirupan mendadak dapat menyebabkan serangan jantung, pecahnya pembuluh darah di otak hingga kematian</a:t>
            </a:r>
          </a:p>
        </p:txBody>
      </p:sp>
      <p:grpSp>
        <p:nvGrpSpPr>
          <p:cNvPr id="24" name="Group 7"/>
          <p:cNvGrpSpPr>
            <a:grpSpLocks/>
          </p:cNvGrpSpPr>
          <p:nvPr/>
        </p:nvGrpSpPr>
        <p:grpSpPr bwMode="auto">
          <a:xfrm>
            <a:off x="214314" y="1857370"/>
            <a:ext cx="2714625" cy="785812"/>
            <a:chOff x="0" y="706382"/>
            <a:chExt cx="9144000" cy="520687"/>
          </a:xfrm>
        </p:grpSpPr>
        <p:sp>
          <p:nvSpPr>
            <p:cNvPr id="25" name="Rounded Rectangle 24"/>
            <p:cNvSpPr/>
            <p:nvPr/>
          </p:nvSpPr>
          <p:spPr>
            <a:xfrm>
              <a:off x="0" y="706382"/>
              <a:ext cx="9144000" cy="520687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Rounded Rectangle 4"/>
            <p:cNvSpPr/>
            <p:nvPr/>
          </p:nvSpPr>
          <p:spPr>
            <a:xfrm>
              <a:off x="26735" y="731627"/>
              <a:ext cx="9090526" cy="47019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52400" tIns="152400" rIns="152400" bIns="152400" spcCol="1270" anchor="ctr"/>
            <a:lstStyle/>
            <a:p>
              <a:pPr defTabSz="17780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id-ID" sz="4000" dirty="0">
                  <a:solidFill>
                    <a:srgbClr val="000000"/>
                  </a:solidFill>
                </a:rPr>
                <a:t>GEJALA</a:t>
              </a:r>
            </a:p>
          </p:txBody>
        </p:sp>
      </p:grpSp>
      <p:grpSp>
        <p:nvGrpSpPr>
          <p:cNvPr id="27" name="Group 8"/>
          <p:cNvGrpSpPr>
            <a:grpSpLocks/>
          </p:cNvGrpSpPr>
          <p:nvPr/>
        </p:nvGrpSpPr>
        <p:grpSpPr bwMode="auto">
          <a:xfrm>
            <a:off x="214313" y="2857497"/>
            <a:ext cx="2857500" cy="2428875"/>
            <a:chOff x="0" y="1257189"/>
            <a:chExt cx="9144000" cy="520687"/>
          </a:xfrm>
        </p:grpSpPr>
        <p:sp>
          <p:nvSpPr>
            <p:cNvPr id="28" name="Pentagon 27"/>
            <p:cNvSpPr/>
            <p:nvPr/>
          </p:nvSpPr>
          <p:spPr>
            <a:xfrm>
              <a:off x="0" y="1257189"/>
              <a:ext cx="9144000" cy="520687"/>
            </a:xfrm>
            <a:prstGeom prst="homePlat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Pentagon 6"/>
            <p:cNvSpPr/>
            <p:nvPr/>
          </p:nvSpPr>
          <p:spPr>
            <a:xfrm>
              <a:off x="0" y="1257189"/>
              <a:ext cx="9011920" cy="5206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3340" tIns="53340" rIns="53340" bIns="53340" spcCol="1270" anchor="ctr"/>
            <a:lstStyle/>
            <a:p>
              <a:pPr defTabSz="622300" fontAlgn="auto">
                <a:lnSpc>
                  <a:spcPct val="90000"/>
                </a:lnSpc>
                <a:spcAft>
                  <a:spcPct val="35000"/>
                </a:spcAft>
                <a:buFontTx/>
                <a:buChar char="-"/>
                <a:defRPr/>
              </a:pPr>
              <a:r>
                <a:rPr lang="id-ID" b="1" dirty="0">
                  <a:solidFill>
                    <a:schemeClr val="tx1"/>
                  </a:solidFill>
                </a:rPr>
                <a:t>Pusing &amp; gemetar</a:t>
              </a:r>
            </a:p>
            <a:p>
              <a:pPr defTabSz="622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id-ID" b="1" dirty="0">
                <a:solidFill>
                  <a:schemeClr val="tx1"/>
                </a:solidFill>
              </a:endParaRPr>
            </a:p>
            <a:p>
              <a:pPr defTabSz="622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id-ID" b="1" dirty="0">
                  <a:solidFill>
                    <a:schemeClr val="tx1"/>
                  </a:solidFill>
                </a:rPr>
                <a:t>- Mudah marah</a:t>
              </a:r>
            </a:p>
            <a:p>
              <a:pPr defTabSz="622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id-ID" b="1" dirty="0">
                <a:solidFill>
                  <a:schemeClr val="tx1"/>
                </a:solidFill>
              </a:endParaRPr>
            </a:p>
            <a:p>
              <a:pPr defTabSz="622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id-ID" b="1" dirty="0">
                  <a:solidFill>
                    <a:schemeClr val="tx1"/>
                  </a:solidFill>
                </a:rPr>
                <a:t>- Sulit tidur</a:t>
              </a:r>
            </a:p>
          </p:txBody>
        </p:sp>
      </p:grpSp>
      <p:grpSp>
        <p:nvGrpSpPr>
          <p:cNvPr id="30" name="Group 19"/>
          <p:cNvGrpSpPr>
            <a:grpSpLocks/>
          </p:cNvGrpSpPr>
          <p:nvPr/>
        </p:nvGrpSpPr>
        <p:grpSpPr bwMode="auto">
          <a:xfrm>
            <a:off x="3714751" y="1857370"/>
            <a:ext cx="2714625" cy="785812"/>
            <a:chOff x="0" y="1813701"/>
            <a:chExt cx="9144000" cy="520687"/>
          </a:xfrm>
        </p:grpSpPr>
        <p:sp>
          <p:nvSpPr>
            <p:cNvPr id="31" name="Rounded Rectangle 30"/>
            <p:cNvSpPr/>
            <p:nvPr/>
          </p:nvSpPr>
          <p:spPr>
            <a:xfrm>
              <a:off x="0" y="1813701"/>
              <a:ext cx="9144000" cy="520687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Rounded Rectangle 8"/>
            <p:cNvSpPr/>
            <p:nvPr/>
          </p:nvSpPr>
          <p:spPr>
            <a:xfrm>
              <a:off x="26735" y="1838946"/>
              <a:ext cx="9090526" cy="47019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52400" tIns="152400" rIns="152400" bIns="152400" spcCol="1270" anchor="ctr"/>
            <a:lstStyle/>
            <a:p>
              <a:pPr defTabSz="17780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id-ID" sz="4000" dirty="0"/>
                <a:t>DAMPAK</a:t>
              </a:r>
            </a:p>
          </p:txBody>
        </p:sp>
      </p:grpSp>
      <p:grpSp>
        <p:nvGrpSpPr>
          <p:cNvPr id="33" name="Group 22"/>
          <p:cNvGrpSpPr>
            <a:grpSpLocks/>
          </p:cNvGrpSpPr>
          <p:nvPr/>
        </p:nvGrpSpPr>
        <p:grpSpPr bwMode="auto">
          <a:xfrm>
            <a:off x="3714750" y="2857497"/>
            <a:ext cx="5429250" cy="2428875"/>
            <a:chOff x="-61" y="2377184"/>
            <a:chExt cx="9144061" cy="843029"/>
          </a:xfrm>
        </p:grpSpPr>
        <p:sp>
          <p:nvSpPr>
            <p:cNvPr id="34" name="Pentagon 33"/>
            <p:cNvSpPr/>
            <p:nvPr/>
          </p:nvSpPr>
          <p:spPr>
            <a:xfrm>
              <a:off x="-61" y="2377184"/>
              <a:ext cx="9144061" cy="843029"/>
            </a:xfrm>
            <a:prstGeom prst="homePlat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5" name="Pentagon 10"/>
            <p:cNvSpPr/>
            <p:nvPr/>
          </p:nvSpPr>
          <p:spPr>
            <a:xfrm>
              <a:off x="-61" y="2377184"/>
              <a:ext cx="8932838" cy="84302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3340" tIns="53340" rIns="53340" bIns="53340" spcCol="1270" anchor="ctr"/>
            <a:lstStyle/>
            <a:p>
              <a:pPr marL="360363" indent="-360363" defTabSz="622300" fontAlgn="auto">
                <a:lnSpc>
                  <a:spcPct val="90000"/>
                </a:lnSpc>
                <a:spcAft>
                  <a:spcPct val="35000"/>
                </a:spcAft>
                <a:buFont typeface="Arial" pitchFamily="34" charset="0"/>
                <a:buChar char="•"/>
                <a:defRPr/>
              </a:pPr>
              <a:r>
                <a:rPr lang="id-ID" sz="1600" b="1" dirty="0">
                  <a:solidFill>
                    <a:schemeClr val="tx1"/>
                  </a:solidFill>
                </a:rPr>
                <a:t>Kerusakan permanen pada otak, hati &amp; ginjal</a:t>
              </a:r>
            </a:p>
            <a:p>
              <a:pPr marL="360363" indent="-360363" defTabSz="622300" fontAlgn="auto">
                <a:lnSpc>
                  <a:spcPct val="90000"/>
                </a:lnSpc>
                <a:spcAft>
                  <a:spcPct val="35000"/>
                </a:spcAft>
                <a:buFont typeface="Arial" pitchFamily="34" charset="0"/>
                <a:buChar char="•"/>
                <a:defRPr/>
              </a:pPr>
              <a:r>
                <a:rPr lang="id-ID" sz="1600" b="1" dirty="0">
                  <a:solidFill>
                    <a:schemeClr val="tx1"/>
                  </a:solidFill>
                </a:rPr>
                <a:t>Cenderung mengalami pendarahan pada hidung (mimisan)</a:t>
              </a:r>
            </a:p>
            <a:p>
              <a:pPr marL="360363" indent="-360363" defTabSz="622300" fontAlgn="auto">
                <a:lnSpc>
                  <a:spcPct val="90000"/>
                </a:lnSpc>
                <a:spcAft>
                  <a:spcPct val="35000"/>
                </a:spcAft>
                <a:buFont typeface="Arial" pitchFamily="34" charset="0"/>
                <a:buChar char="•"/>
                <a:defRPr/>
              </a:pPr>
              <a:r>
                <a:rPr lang="id-ID" sz="1600" b="1" dirty="0">
                  <a:solidFill>
                    <a:schemeClr val="tx1"/>
                  </a:solidFill>
                </a:rPr>
                <a:t>Kehilangan ingatan, sulit belajar &amp; melihat sesuatu secara jelas</a:t>
              </a:r>
            </a:p>
            <a:p>
              <a:pPr marL="360363" indent="-360363" defTabSz="622300" fontAlgn="auto">
                <a:lnSpc>
                  <a:spcPct val="90000"/>
                </a:lnSpc>
                <a:spcAft>
                  <a:spcPct val="35000"/>
                </a:spcAft>
                <a:buFont typeface="Arial" pitchFamily="34" charset="0"/>
                <a:buChar char="•"/>
                <a:defRPr/>
              </a:pPr>
              <a:r>
                <a:rPr lang="id-ID" sz="1600" b="1" dirty="0">
                  <a:solidFill>
                    <a:schemeClr val="tx1"/>
                  </a:solidFill>
                </a:rPr>
                <a:t>Kehilangan kendali tubuh</a:t>
              </a:r>
            </a:p>
            <a:p>
              <a:pPr marL="360363" indent="-360363" defTabSz="622300" fontAlgn="auto">
                <a:lnSpc>
                  <a:spcPct val="90000"/>
                </a:lnSpc>
                <a:spcAft>
                  <a:spcPct val="35000"/>
                </a:spcAft>
                <a:buFont typeface="Arial" pitchFamily="34" charset="0"/>
                <a:buChar char="•"/>
                <a:defRPr/>
              </a:pPr>
              <a:r>
                <a:rPr lang="id-ID" sz="1600" b="1" dirty="0">
                  <a:solidFill>
                    <a:schemeClr val="tx1"/>
                  </a:solidFill>
                </a:rPr>
                <a:t>Kram, nyeri &amp; batuk parah</a:t>
              </a:r>
            </a:p>
          </p:txBody>
        </p:sp>
      </p:grpSp>
      <p:sp>
        <p:nvSpPr>
          <p:cNvPr id="36" name="Right Arrow 35"/>
          <p:cNvSpPr/>
          <p:nvPr/>
        </p:nvSpPr>
        <p:spPr>
          <a:xfrm>
            <a:off x="3000376" y="1857370"/>
            <a:ext cx="500063" cy="785812"/>
          </a:xfrm>
          <a:prstGeom prst="rightArrow">
            <a:avLst/>
          </a:prstGeom>
          <a:solidFill>
            <a:srgbClr val="FF3399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  <p:pic>
        <p:nvPicPr>
          <p:cNvPr id="37" name="Picture 3" descr="Inhalants.jpg"/>
          <p:cNvPicPr>
            <a:picLocks noChangeAspect="1"/>
          </p:cNvPicPr>
          <p:nvPr/>
        </p:nvPicPr>
        <p:blipFill>
          <a:blip r:embed="rId4" cstate="print"/>
          <a:srcRect l="6154" t="79405" r="10336" b="2583"/>
          <a:stretch>
            <a:fillRect/>
          </a:stretch>
        </p:blipFill>
        <p:spPr bwMode="auto">
          <a:xfrm>
            <a:off x="3648325" y="1285860"/>
            <a:ext cx="2703654" cy="325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Picture 8" descr="Kupu-2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32909" y="142852"/>
            <a:ext cx="703422" cy="726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94006411"/>
      </p:ext>
    </p:extLst>
  </p:cSld>
  <p:clrMapOvr>
    <a:masterClrMapping/>
  </p:clrMapOvr>
  <p:transition xmlns:p14="http://schemas.microsoft.com/office/powerpoint/2010/main" spd="med">
    <p:circl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 bwMode="auto">
          <a:xfrm>
            <a:off x="132025" y="182049"/>
            <a:ext cx="8879951" cy="6493902"/>
          </a:xfrm>
          <a:prstGeom prst="roundRect">
            <a:avLst>
              <a:gd name="adj" fmla="val 3827"/>
            </a:avLst>
          </a:prstGeom>
          <a:noFill/>
          <a:ln w="28575" cap="flat" cmpd="sng" algn="ctr">
            <a:solidFill>
              <a:srgbClr val="0000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0" y="0"/>
            <a:ext cx="9144000" cy="1000108"/>
            <a:chOff x="0" y="0"/>
            <a:chExt cx="9906000" cy="100010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452538" cy="100010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452538" y="0"/>
              <a:ext cx="8453462" cy="1000108"/>
            </a:xfrm>
            <a:prstGeom prst="rect">
              <a:avLst/>
            </a:prstGeom>
            <a:gradFill flip="none" rotWithShape="1">
              <a:gsLst>
                <a:gs pos="0">
                  <a:srgbClr val="0000CC">
                    <a:shade val="30000"/>
                    <a:satMod val="115000"/>
                    <a:alpha val="77000"/>
                  </a:srgbClr>
                </a:gs>
                <a:gs pos="50000">
                  <a:srgbClr val="0000CC">
                    <a:shade val="67500"/>
                    <a:satMod val="115000"/>
                  </a:srgbClr>
                </a:gs>
                <a:gs pos="100000">
                  <a:srgbClr val="0000CC">
                    <a:shade val="100000"/>
                    <a:satMod val="115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666852" y="285728"/>
              <a:ext cx="6355793" cy="553998"/>
            </a:xfrm>
            <a:prstGeom prst="rect">
              <a:avLst/>
            </a:prstGeom>
            <a:ln w="19050">
              <a:noFill/>
            </a:ln>
          </p:spPr>
          <p:txBody>
            <a:bodyPr wrap="none">
              <a:spAutoFit/>
            </a:bodyPr>
            <a:lstStyle/>
            <a:p>
              <a:pPr lvl="2">
                <a:lnSpc>
                  <a:spcPct val="80000"/>
                </a:lnSpc>
              </a:pPr>
              <a:r>
                <a:rPr lang="id-ID" sz="3600" b="1" dirty="0" smtClean="0">
                  <a:ln w="28575">
                    <a:noFill/>
                  </a:ln>
                  <a:solidFill>
                    <a:schemeClr val="bg1"/>
                  </a:solidFill>
                  <a:latin typeface="Copperplate Gothic Bold" pitchFamily="34" charset="0"/>
                  <a:cs typeface="Calibri" pitchFamily="34" charset="0"/>
                </a:rPr>
                <a:t>DAMPAK  KESEHATAN</a:t>
              </a:r>
              <a:endParaRPr lang="en-US" sz="3600" b="1" dirty="0">
                <a:ln w="28575">
                  <a:noFill/>
                </a:ln>
                <a:solidFill>
                  <a:schemeClr val="bg1"/>
                </a:solidFill>
                <a:latin typeface="Copperplate Gothic Bold" pitchFamily="34" charset="0"/>
                <a:cs typeface="Calibri" pitchFamily="34" charset="0"/>
              </a:endParaRPr>
            </a:p>
          </p:txBody>
        </p:sp>
        <p:pic>
          <p:nvPicPr>
            <p:cNvPr id="14" name="Picture 2" descr="D:\DATA PIDUM 2013\DATA TAHUN 2013\01 JANUARI\KUMPULAN LOGO\bnn copy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46831" y="35707"/>
              <a:ext cx="958876" cy="928694"/>
            </a:xfrm>
            <a:prstGeom prst="rect">
              <a:avLst/>
            </a:prstGeom>
            <a:noFill/>
          </p:spPr>
        </p:pic>
      </p:grpSp>
      <p:grpSp>
        <p:nvGrpSpPr>
          <p:cNvPr id="15" name="Group 14"/>
          <p:cNvGrpSpPr/>
          <p:nvPr/>
        </p:nvGrpSpPr>
        <p:grpSpPr>
          <a:xfrm>
            <a:off x="-66767" y="1071546"/>
            <a:ext cx="9341019" cy="5149216"/>
            <a:chOff x="-1194285" y="50801"/>
            <a:chExt cx="12557212" cy="6389664"/>
          </a:xfrm>
        </p:grpSpPr>
        <p:pic>
          <p:nvPicPr>
            <p:cNvPr id="16" name="Picture 3" descr="OTAK NARKOBA.JP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7392" y="95250"/>
              <a:ext cx="5649515" cy="5715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11" descr="Sel-Otak-Rusak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804297" y="95250"/>
              <a:ext cx="4644845" cy="5715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Rectangle 17"/>
            <p:cNvSpPr/>
            <p:nvPr/>
          </p:nvSpPr>
          <p:spPr>
            <a:xfrm>
              <a:off x="-1194285" y="5791201"/>
              <a:ext cx="12557212" cy="649264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spc="50" dirty="0">
                  <a:ln w="11430"/>
                  <a:solidFill>
                    <a:srgbClr val="FF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+mn-lt"/>
                  <a:cs typeface="+mn-cs"/>
                </a:rPr>
                <a:t>KERUSAKAN </a:t>
              </a:r>
              <a:r>
                <a:rPr lang="id-ID" sz="2800" b="1" spc="50" dirty="0" smtClean="0">
                  <a:ln w="11430"/>
                  <a:solidFill>
                    <a:srgbClr val="FF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+mn-lt"/>
                  <a:cs typeface="+mn-cs"/>
                </a:rPr>
                <a:t>PADA </a:t>
              </a:r>
              <a:r>
                <a:rPr lang="en-US" sz="2800" b="1" spc="50" dirty="0" smtClean="0">
                  <a:ln w="11430"/>
                  <a:solidFill>
                    <a:srgbClr val="FF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+mn-lt"/>
                  <a:cs typeface="+mn-cs"/>
                </a:rPr>
                <a:t>JARINGAN OTAK</a:t>
              </a:r>
              <a:r>
                <a:rPr lang="id-ID" sz="2800" b="1" spc="50" dirty="0" smtClean="0">
                  <a:ln w="11430"/>
                  <a:solidFill>
                    <a:srgbClr val="FF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+mn-lt"/>
                  <a:cs typeface="+mn-cs"/>
                </a:rPr>
                <a:t> YANG PERMANENT</a:t>
              </a:r>
              <a:endParaRPr lang="en-US" sz="28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endParaRPr>
            </a:p>
          </p:txBody>
        </p:sp>
        <p:sp>
          <p:nvSpPr>
            <p:cNvPr id="19" name="TextBox 6"/>
            <p:cNvSpPr txBox="1">
              <a:spLocks noChangeArrowheads="1"/>
            </p:cNvSpPr>
            <p:nvPr/>
          </p:nvSpPr>
          <p:spPr bwMode="auto">
            <a:xfrm>
              <a:off x="5804299" y="50801"/>
              <a:ext cx="2372740" cy="5728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>
                  <a:solidFill>
                    <a:srgbClr val="FF0000"/>
                  </a:solidFill>
                  <a:latin typeface="Tw Cen MT" pitchFamily="34" charset="0"/>
                </a:rPr>
                <a:t>OTAK SEHAT</a:t>
              </a:r>
              <a:endParaRPr lang="id-ID" sz="2400">
                <a:solidFill>
                  <a:srgbClr val="FF0000"/>
                </a:solidFill>
                <a:latin typeface="Tw Cen MT" pitchFamily="34" charset="0"/>
              </a:endParaRPr>
            </a:p>
          </p:txBody>
        </p:sp>
        <p:sp>
          <p:nvSpPr>
            <p:cNvPr id="20" name="TextBox 7"/>
            <p:cNvSpPr txBox="1">
              <a:spLocks noChangeArrowheads="1"/>
            </p:cNvSpPr>
            <p:nvPr/>
          </p:nvSpPr>
          <p:spPr bwMode="auto">
            <a:xfrm>
              <a:off x="8321604" y="5281000"/>
              <a:ext cx="2730795" cy="4964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="1" dirty="0">
                  <a:solidFill>
                    <a:srgbClr val="FF0000"/>
                  </a:solidFill>
                  <a:latin typeface="Tw Cen MT" pitchFamily="34" charset="0"/>
                </a:rPr>
                <a:t>OTAK NARKOBA</a:t>
              </a:r>
              <a:endParaRPr lang="id-ID" sz="2000" b="1" dirty="0">
                <a:solidFill>
                  <a:srgbClr val="FF0000"/>
                </a:solidFill>
                <a:latin typeface="Tw Cen MT" pitchFamily="34" charset="0"/>
              </a:endParaRPr>
            </a:p>
          </p:txBody>
        </p:sp>
      </p:grpSp>
      <p:pic>
        <p:nvPicPr>
          <p:cNvPr id="21" name="Picture 8" descr="Kupu-2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32909" y="142852"/>
            <a:ext cx="703422" cy="726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89919541"/>
      </p:ext>
    </p:extLst>
  </p:cSld>
  <p:clrMapOvr>
    <a:masterClrMapping/>
  </p:clrMapOvr>
  <p:transition xmlns:p14="http://schemas.microsoft.com/office/powerpoint/2010/main" spd="med">
    <p:circl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 bwMode="auto">
          <a:xfrm>
            <a:off x="132025" y="182049"/>
            <a:ext cx="8879951" cy="6493902"/>
          </a:xfrm>
          <a:prstGeom prst="roundRect">
            <a:avLst>
              <a:gd name="adj" fmla="val 3827"/>
            </a:avLst>
          </a:prstGeom>
          <a:noFill/>
          <a:ln w="28575" cap="flat" cmpd="sng" algn="ctr">
            <a:solidFill>
              <a:srgbClr val="0000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0" y="0"/>
            <a:ext cx="9144000" cy="1000108"/>
            <a:chOff x="0" y="0"/>
            <a:chExt cx="9906000" cy="100010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452538" cy="100010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452538" y="0"/>
              <a:ext cx="8453462" cy="1000108"/>
            </a:xfrm>
            <a:prstGeom prst="rect">
              <a:avLst/>
            </a:prstGeom>
            <a:gradFill flip="none" rotWithShape="1">
              <a:gsLst>
                <a:gs pos="0">
                  <a:srgbClr val="0000CC">
                    <a:shade val="30000"/>
                    <a:satMod val="115000"/>
                    <a:alpha val="77000"/>
                  </a:srgbClr>
                </a:gs>
                <a:gs pos="50000">
                  <a:srgbClr val="0000CC">
                    <a:shade val="67500"/>
                    <a:satMod val="115000"/>
                  </a:srgbClr>
                </a:gs>
                <a:gs pos="100000">
                  <a:srgbClr val="0000CC">
                    <a:shade val="100000"/>
                    <a:satMod val="115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143832" y="285728"/>
              <a:ext cx="6355793" cy="553998"/>
            </a:xfrm>
            <a:prstGeom prst="rect">
              <a:avLst/>
            </a:prstGeom>
            <a:ln w="19050">
              <a:noFill/>
            </a:ln>
          </p:spPr>
          <p:txBody>
            <a:bodyPr wrap="none">
              <a:spAutoFit/>
            </a:bodyPr>
            <a:lstStyle/>
            <a:p>
              <a:pPr lvl="2">
                <a:lnSpc>
                  <a:spcPct val="80000"/>
                </a:lnSpc>
              </a:pPr>
              <a:r>
                <a:rPr lang="id-ID" sz="3600" b="1" dirty="0" smtClean="0">
                  <a:ln w="28575">
                    <a:noFill/>
                  </a:ln>
                  <a:solidFill>
                    <a:schemeClr val="bg1"/>
                  </a:solidFill>
                  <a:latin typeface="Copperplate Gothic Bold" pitchFamily="34" charset="0"/>
                  <a:cs typeface="Calibri" pitchFamily="34" charset="0"/>
                </a:rPr>
                <a:t>DAMPAK  KESEHATAN</a:t>
              </a:r>
              <a:endParaRPr lang="en-US" sz="3600" b="1" dirty="0">
                <a:ln w="28575">
                  <a:noFill/>
                </a:ln>
                <a:solidFill>
                  <a:schemeClr val="bg1"/>
                </a:solidFill>
                <a:latin typeface="Copperplate Gothic Bold" pitchFamily="34" charset="0"/>
                <a:cs typeface="Calibri" pitchFamily="34" charset="0"/>
              </a:endParaRPr>
            </a:p>
          </p:txBody>
        </p:sp>
        <p:pic>
          <p:nvPicPr>
            <p:cNvPr id="14" name="Picture 2" descr="D:\DATA PIDUM 2013\DATA TAHUN 2013\01 JANUARI\KUMPULAN LOGO\bnn copy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46831" y="35707"/>
              <a:ext cx="958876" cy="928694"/>
            </a:xfrm>
            <a:prstGeom prst="rect">
              <a:avLst/>
            </a:prstGeom>
            <a:noFill/>
          </p:spPr>
        </p:pic>
      </p:grpSp>
      <p:grpSp>
        <p:nvGrpSpPr>
          <p:cNvPr id="19" name="Group 18"/>
          <p:cNvGrpSpPr/>
          <p:nvPr/>
        </p:nvGrpSpPr>
        <p:grpSpPr>
          <a:xfrm>
            <a:off x="323835" y="2071676"/>
            <a:ext cx="8496330" cy="4278686"/>
            <a:chOff x="0" y="1320686"/>
            <a:chExt cx="9513888" cy="5068730"/>
          </a:xfrm>
        </p:grpSpPr>
        <p:sp>
          <p:nvSpPr>
            <p:cNvPr id="16" name="Flowchart: Alternate Process 15"/>
            <p:cNvSpPr/>
            <p:nvPr/>
          </p:nvSpPr>
          <p:spPr>
            <a:xfrm>
              <a:off x="0" y="1320686"/>
              <a:ext cx="4643438" cy="5068729"/>
            </a:xfrm>
            <a:prstGeom prst="flowChartAlternateProcess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342900" indent="-342900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id-ID" dirty="0">
                  <a:solidFill>
                    <a:schemeClr val="tx1"/>
                  </a:solidFill>
                </a:rPr>
                <a:t>Berjalan sempoyongan</a:t>
              </a:r>
            </a:p>
            <a:p>
              <a:pPr marL="342900" indent="-342900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id-ID" dirty="0">
                  <a:solidFill>
                    <a:schemeClr val="tx1"/>
                  </a:solidFill>
                </a:rPr>
                <a:t>Bicara pelo</a:t>
              </a:r>
            </a:p>
            <a:p>
              <a:pPr marL="342900" indent="-342900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id-ID" dirty="0">
                  <a:solidFill>
                    <a:schemeClr val="tx1"/>
                  </a:solidFill>
                </a:rPr>
                <a:t>Selalu terlihat mengantuk</a:t>
              </a:r>
            </a:p>
            <a:p>
              <a:pPr marL="342900" indent="-342900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id-ID" dirty="0">
                  <a:solidFill>
                    <a:schemeClr val="tx1"/>
                  </a:solidFill>
                </a:rPr>
                <a:t>Terdapat tanda bekas suntikan/ sayatan dibagian tubuh</a:t>
              </a:r>
            </a:p>
            <a:p>
              <a:pPr marL="342900" indent="-342900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id-ID" dirty="0">
                  <a:solidFill>
                    <a:schemeClr val="tx1"/>
                  </a:solidFill>
                </a:rPr>
                <a:t>Mengabaikan kebersihan diri</a:t>
              </a:r>
            </a:p>
            <a:p>
              <a:pPr marL="342900" indent="-342900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id-ID" dirty="0">
                  <a:solidFill>
                    <a:schemeClr val="tx1"/>
                  </a:solidFill>
                </a:rPr>
                <a:t>Sulit berkonsentrasi</a:t>
              </a:r>
            </a:p>
            <a:p>
              <a:pPr marL="342900" indent="-342900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id-ID" dirty="0">
                  <a:solidFill>
                    <a:schemeClr val="tx1"/>
                  </a:solidFill>
                </a:rPr>
                <a:t>Mudah tersinggung</a:t>
              </a:r>
            </a:p>
            <a:p>
              <a:pPr marL="342900" indent="-342900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id-ID" dirty="0">
                  <a:solidFill>
                    <a:schemeClr val="tx1"/>
                  </a:solidFill>
                </a:rPr>
                <a:t>Menghindari kontak mata langsung dengan orang lain</a:t>
              </a:r>
            </a:p>
            <a:p>
              <a:pPr marL="342900" indent="-342900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id-ID" dirty="0">
                  <a:solidFill>
                    <a:schemeClr val="tx1"/>
                  </a:solidFill>
                </a:rPr>
                <a:t>Kamar tidak mau diperiksa / selalu terkunci</a:t>
              </a:r>
            </a:p>
            <a:p>
              <a:pPr marL="342900" indent="-342900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id-ID" dirty="0">
                  <a:solidFill>
                    <a:schemeClr val="tx1"/>
                  </a:solidFill>
                </a:rPr>
                <a:t>Sering menerima telepon / tamu yang tidak dikenal</a:t>
              </a:r>
            </a:p>
          </p:txBody>
        </p:sp>
        <p:sp>
          <p:nvSpPr>
            <p:cNvPr id="17" name="Flowchart: Alternate Process 16"/>
            <p:cNvSpPr/>
            <p:nvPr/>
          </p:nvSpPr>
          <p:spPr>
            <a:xfrm>
              <a:off x="4870450" y="1574574"/>
              <a:ext cx="4643438" cy="4814842"/>
            </a:xfrm>
            <a:prstGeom prst="flowChartAlternateProcess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342900" indent="-342900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id-ID" dirty="0">
                  <a:solidFill>
                    <a:schemeClr val="tx1"/>
                  </a:solidFill>
                </a:rPr>
                <a:t>Ditemukan obat-obatan, kertas timah, jarum suntik, korek api dikamar / didalam tas</a:t>
              </a:r>
            </a:p>
            <a:p>
              <a:pPr marL="342900" indent="-342900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id-ID" dirty="0">
                  <a:solidFill>
                    <a:schemeClr val="tx1"/>
                  </a:solidFill>
                </a:rPr>
                <a:t>Malas untuk belajar (bagi siswa/i)</a:t>
              </a:r>
            </a:p>
            <a:p>
              <a:pPr marL="342900" indent="-342900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id-ID" dirty="0">
                  <a:solidFill>
                    <a:schemeClr val="tx1"/>
                  </a:solidFill>
                </a:rPr>
                <a:t>Kurangnya sikap disiplin</a:t>
              </a:r>
            </a:p>
            <a:p>
              <a:pPr marL="342900" indent="-342900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id-ID" dirty="0">
                  <a:solidFill>
                    <a:schemeClr val="tx1"/>
                  </a:solidFill>
                </a:rPr>
                <a:t>Sering bengong / linglung</a:t>
              </a:r>
            </a:p>
            <a:p>
              <a:pPr marL="342900" indent="-342900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id-ID" dirty="0">
                  <a:solidFill>
                    <a:schemeClr val="tx1"/>
                  </a:solidFill>
                </a:rPr>
                <a:t>Sering membolos di sekolah</a:t>
              </a:r>
            </a:p>
            <a:p>
              <a:pPr marL="342900" indent="-342900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id-ID" dirty="0">
                  <a:solidFill>
                    <a:schemeClr val="tx1"/>
                  </a:solidFill>
                </a:rPr>
                <a:t>Mengabaikan kegiatan ibadah</a:t>
              </a:r>
            </a:p>
            <a:p>
              <a:pPr marL="342900" indent="-342900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id-ID" dirty="0">
                  <a:solidFill>
                    <a:schemeClr val="tx1"/>
                  </a:solidFill>
                </a:rPr>
                <a:t>Manarik diri dari aktivitas bersama keluarga</a:t>
              </a:r>
            </a:p>
            <a:p>
              <a:pPr marL="342900" indent="-342900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id-ID" dirty="0">
                  <a:solidFill>
                    <a:schemeClr val="tx1"/>
                  </a:solidFill>
                </a:rPr>
                <a:t>Sering menyendiri / bersembunyi di kamar tidur, kamar mandi / tempat tertutup lainnya.</a:t>
              </a:r>
            </a:p>
          </p:txBody>
        </p:sp>
      </p:grpSp>
      <p:sp>
        <p:nvSpPr>
          <p:cNvPr id="18" name="Title 6"/>
          <p:cNvSpPr>
            <a:spLocks noGrp="1"/>
          </p:cNvSpPr>
          <p:nvPr>
            <p:ph type="title"/>
          </p:nvPr>
        </p:nvSpPr>
        <p:spPr>
          <a:xfrm>
            <a:off x="285720" y="1308502"/>
            <a:ext cx="5077593" cy="642942"/>
          </a:xfrm>
        </p:spPr>
        <p:txBody>
          <a:bodyPr>
            <a:normAutofit fontScale="90000"/>
          </a:bodyPr>
          <a:lstStyle/>
          <a:p>
            <a:pPr algn="l"/>
            <a:r>
              <a:rPr lang="id-ID" sz="3200" b="1" u="sng" dirty="0" smtClean="0">
                <a:solidFill>
                  <a:srgbClr val="FF0000"/>
                </a:solidFill>
              </a:rPr>
              <a:t>CIRI-CIRI PENGGUNA NARKOBA</a:t>
            </a:r>
            <a:endParaRPr lang="en-US" sz="3200" b="1" u="sng" dirty="0">
              <a:solidFill>
                <a:srgbClr val="FF0000"/>
              </a:solidFill>
            </a:endParaRPr>
          </a:p>
        </p:txBody>
      </p:sp>
      <p:pic>
        <p:nvPicPr>
          <p:cNvPr id="20" name="Picture 8" descr="Kupu-2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32909" y="142852"/>
            <a:ext cx="703422" cy="726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74" name="Picture 2" descr="http://t1.gstatic.com/images?q=tbn:ANd9GcQVnIKXe8VDHl6kS5VtJtvqAGIhjmkWWck2TCDLCL4ve5-WtNa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97371" y="1071547"/>
            <a:ext cx="1065311" cy="11540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9876" name="Picture 4" descr="http://t2.gstatic.com/images?q=tbn:ANd9GcQUHcjOt8dJZi1AnbwXVdPEJTPViww_sviEsHFYWT_Ah5kewHvZ4w"/>
          <p:cNvPicPr>
            <a:picLocks noChangeAspect="1" noChangeArrowheads="1"/>
          </p:cNvPicPr>
          <p:nvPr/>
        </p:nvPicPr>
        <p:blipFill>
          <a:blip r:embed="rId5"/>
          <a:srcRect l="31818"/>
          <a:stretch>
            <a:fillRect/>
          </a:stretch>
        </p:blipFill>
        <p:spPr bwMode="auto">
          <a:xfrm>
            <a:off x="6352455" y="1071546"/>
            <a:ext cx="989142" cy="1143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9878" name="Picture 6" descr="http://www.corrections.com/system/article/image/21922/DrugAbuse.jpg?1247228997"/>
          <p:cNvPicPr>
            <a:picLocks noChangeAspect="1" noChangeArrowheads="1"/>
          </p:cNvPicPr>
          <p:nvPr/>
        </p:nvPicPr>
        <p:blipFill>
          <a:blip r:embed="rId6">
            <a:lum bright="10000"/>
          </a:blip>
          <a:srcRect/>
          <a:stretch>
            <a:fillRect/>
          </a:stretch>
        </p:blipFill>
        <p:spPr bwMode="auto">
          <a:xfrm>
            <a:off x="7341597" y="1071546"/>
            <a:ext cx="1582626" cy="1143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14698063"/>
      </p:ext>
    </p:extLst>
  </p:cSld>
  <p:clrMapOvr>
    <a:masterClrMapping/>
  </p:clrMapOvr>
  <p:transition xmlns:p14="http://schemas.microsoft.com/office/powerpoint/2010/main" spd="med">
    <p:circl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 bwMode="auto">
          <a:xfrm>
            <a:off x="132025" y="182049"/>
            <a:ext cx="8879951" cy="6493902"/>
          </a:xfrm>
          <a:prstGeom prst="roundRect">
            <a:avLst>
              <a:gd name="adj" fmla="val 3827"/>
            </a:avLst>
          </a:prstGeom>
          <a:noFill/>
          <a:ln w="28575" cap="flat" cmpd="sng" algn="ctr">
            <a:solidFill>
              <a:srgbClr val="0000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grpSp>
        <p:nvGrpSpPr>
          <p:cNvPr id="5" name="Group 9"/>
          <p:cNvGrpSpPr/>
          <p:nvPr/>
        </p:nvGrpSpPr>
        <p:grpSpPr>
          <a:xfrm>
            <a:off x="0" y="0"/>
            <a:ext cx="9144000" cy="1000108"/>
            <a:chOff x="0" y="0"/>
            <a:chExt cx="9906000" cy="100010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452538" cy="100010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452538" y="0"/>
              <a:ext cx="8453462" cy="1000108"/>
            </a:xfrm>
            <a:prstGeom prst="rect">
              <a:avLst/>
            </a:prstGeom>
            <a:gradFill flip="none" rotWithShape="1">
              <a:gsLst>
                <a:gs pos="0">
                  <a:srgbClr val="0000CC">
                    <a:shade val="30000"/>
                    <a:satMod val="115000"/>
                    <a:alpha val="77000"/>
                  </a:srgbClr>
                </a:gs>
                <a:gs pos="50000">
                  <a:srgbClr val="0000CC">
                    <a:shade val="67500"/>
                    <a:satMod val="115000"/>
                  </a:srgbClr>
                </a:gs>
                <a:gs pos="100000">
                  <a:srgbClr val="0000CC">
                    <a:shade val="100000"/>
                    <a:satMod val="115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157317" y="285728"/>
              <a:ext cx="6355793" cy="553998"/>
            </a:xfrm>
            <a:prstGeom prst="rect">
              <a:avLst/>
            </a:prstGeom>
            <a:ln w="19050">
              <a:noFill/>
            </a:ln>
          </p:spPr>
          <p:txBody>
            <a:bodyPr wrap="none">
              <a:spAutoFit/>
            </a:bodyPr>
            <a:lstStyle/>
            <a:p>
              <a:pPr lvl="2">
                <a:lnSpc>
                  <a:spcPct val="80000"/>
                </a:lnSpc>
              </a:pPr>
              <a:r>
                <a:rPr lang="id-ID" sz="3600" b="1" dirty="0" smtClean="0">
                  <a:ln w="28575">
                    <a:noFill/>
                  </a:ln>
                  <a:solidFill>
                    <a:schemeClr val="bg1"/>
                  </a:solidFill>
                  <a:latin typeface="Copperplate Gothic Bold" pitchFamily="34" charset="0"/>
                  <a:cs typeface="Calibri" pitchFamily="34" charset="0"/>
                </a:rPr>
                <a:t>DAMPAK  KESEHATAN</a:t>
              </a:r>
              <a:endParaRPr lang="en-US" sz="3600" b="1" dirty="0">
                <a:ln w="28575">
                  <a:noFill/>
                </a:ln>
                <a:solidFill>
                  <a:schemeClr val="bg1"/>
                </a:solidFill>
                <a:latin typeface="Copperplate Gothic Bold" pitchFamily="34" charset="0"/>
                <a:cs typeface="Calibri" pitchFamily="34" charset="0"/>
              </a:endParaRPr>
            </a:p>
          </p:txBody>
        </p:sp>
        <p:pic>
          <p:nvPicPr>
            <p:cNvPr id="14" name="Picture 2" descr="D:\DATA PIDUM 2013\DATA TAHUN 2013\01 JANUARI\KUMPULAN LOGO\bnn copy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46831" y="35707"/>
              <a:ext cx="958876" cy="928694"/>
            </a:xfrm>
            <a:prstGeom prst="rect">
              <a:avLst/>
            </a:prstGeom>
            <a:noFill/>
          </p:spPr>
        </p:pic>
      </p:grpSp>
      <p:sp>
        <p:nvSpPr>
          <p:cNvPr id="20" name="Rectangle 19"/>
          <p:cNvSpPr/>
          <p:nvPr/>
        </p:nvSpPr>
        <p:spPr>
          <a:xfrm>
            <a:off x="214313" y="2819112"/>
            <a:ext cx="8715375" cy="357188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id-ID" sz="2300" b="1" dirty="0">
                <a:solidFill>
                  <a:schemeClr val="tx1"/>
                </a:solidFill>
              </a:rPr>
              <a:t>  Emosi yang tidak terkendali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id-ID" sz="2300" b="1" dirty="0">
                <a:solidFill>
                  <a:schemeClr val="tx1"/>
                </a:solidFill>
              </a:rPr>
              <a:t>  Kecenderungan untuk selalu berbohong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id-ID" sz="2300" b="1" dirty="0">
                <a:solidFill>
                  <a:schemeClr val="tx1"/>
                </a:solidFill>
              </a:rPr>
              <a:t>  Tidak memiliki tanggung jawab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id-ID" sz="2300" b="1" dirty="0">
                <a:solidFill>
                  <a:schemeClr val="tx1"/>
                </a:solidFill>
              </a:rPr>
              <a:t>  Hubungan dengan keluarga, guru dan teman </a:t>
            </a:r>
            <a:r>
              <a:rPr lang="id-ID" sz="2300" b="1" dirty="0" smtClean="0">
                <a:solidFill>
                  <a:schemeClr val="tx1"/>
                </a:solidFill>
              </a:rPr>
              <a:t>serta</a:t>
            </a:r>
            <a:r>
              <a:rPr lang="en-US" sz="2300" b="1" dirty="0" smtClean="0">
                <a:solidFill>
                  <a:schemeClr val="tx1"/>
                </a:solidFill>
              </a:rPr>
              <a:t>         </a:t>
            </a:r>
            <a:r>
              <a:rPr lang="id-ID" sz="2300" b="1" dirty="0" smtClean="0">
                <a:solidFill>
                  <a:schemeClr val="tx1"/>
                </a:solidFill>
              </a:rPr>
              <a:t>lingkungannya terganggu</a:t>
            </a:r>
            <a:endParaRPr lang="id-ID" sz="2300" b="1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id-ID" sz="2300" b="1" dirty="0">
                <a:solidFill>
                  <a:schemeClr val="tx1"/>
                </a:solidFill>
              </a:rPr>
              <a:t>  Cenderung menghindari kontak komunikasi dengan orang lain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id-ID" sz="2300" b="1" dirty="0">
                <a:solidFill>
                  <a:schemeClr val="tx1"/>
                </a:solidFill>
              </a:rPr>
              <a:t>  Merasa dikucilkan / menarik diri dari lingkungan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id-ID" sz="2300" b="1" dirty="0">
                <a:solidFill>
                  <a:schemeClr val="tx1"/>
                </a:solidFill>
              </a:rPr>
              <a:t>  Tidak peduli dengan nilai / norma yang ada cenderung </a:t>
            </a:r>
            <a:r>
              <a:rPr lang="id-ID" sz="2300" b="1" dirty="0" smtClean="0">
                <a:solidFill>
                  <a:schemeClr val="tx1"/>
                </a:solidFill>
              </a:rPr>
              <a:t>melakukan tindak </a:t>
            </a:r>
            <a:r>
              <a:rPr lang="id-ID" sz="2300" b="1" dirty="0">
                <a:solidFill>
                  <a:schemeClr val="tx1"/>
                </a:solidFill>
              </a:rPr>
              <a:t>pidana: kekerasan, pencurian dan mengganggu ketertiban umum</a:t>
            </a:r>
          </a:p>
        </p:txBody>
      </p:sp>
      <p:sp>
        <p:nvSpPr>
          <p:cNvPr id="21" name="Title 3"/>
          <p:cNvSpPr>
            <a:spLocks noGrp="1"/>
          </p:cNvSpPr>
          <p:nvPr>
            <p:ph type="title"/>
          </p:nvPr>
        </p:nvSpPr>
        <p:spPr>
          <a:xfrm>
            <a:off x="627405" y="1879944"/>
            <a:ext cx="5143536" cy="914400"/>
          </a:xfrm>
        </p:spPr>
        <p:txBody>
          <a:bodyPr>
            <a:noAutofit/>
          </a:bodyPr>
          <a:lstStyle/>
          <a:p>
            <a:pPr algn="l"/>
            <a:r>
              <a:rPr lang="id-ID" sz="3200" b="1" dirty="0" smtClean="0">
                <a:solidFill>
                  <a:srgbClr val="FF0000"/>
                </a:solidFill>
              </a:rPr>
              <a:t>DAMPAK PSIKOLOGIS AKIBAT </a:t>
            </a:r>
            <a:r>
              <a:rPr lang="en-US" sz="3200" b="1" dirty="0" smtClean="0">
                <a:solidFill>
                  <a:srgbClr val="FF0000"/>
                </a:solidFill>
              </a:rPr>
              <a:t/>
            </a:r>
            <a:br>
              <a:rPr lang="en-US" sz="3200" b="1" dirty="0" smtClean="0">
                <a:solidFill>
                  <a:srgbClr val="FF0000"/>
                </a:solidFill>
              </a:rPr>
            </a:br>
            <a:r>
              <a:rPr lang="id-ID" sz="3200" b="1" dirty="0" smtClean="0">
                <a:solidFill>
                  <a:srgbClr val="FF0000"/>
                </a:solidFill>
              </a:rPr>
              <a:t>PENYALAHGUNAAN NARKOBA</a:t>
            </a:r>
            <a:endParaRPr lang="en-US" sz="3200" b="1" dirty="0">
              <a:solidFill>
                <a:srgbClr val="FF0000"/>
              </a:solidFill>
            </a:endParaRPr>
          </a:p>
        </p:txBody>
      </p:sp>
      <p:pic>
        <p:nvPicPr>
          <p:cNvPr id="22" name="Picture 8" descr="Kupu-2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32909" y="142852"/>
            <a:ext cx="703422" cy="726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0" name="Picture 2" descr="http://cdn1.hillpost.in/wp-content/uploads/2011/10/Drug-abuse1.png"/>
          <p:cNvPicPr>
            <a:picLocks noChangeAspect="1" noChangeArrowheads="1"/>
          </p:cNvPicPr>
          <p:nvPr/>
        </p:nvPicPr>
        <p:blipFill>
          <a:blip r:embed="rId4"/>
          <a:srcRect l="5714" t="8449" r="2857" b="11283"/>
          <a:stretch>
            <a:fillRect/>
          </a:stretch>
        </p:blipFill>
        <p:spPr bwMode="auto">
          <a:xfrm>
            <a:off x="5099542" y="1000108"/>
            <a:ext cx="2110169" cy="13573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8852" name="Picture 4" descr="http://t3.gstatic.com/images?q=tbn:ANd9GcTIdMysci_VWWgs9cVU2P80eTAb_RQ6VnHrQsNDSQUKNkCN6YI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48111" y="2143116"/>
            <a:ext cx="2108295" cy="1428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8854" name="Picture 6" descr="http://t3.gstatic.com/images?q=tbn:ANd9GcQlmsbVU8m0pnmTa38ofQSZDuOE-DE8FLTlKA6AfHlYLmUz9NCeqQ"/>
          <p:cNvPicPr>
            <a:picLocks noChangeAspect="1" noChangeArrowheads="1"/>
          </p:cNvPicPr>
          <p:nvPr/>
        </p:nvPicPr>
        <p:blipFill>
          <a:blip r:embed="rId6"/>
          <a:srcRect b="4540"/>
          <a:stretch>
            <a:fillRect/>
          </a:stretch>
        </p:blipFill>
        <p:spPr bwMode="auto">
          <a:xfrm>
            <a:off x="7539425" y="928670"/>
            <a:ext cx="1055084" cy="13408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28630279"/>
      </p:ext>
    </p:extLst>
  </p:cSld>
  <p:clrMapOvr>
    <a:masterClrMapping/>
  </p:clrMapOvr>
  <p:transition xmlns:p14="http://schemas.microsoft.com/office/powerpoint/2010/main" spd="med">
    <p:circl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3721" y="182041"/>
            <a:ext cx="8229600" cy="11430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d-ID" dirty="0" smtClean="0">
                <a:ea typeface="+mj-ea"/>
              </a:rPr>
              <a:t>  KETERGANTUNGAN NARKOBA</a:t>
            </a:r>
            <a:endParaRPr lang="en-US" dirty="0">
              <a:ea typeface="+mj-ea"/>
            </a:endParaRPr>
          </a:p>
        </p:txBody>
      </p:sp>
      <p:sp>
        <p:nvSpPr>
          <p:cNvPr id="40962" name="Content Placeholder 2"/>
          <p:cNvSpPr>
            <a:spLocks noGrp="1"/>
          </p:cNvSpPr>
          <p:nvPr>
            <p:ph idx="1"/>
          </p:nvPr>
        </p:nvSpPr>
        <p:spPr>
          <a:xfrm>
            <a:off x="539750" y="1482723"/>
            <a:ext cx="8147050" cy="2690813"/>
          </a:xfrm>
        </p:spPr>
        <p:txBody>
          <a:bodyPr/>
          <a:lstStyle/>
          <a:p>
            <a:pPr eaLnBrk="1" hangingPunct="1">
              <a:buFont typeface="Wingdings 2" charset="0"/>
              <a:buNone/>
            </a:pPr>
            <a:r>
              <a:rPr lang="id-ID" dirty="0">
                <a:latin typeface="Constantia" charset="0"/>
              </a:rPr>
              <a:t>	</a:t>
            </a:r>
            <a:r>
              <a:rPr lang="id-ID" sz="2400" dirty="0">
                <a:latin typeface="Verdana" charset="0"/>
              </a:rPr>
              <a:t>Suatu keadaan, kondisi yang diakibatkan penyalahgunaan </a:t>
            </a:r>
            <a:r>
              <a:rPr lang="id-ID" sz="2400" dirty="0" smtClean="0">
                <a:latin typeface="Verdana" charset="0"/>
              </a:rPr>
              <a:t>narkoba </a:t>
            </a:r>
            <a:r>
              <a:rPr lang="id-ID" sz="2400" dirty="0">
                <a:latin typeface="Verdana" charset="0"/>
              </a:rPr>
              <a:t>disertai dengan adanya toleransi</a:t>
            </a:r>
            <a:r>
              <a:rPr lang="id-ID" sz="2400" dirty="0">
                <a:solidFill>
                  <a:srgbClr val="FF0000"/>
                </a:solidFill>
                <a:latin typeface="Verdana" charset="0"/>
              </a:rPr>
              <a:t> </a:t>
            </a:r>
            <a:r>
              <a:rPr lang="id-ID" sz="2400" dirty="0">
                <a:latin typeface="Verdana" charset="0"/>
              </a:rPr>
              <a:t>zat ( dosis semakin meningkat) dan gejolak putus zat (withdrawal syndrome).</a:t>
            </a:r>
            <a:endParaRPr lang="en-US" sz="2400" dirty="0">
              <a:solidFill>
                <a:srgbClr val="FF0000"/>
              </a:solidFill>
              <a:latin typeface="Verdana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835348" y="6421388"/>
            <a:ext cx="6124575" cy="30777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>
            <a:lvl1pPr eaLnBrk="0" hangingPunct="0">
              <a:defRPr sz="2400">
                <a:solidFill>
                  <a:schemeClr val="tx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News Gothic MT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News Gothic MT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News Gothic MT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News Gothic M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ews Gothic M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ews Gothic M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ews Gothic M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ews Gothic MT" charset="0"/>
                <a:ea typeface="ＭＳ Ｐゴシック" charset="0"/>
              </a:defRPr>
            </a:lvl9pPr>
          </a:lstStyle>
          <a:p>
            <a:pPr algn="r" eaLnBrk="1" hangingPunct="1">
              <a:defRPr/>
            </a:pPr>
            <a:r>
              <a:rPr lang="en-US" sz="1400" b="1" dirty="0">
                <a:ln>
                  <a:solidFill>
                    <a:srgbClr val="FF0000"/>
                  </a:solidFill>
                  <a:prstDash val="solid"/>
                </a:ln>
                <a:solidFill>
                  <a:srgbClr val="003059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Georgia"/>
                <a:cs typeface="Georgia"/>
              </a:rPr>
              <a:t>Drugs </a:t>
            </a:r>
            <a:r>
              <a:rPr lang="en-US" sz="1400" b="1" dirty="0" smtClean="0">
                <a:ln>
                  <a:solidFill>
                    <a:srgbClr val="FF0000"/>
                  </a:solidFill>
                  <a:prstDash val="solid"/>
                </a:ln>
                <a:solidFill>
                  <a:srgbClr val="003059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Georgia"/>
                <a:cs typeface="Georgia"/>
              </a:rPr>
              <a:t>Free </a:t>
            </a:r>
            <a:r>
              <a:rPr lang="en-US" sz="1400" b="1" dirty="0">
                <a:ln>
                  <a:solidFill>
                    <a:srgbClr val="FF0000"/>
                  </a:solidFill>
                  <a:prstDash val="solid"/>
                </a:ln>
                <a:solidFill>
                  <a:srgbClr val="003059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Georgia"/>
                <a:cs typeface="Georgia"/>
              </a:rPr>
              <a:t>Indonesia 2015</a:t>
            </a:r>
          </a:p>
        </p:txBody>
      </p:sp>
      <p:pic>
        <p:nvPicPr>
          <p:cNvPr id="40964" name="Picture 2" descr="sakaw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25" y="3200400"/>
            <a:ext cx="7888288" cy="322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25" y="141119"/>
            <a:ext cx="848685" cy="785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ina gif.gif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134663" y="183922"/>
            <a:ext cx="720080" cy="72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17077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427" y="326497"/>
            <a:ext cx="9477374" cy="11430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d-ID" sz="2800" dirty="0" smtClean="0">
                <a:ea typeface="+mj-ea"/>
              </a:rPr>
              <a:t>PROSES TERBENTUKNYA KETERGANTUNGAN NARKOBA</a:t>
            </a:r>
            <a:endParaRPr lang="en-US" sz="2800" dirty="0">
              <a:ea typeface="+mj-ea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00063" y="1717675"/>
          <a:ext cx="8072437" cy="6429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4988"/>
                <a:gridCol w="5707449"/>
              </a:tblGrid>
              <a:tr h="642938">
                <a:tc>
                  <a:txBody>
                    <a:bodyPr/>
                    <a:lstStyle/>
                    <a:p>
                      <a:r>
                        <a:rPr lang="id-ID" sz="1800" dirty="0" smtClean="0">
                          <a:solidFill>
                            <a:schemeClr val="tx1"/>
                          </a:solidFill>
                          <a:latin typeface="Verdana" pitchFamily="34" charset="0"/>
                        </a:rPr>
                        <a:t>1. Kompromi</a:t>
                      </a:r>
                      <a:endParaRPr lang="en-US" sz="1800" dirty="0">
                        <a:solidFill>
                          <a:schemeClr val="tx1"/>
                        </a:solidFill>
                        <a:latin typeface="Verdana" pitchFamily="34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d-ID" sz="1800" b="0" dirty="0" smtClean="0">
                          <a:solidFill>
                            <a:schemeClr val="tx1"/>
                          </a:solidFill>
                          <a:latin typeface="Verdana" pitchFamily="34" charset="0"/>
                        </a:rPr>
                        <a:t>Sikap menentang</a:t>
                      </a:r>
                      <a:r>
                        <a:rPr lang="id-ID" sz="1800" b="0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</a:rPr>
                        <a:t> narkoba tidak tegas, Mau bergaul dengan pemakai narkoba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Verdana" pitchFamily="34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00063" y="3360738"/>
          <a:ext cx="8072437" cy="6429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7437"/>
                <a:gridCol w="5715000"/>
              </a:tblGrid>
              <a:tr h="642937">
                <a:tc>
                  <a:txBody>
                    <a:bodyPr/>
                    <a:lstStyle/>
                    <a:p>
                      <a:r>
                        <a:rPr lang="id-ID" sz="1800" dirty="0" smtClean="0">
                          <a:solidFill>
                            <a:schemeClr val="tx1"/>
                          </a:solidFill>
                          <a:latin typeface="Verdana" pitchFamily="34" charset="0"/>
                        </a:rPr>
                        <a:t>2. Coba-coba</a:t>
                      </a:r>
                      <a:endParaRPr lang="en-US" sz="1800" dirty="0">
                        <a:solidFill>
                          <a:schemeClr val="tx1"/>
                        </a:solidFill>
                        <a:latin typeface="Verdana" pitchFamily="34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d-ID" sz="1800" b="0" dirty="0" smtClean="0">
                          <a:solidFill>
                            <a:schemeClr val="tx1"/>
                          </a:solidFill>
                          <a:latin typeface="Verdana" pitchFamily="34" charset="0"/>
                        </a:rPr>
                        <a:t>Segan</a:t>
                      </a:r>
                      <a:r>
                        <a:rPr lang="id-ID" sz="1800" b="0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</a:rPr>
                        <a:t> menolak tawaran. Ikut-ikutan memakai narkoba untuk mencoba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Verdana" pitchFamily="34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500063" y="4789488"/>
          <a:ext cx="8215312" cy="12144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6846"/>
                <a:gridCol w="5808466"/>
              </a:tblGrid>
              <a:tr h="1214437">
                <a:tc>
                  <a:txBody>
                    <a:bodyPr/>
                    <a:lstStyle/>
                    <a:p>
                      <a:r>
                        <a:rPr lang="id-ID" sz="1800" dirty="0" smtClean="0">
                          <a:solidFill>
                            <a:schemeClr val="tx1"/>
                          </a:solidFill>
                          <a:latin typeface="Verdana" pitchFamily="34" charset="0"/>
                        </a:rPr>
                        <a:t>3. Toleransi</a:t>
                      </a:r>
                      <a:endParaRPr lang="en-US" sz="1800" dirty="0">
                        <a:solidFill>
                          <a:schemeClr val="tx1"/>
                        </a:solidFill>
                        <a:latin typeface="Verdana" pitchFamily="34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d-ID" sz="1800" b="0" dirty="0" smtClean="0">
                          <a:solidFill>
                            <a:schemeClr val="tx1"/>
                          </a:solidFill>
                          <a:latin typeface="Verdana" pitchFamily="34" charset="0"/>
                        </a:rPr>
                        <a:t>Sesudah</a:t>
                      </a:r>
                      <a:r>
                        <a:rPr lang="id-ID" sz="1800" b="0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</a:rPr>
                        <a:t> memakai beberapa kali, tubuh menjadi toleran, perlu penambahan dosis yang lebih besar agar mendapatkan efek yang dikehendaki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Verdana" pitchFamily="34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1" name="Down Arrow 10"/>
          <p:cNvSpPr/>
          <p:nvPr/>
        </p:nvSpPr>
        <p:spPr>
          <a:xfrm>
            <a:off x="4214813" y="2574925"/>
            <a:ext cx="642937" cy="7143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Down Arrow 11"/>
          <p:cNvSpPr/>
          <p:nvPr/>
        </p:nvSpPr>
        <p:spPr>
          <a:xfrm>
            <a:off x="4214813" y="4075113"/>
            <a:ext cx="642937" cy="7143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835348" y="6421388"/>
            <a:ext cx="6124575" cy="30777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>
            <a:lvl1pPr eaLnBrk="0" hangingPunct="0">
              <a:defRPr sz="2400">
                <a:solidFill>
                  <a:schemeClr val="tx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News Gothic MT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News Gothic MT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News Gothic MT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News Gothic M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ews Gothic M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ews Gothic M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ews Gothic M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ews Gothic MT" charset="0"/>
                <a:ea typeface="ＭＳ Ｐゴシック" charset="0"/>
              </a:defRPr>
            </a:lvl9pPr>
          </a:lstStyle>
          <a:p>
            <a:pPr algn="r" eaLnBrk="1" hangingPunct="1">
              <a:defRPr/>
            </a:pPr>
            <a:r>
              <a:rPr lang="en-US" sz="1400" b="1" dirty="0">
                <a:ln>
                  <a:solidFill>
                    <a:srgbClr val="FF0000"/>
                  </a:solidFill>
                  <a:prstDash val="solid"/>
                </a:ln>
                <a:solidFill>
                  <a:srgbClr val="003059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Georgia"/>
                <a:cs typeface="Georgia"/>
              </a:rPr>
              <a:t>Drugs </a:t>
            </a:r>
            <a:r>
              <a:rPr lang="en-US" sz="1400" b="1" dirty="0" smtClean="0">
                <a:ln>
                  <a:solidFill>
                    <a:srgbClr val="FF0000"/>
                  </a:solidFill>
                  <a:prstDash val="solid"/>
                </a:ln>
                <a:solidFill>
                  <a:srgbClr val="003059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Georgia"/>
                <a:cs typeface="Georgia"/>
              </a:rPr>
              <a:t>Free </a:t>
            </a:r>
            <a:r>
              <a:rPr lang="en-US" sz="1400" b="1" dirty="0">
                <a:ln>
                  <a:solidFill>
                    <a:srgbClr val="FF0000"/>
                  </a:solidFill>
                  <a:prstDash val="solid"/>
                </a:ln>
                <a:solidFill>
                  <a:srgbClr val="003059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Georgia"/>
                <a:cs typeface="Georgia"/>
              </a:rPr>
              <a:t>Indonesia 2015</a:t>
            </a:r>
          </a:p>
        </p:txBody>
      </p:sp>
      <p:sp>
        <p:nvSpPr>
          <p:cNvPr id="42013" name="Rectangle 8"/>
          <p:cNvSpPr>
            <a:spLocks noChangeArrowheads="1"/>
          </p:cNvSpPr>
          <p:nvPr/>
        </p:nvSpPr>
        <p:spPr bwMode="auto">
          <a:xfrm>
            <a:off x="276225" y="6350000"/>
            <a:ext cx="754063" cy="3127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US"/>
          </a:p>
        </p:txBody>
      </p:sp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25" y="141119"/>
            <a:ext cx="848685" cy="785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ina gif.gif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134663" y="183922"/>
            <a:ext cx="720080" cy="72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021890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8962045"/>
              </p:ext>
            </p:extLst>
          </p:nvPr>
        </p:nvGraphicFramePr>
        <p:xfrm>
          <a:off x="751947" y="3798885"/>
          <a:ext cx="7858125" cy="1000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0313"/>
                <a:gridCol w="5357812"/>
              </a:tblGrid>
              <a:tr h="1000125">
                <a:tc>
                  <a:txBody>
                    <a:bodyPr/>
                    <a:lstStyle/>
                    <a:p>
                      <a:r>
                        <a:rPr lang="id-ID" sz="1800" dirty="0" smtClean="0">
                          <a:solidFill>
                            <a:schemeClr val="tx1"/>
                          </a:solidFill>
                          <a:latin typeface="Verdana" pitchFamily="34" charset="0"/>
                        </a:rPr>
                        <a:t>6. Intoksifikasi</a:t>
                      </a:r>
                      <a:endParaRPr lang="en-US" sz="1800" dirty="0">
                        <a:solidFill>
                          <a:schemeClr val="tx1"/>
                        </a:solidFill>
                        <a:latin typeface="Verdana" pitchFamily="34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d-ID" sz="1800" b="0" dirty="0" smtClean="0">
                          <a:solidFill>
                            <a:schemeClr val="tx1"/>
                          </a:solidFill>
                          <a:latin typeface="Verdana" pitchFamily="34" charset="0"/>
                        </a:rPr>
                        <a:t>Keracunan</a:t>
                      </a:r>
                      <a:r>
                        <a:rPr lang="id-ID" sz="1800" b="0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</a:rPr>
                        <a:t> karena penyalahguna narkoba mengalami kerusakan pada organ tubuh dan otak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Verdana" pitchFamily="34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951325"/>
              </p:ext>
            </p:extLst>
          </p:nvPr>
        </p:nvGraphicFramePr>
        <p:xfrm>
          <a:off x="785813" y="5472108"/>
          <a:ext cx="7715250" cy="7858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0313"/>
                <a:gridCol w="5214937"/>
              </a:tblGrid>
              <a:tr h="785812">
                <a:tc>
                  <a:txBody>
                    <a:bodyPr/>
                    <a:lstStyle/>
                    <a:p>
                      <a:r>
                        <a:rPr lang="id-ID" sz="1800" dirty="0" smtClean="0">
                          <a:solidFill>
                            <a:schemeClr val="tx1"/>
                          </a:solidFill>
                          <a:latin typeface="Verdana" pitchFamily="34" charset="0"/>
                        </a:rPr>
                        <a:t>7.</a:t>
                      </a:r>
                      <a:r>
                        <a:rPr lang="id-ID" sz="1800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</a:rPr>
                        <a:t> </a:t>
                      </a:r>
                      <a:r>
                        <a:rPr lang="id-ID" sz="1600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</a:rPr>
                        <a:t>Meninggal Dunia</a:t>
                      </a:r>
                      <a:endParaRPr lang="en-US" sz="2000" dirty="0">
                        <a:solidFill>
                          <a:schemeClr val="tx1"/>
                        </a:solidFill>
                        <a:latin typeface="Verdana" pitchFamily="34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d-ID" sz="1800" b="0" dirty="0" smtClean="0">
                          <a:solidFill>
                            <a:schemeClr val="tx1"/>
                          </a:solidFill>
                          <a:latin typeface="Verdana" pitchFamily="34" charset="0"/>
                        </a:rPr>
                        <a:t>Terjadi</a:t>
                      </a:r>
                      <a:r>
                        <a:rPr lang="id-ID" sz="1800" b="0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</a:rPr>
                        <a:t> kematian karena timbulnya berbagai penyakit atau overdosis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Verdana" pitchFamily="34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758923"/>
              </p:ext>
            </p:extLst>
          </p:nvPr>
        </p:nvGraphicFramePr>
        <p:xfrm>
          <a:off x="714375" y="2084385"/>
          <a:ext cx="7858125" cy="1000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1508"/>
                <a:gridCol w="5266617"/>
              </a:tblGrid>
              <a:tr h="1000125">
                <a:tc>
                  <a:txBody>
                    <a:bodyPr/>
                    <a:lstStyle/>
                    <a:p>
                      <a:r>
                        <a:rPr lang="id-ID" sz="1800" dirty="0" smtClean="0">
                          <a:solidFill>
                            <a:schemeClr val="tx1"/>
                          </a:solidFill>
                          <a:latin typeface="Verdana" pitchFamily="34" charset="0"/>
                        </a:rPr>
                        <a:t>5.</a:t>
                      </a:r>
                      <a:r>
                        <a:rPr lang="id-ID" sz="1800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</a:rPr>
                        <a:t> Ketergantungan</a:t>
                      </a:r>
                      <a:endParaRPr lang="en-US" sz="1800" dirty="0">
                        <a:solidFill>
                          <a:schemeClr val="tx1"/>
                        </a:solidFill>
                        <a:latin typeface="Verdana" pitchFamily="34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d-ID" sz="1800" b="0" dirty="0" smtClean="0">
                          <a:solidFill>
                            <a:schemeClr val="tx1"/>
                          </a:solidFill>
                          <a:latin typeface="Verdana" pitchFamily="34" charset="0"/>
                        </a:rPr>
                        <a:t>Keterikatan</a:t>
                      </a:r>
                      <a:r>
                        <a:rPr lang="id-ID" sz="1800" b="0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</a:rPr>
                        <a:t> pada narkoba sudah mendalam. Kalau berhenti pakai atau dosis kurang, timbul gejala putus obat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Verdana" pitchFamily="34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7083929"/>
              </p:ext>
            </p:extLst>
          </p:nvPr>
        </p:nvGraphicFramePr>
        <p:xfrm>
          <a:off x="714375" y="302153"/>
          <a:ext cx="8072438" cy="11890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1750"/>
                <a:gridCol w="5500688"/>
              </a:tblGrid>
              <a:tr h="1189037">
                <a:tc>
                  <a:txBody>
                    <a:bodyPr/>
                    <a:lstStyle/>
                    <a:p>
                      <a:r>
                        <a:rPr lang="id-ID" sz="1800" dirty="0" smtClean="0">
                          <a:solidFill>
                            <a:schemeClr val="tx1"/>
                          </a:solidFill>
                          <a:latin typeface="Verdana" pitchFamily="34" charset="0"/>
                        </a:rPr>
                        <a:t>4. Kebiasaan</a:t>
                      </a:r>
                      <a:endParaRPr lang="en-US" sz="1800" dirty="0">
                        <a:solidFill>
                          <a:schemeClr val="tx1"/>
                        </a:solidFill>
                        <a:latin typeface="Verdana" pitchFamily="34" charset="0"/>
                      </a:endParaRPr>
                    </a:p>
                  </a:txBody>
                  <a:tcPr marL="91439" marR="91439"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d-ID" sz="1800" b="0" dirty="0" smtClean="0">
                          <a:solidFill>
                            <a:schemeClr val="tx1"/>
                          </a:solidFill>
                          <a:latin typeface="Verdana" pitchFamily="34" charset="0"/>
                        </a:rPr>
                        <a:t>Penggunaan</a:t>
                      </a:r>
                      <a:r>
                        <a:rPr lang="id-ID" sz="1800" b="0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</a:rPr>
                        <a:t> narkoba sudah menjadi kebiasaan yang mengikat dan mulai berpengaruh pada kehidupan sosial si pengguna.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Verdana" pitchFamily="34" charset="0"/>
                      </a:endParaRPr>
                    </a:p>
                  </a:txBody>
                  <a:tcPr marL="91439" marR="91439"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8" name="Down Arrow 7"/>
          <p:cNvSpPr/>
          <p:nvPr/>
        </p:nvSpPr>
        <p:spPr>
          <a:xfrm>
            <a:off x="4643438" y="3084510"/>
            <a:ext cx="642937" cy="7143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Down Arrow 8"/>
          <p:cNvSpPr/>
          <p:nvPr/>
        </p:nvSpPr>
        <p:spPr>
          <a:xfrm>
            <a:off x="4643438" y="1386943"/>
            <a:ext cx="642937" cy="7143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Down Arrow 9"/>
          <p:cNvSpPr/>
          <p:nvPr/>
        </p:nvSpPr>
        <p:spPr>
          <a:xfrm>
            <a:off x="4643438" y="4791599"/>
            <a:ext cx="642937" cy="7143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835348" y="6421388"/>
            <a:ext cx="6124575" cy="30777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>
            <a:lvl1pPr eaLnBrk="0" hangingPunct="0">
              <a:defRPr sz="2400">
                <a:solidFill>
                  <a:schemeClr val="tx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News Gothic MT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News Gothic MT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News Gothic MT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News Gothic M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ews Gothic M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ews Gothic M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ews Gothic M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ews Gothic MT" charset="0"/>
                <a:ea typeface="ＭＳ Ｐゴシック" charset="0"/>
              </a:defRPr>
            </a:lvl9pPr>
          </a:lstStyle>
          <a:p>
            <a:pPr algn="r" eaLnBrk="1" hangingPunct="1">
              <a:defRPr/>
            </a:pPr>
            <a:r>
              <a:rPr lang="en-US" sz="1400" b="1" dirty="0">
                <a:ln>
                  <a:solidFill>
                    <a:srgbClr val="FF0000"/>
                  </a:solidFill>
                  <a:prstDash val="solid"/>
                </a:ln>
                <a:solidFill>
                  <a:srgbClr val="003059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Georgia"/>
                <a:cs typeface="Georgia"/>
              </a:rPr>
              <a:t>Drugs </a:t>
            </a:r>
            <a:r>
              <a:rPr lang="en-US" sz="1400" b="1" dirty="0" smtClean="0">
                <a:ln>
                  <a:solidFill>
                    <a:srgbClr val="FF0000"/>
                  </a:solidFill>
                  <a:prstDash val="solid"/>
                </a:ln>
                <a:solidFill>
                  <a:srgbClr val="003059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Georgia"/>
                <a:cs typeface="Georgia"/>
              </a:rPr>
              <a:t>Free </a:t>
            </a:r>
            <a:r>
              <a:rPr lang="en-US" sz="1400" b="1" dirty="0">
                <a:ln>
                  <a:solidFill>
                    <a:srgbClr val="FF0000"/>
                  </a:solidFill>
                  <a:prstDash val="solid"/>
                </a:ln>
                <a:solidFill>
                  <a:srgbClr val="003059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Georgia"/>
                <a:cs typeface="Georgia"/>
              </a:rPr>
              <a:t>Indonesia 2015</a:t>
            </a:r>
          </a:p>
        </p:txBody>
      </p:sp>
    </p:spTree>
    <p:extLst>
      <p:ext uri="{BB962C8B-B14F-4D97-AF65-F5344CB8AC3E}">
        <p14:creationId xmlns:p14="http://schemas.microsoft.com/office/powerpoint/2010/main" val="42873689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Rectangle 60"/>
          <p:cNvSpPr>
            <a:spLocks noChangeArrowheads="1"/>
          </p:cNvSpPr>
          <p:nvPr/>
        </p:nvSpPr>
        <p:spPr bwMode="auto">
          <a:xfrm>
            <a:off x="804306" y="1123950"/>
            <a:ext cx="82502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id-ID" sz="2400" b="1" dirty="0">
                <a:solidFill>
                  <a:srgbClr val="000000"/>
                </a:solidFill>
                <a:latin typeface="Georgia" charset="0"/>
                <a:ea typeface="Osaka" charset="0"/>
                <a:cs typeface="Osaka" charset="0"/>
              </a:rPr>
              <a:t>ANATOMI JARINGAN SINDIKAT NARKOTIKA</a:t>
            </a:r>
            <a:endParaRPr lang="en-US" sz="2400" b="1" dirty="0">
              <a:solidFill>
                <a:srgbClr val="000000"/>
              </a:solidFill>
              <a:latin typeface="Georgia" charset="0"/>
              <a:ea typeface="Osaka" charset="0"/>
              <a:cs typeface="Osaka" charset="0"/>
            </a:endParaRPr>
          </a:p>
        </p:txBody>
      </p:sp>
      <p:sp>
        <p:nvSpPr>
          <p:cNvPr id="114690" name="Rectangle 61"/>
          <p:cNvSpPr>
            <a:spLocks noChangeArrowheads="1"/>
          </p:cNvSpPr>
          <p:nvPr/>
        </p:nvSpPr>
        <p:spPr bwMode="auto">
          <a:xfrm>
            <a:off x="250825" y="1797050"/>
            <a:ext cx="6853238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177800" indent="-177800">
              <a:lnSpc>
                <a:spcPct val="12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id-ID" sz="2000" dirty="0">
                <a:solidFill>
                  <a:srgbClr val="000000"/>
                </a:solidFill>
                <a:latin typeface="Berlin Sans FB Demi" charset="0"/>
              </a:rPr>
              <a:t>Peredaran Gelap Narkotika di Indonesia dikendalikan oleh Jaringan Sindikat Internasional.</a:t>
            </a:r>
          </a:p>
          <a:p>
            <a:pPr marL="177800" indent="-177800">
              <a:lnSpc>
                <a:spcPct val="12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id-ID" sz="2000" dirty="0">
                <a:solidFill>
                  <a:srgbClr val="000000"/>
                </a:solidFill>
                <a:latin typeface="Berlin Sans FB Demi" charset="0"/>
              </a:rPr>
              <a:t>Jaringan Sindikat Internasional menggunakan kurir :  WNI – WN Thailand – WN  Philippine (mayoritas perempuan) masuk ke  Indonesia.</a:t>
            </a:r>
          </a:p>
          <a:p>
            <a:pPr marL="177800" indent="-177800">
              <a:lnSpc>
                <a:spcPct val="12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id-ID" sz="2000" dirty="0">
                <a:solidFill>
                  <a:srgbClr val="000000"/>
                </a:solidFill>
                <a:latin typeface="Berlin Sans FB Demi" charset="0"/>
              </a:rPr>
              <a:t>Pengedar Gelap Narkotika di Indonesia mendistribusikan secara berjenjang sampai ke penyalahguna. </a:t>
            </a:r>
          </a:p>
          <a:p>
            <a:pPr marL="177800" indent="-177800">
              <a:lnSpc>
                <a:spcPct val="12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id-ID" sz="2000" dirty="0">
                <a:solidFill>
                  <a:srgbClr val="000000"/>
                </a:solidFill>
                <a:latin typeface="Berlin Sans FB Demi" charset="0"/>
              </a:rPr>
              <a:t>Pihak lain sebagai penarik uang dari penyalahguna secara berjenjang menyetor uang ke pengumpul.</a:t>
            </a:r>
          </a:p>
          <a:p>
            <a:pPr marL="177800" indent="-177800">
              <a:lnSpc>
                <a:spcPct val="12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id-ID" sz="2000" dirty="0">
                <a:solidFill>
                  <a:srgbClr val="000000"/>
                </a:solidFill>
                <a:latin typeface="Berlin Sans FB Demi" charset="0"/>
              </a:rPr>
              <a:t>Sindikat pengedar barang tidak berkomunikasi dengan pengumpul uang (terputus).</a:t>
            </a:r>
          </a:p>
          <a:p>
            <a:pPr marL="177800" indent="-177800">
              <a:lnSpc>
                <a:spcPct val="120000"/>
              </a:lnSpc>
              <a:spcBef>
                <a:spcPct val="20000"/>
              </a:spcBef>
              <a:buFont typeface="Arial" charset="0"/>
              <a:buChar char="•"/>
            </a:pPr>
            <a:endParaRPr lang="id-ID" dirty="0">
              <a:solidFill>
                <a:srgbClr val="2E3A3C"/>
              </a:solidFill>
              <a:latin typeface="Berlin Sans FB Demi" charset="0"/>
            </a:endParaRPr>
          </a:p>
        </p:txBody>
      </p:sp>
      <p:pic>
        <p:nvPicPr>
          <p:cNvPr id="5" name="Picture 4" descr="091112ashabu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69701" y="1916832"/>
            <a:ext cx="2080231" cy="1872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5" descr="iran shabu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28526" y="4437112"/>
            <a:ext cx="2105728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13886" y="108134"/>
            <a:ext cx="4536504" cy="9286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ina gif.gif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8181697" y="168242"/>
            <a:ext cx="720080" cy="72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92908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09" name="Rectangle 3"/>
          <p:cNvSpPr>
            <a:spLocks noChangeArrowheads="1"/>
          </p:cNvSpPr>
          <p:nvPr/>
        </p:nvSpPr>
        <p:spPr bwMode="auto">
          <a:xfrm>
            <a:off x="1490974" y="959175"/>
            <a:ext cx="615219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  <a:latin typeface="DIN-Bold" charset="0"/>
                <a:ea typeface="Osaka" charset="0"/>
                <a:cs typeface="Osaka" charset="0"/>
              </a:rPr>
              <a:t>MODUS OPERANDI </a:t>
            </a:r>
            <a:r>
              <a:rPr lang="id-ID" sz="2400" b="1" dirty="0">
                <a:solidFill>
                  <a:srgbClr val="000000"/>
                </a:solidFill>
                <a:latin typeface="DIN-Bold" charset="0"/>
                <a:ea typeface="Osaka" charset="0"/>
                <a:cs typeface="Osaka" charset="0"/>
              </a:rPr>
              <a:t>REKRUTMEN KURIR</a:t>
            </a:r>
            <a:endParaRPr lang="en-US" sz="2400" b="1" dirty="0">
              <a:solidFill>
                <a:srgbClr val="000000"/>
              </a:solidFill>
              <a:latin typeface="DIN-Bold" charset="0"/>
              <a:ea typeface="Osaka" charset="0"/>
              <a:cs typeface="Osaka" charset="0"/>
            </a:endParaRPr>
          </a:p>
        </p:txBody>
      </p:sp>
      <p:sp>
        <p:nvSpPr>
          <p:cNvPr id="6" name="Rectangle 42"/>
          <p:cNvSpPr>
            <a:spLocks noChangeArrowheads="1"/>
          </p:cNvSpPr>
          <p:nvPr/>
        </p:nvSpPr>
        <p:spPr bwMode="auto">
          <a:xfrm>
            <a:off x="180975" y="1485067"/>
            <a:ext cx="8458200" cy="560153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marL="457200" indent="-457200">
              <a:buFont typeface="Times New Roman" charset="0"/>
              <a:buAutoNum type="arabicPeriod"/>
              <a:defRPr/>
            </a:pPr>
            <a:r>
              <a:rPr lang="id-ID" sz="2000" b="1" dirty="0">
                <a:solidFill>
                  <a:srgbClr val="000000"/>
                </a:solidFill>
                <a:latin typeface="DIN-Medium" charset="0"/>
              </a:rPr>
              <a:t>D</a:t>
            </a:r>
            <a:r>
              <a:rPr lang="en-US" sz="2000" b="1" dirty="0" err="1">
                <a:solidFill>
                  <a:srgbClr val="000000"/>
                </a:solidFill>
                <a:latin typeface="DIN-Medium" charset="0"/>
              </a:rPr>
              <a:t>irekrut</a:t>
            </a:r>
            <a:r>
              <a:rPr lang="en-US" sz="2000" b="1" dirty="0">
                <a:solidFill>
                  <a:srgbClr val="000000"/>
                </a:solidFill>
                <a:latin typeface="DIN-Medium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DIN-Medium" charset="0"/>
              </a:rPr>
              <a:t>secara</a:t>
            </a:r>
            <a:r>
              <a:rPr lang="en-US" sz="2000" b="1" dirty="0">
                <a:solidFill>
                  <a:srgbClr val="000000"/>
                </a:solidFill>
                <a:latin typeface="DIN-Medium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DIN-Medium" charset="0"/>
              </a:rPr>
              <a:t>langsung</a:t>
            </a:r>
            <a:r>
              <a:rPr lang="en-US" sz="2000" b="1" dirty="0">
                <a:solidFill>
                  <a:srgbClr val="000000"/>
                </a:solidFill>
                <a:latin typeface="DIN-Medium" charset="0"/>
              </a:rPr>
              <a:t> </a:t>
            </a:r>
            <a:r>
              <a:rPr lang="id-ID" sz="2000" b="1" dirty="0" smtClean="0">
                <a:solidFill>
                  <a:srgbClr val="000000"/>
                </a:solidFill>
                <a:latin typeface="DIN-Medium" charset="0"/>
              </a:rPr>
              <a:t>dan </a:t>
            </a:r>
            <a:r>
              <a:rPr lang="id-ID" sz="2000" b="1" dirty="0">
                <a:solidFill>
                  <a:srgbClr val="000000"/>
                </a:solidFill>
                <a:latin typeface="DIN-Medium" charset="0"/>
              </a:rPr>
              <a:t>secara sadar menjadi </a:t>
            </a:r>
            <a:r>
              <a:rPr lang="en-US" sz="2000" b="1" dirty="0" err="1">
                <a:solidFill>
                  <a:srgbClr val="000000"/>
                </a:solidFill>
                <a:latin typeface="DIN-Medium" charset="0"/>
              </a:rPr>
              <a:t>kurir</a:t>
            </a:r>
            <a:r>
              <a:rPr lang="en-US" sz="2000" b="1" dirty="0">
                <a:solidFill>
                  <a:srgbClr val="000000"/>
                </a:solidFill>
                <a:latin typeface="DIN-Medium" charset="0"/>
              </a:rPr>
              <a:t> </a:t>
            </a:r>
            <a:r>
              <a:rPr lang="id-ID" sz="2000" b="1" dirty="0">
                <a:solidFill>
                  <a:srgbClr val="000000"/>
                </a:solidFill>
                <a:latin typeface="DIN-Medium" charset="0"/>
              </a:rPr>
              <a:t>dengan segala resikonya (</a:t>
            </a:r>
            <a:r>
              <a:rPr lang="en-US" sz="2000" b="1" dirty="0" err="1">
                <a:solidFill>
                  <a:srgbClr val="000000"/>
                </a:solidFill>
                <a:latin typeface="DIN-Medium" charset="0"/>
              </a:rPr>
              <a:t>alasan</a:t>
            </a:r>
            <a:r>
              <a:rPr lang="en-US" sz="2000" b="1" dirty="0">
                <a:solidFill>
                  <a:srgbClr val="000000"/>
                </a:solidFill>
                <a:latin typeface="DIN-Medium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DIN-Medium" charset="0"/>
              </a:rPr>
              <a:t>ekonomi</a:t>
            </a:r>
            <a:r>
              <a:rPr lang="id-ID" sz="2000" b="1" dirty="0">
                <a:solidFill>
                  <a:srgbClr val="000000"/>
                </a:solidFill>
                <a:latin typeface="DIN-Medium" charset="0"/>
              </a:rPr>
              <a:t>)</a:t>
            </a:r>
            <a:r>
              <a:rPr lang="en-US" sz="2000" b="1" dirty="0">
                <a:solidFill>
                  <a:srgbClr val="000000"/>
                </a:solidFill>
                <a:latin typeface="DIN-Medium" charset="0"/>
              </a:rPr>
              <a:t>.</a:t>
            </a:r>
            <a:endParaRPr lang="id-ID" sz="2000" b="1" dirty="0">
              <a:solidFill>
                <a:srgbClr val="000000"/>
              </a:solidFill>
              <a:latin typeface="DIN-Medium" charset="0"/>
            </a:endParaRPr>
          </a:p>
          <a:p>
            <a:pPr marL="457200" indent="-457200">
              <a:buFont typeface="Times New Roman" charset="0"/>
              <a:buAutoNum type="arabicPeriod"/>
              <a:defRPr/>
            </a:pPr>
            <a:r>
              <a:rPr lang="id-ID" sz="2000" b="1" dirty="0">
                <a:solidFill>
                  <a:srgbClr val="000000"/>
                </a:solidFill>
                <a:latin typeface="DIN-Medium" charset="0"/>
              </a:rPr>
              <a:t>D</a:t>
            </a:r>
            <a:r>
              <a:rPr lang="en-US" sz="2000" b="1" dirty="0" err="1">
                <a:solidFill>
                  <a:srgbClr val="000000"/>
                </a:solidFill>
                <a:latin typeface="DIN-Medium" charset="0"/>
              </a:rPr>
              <a:t>irekrut</a:t>
            </a:r>
            <a:r>
              <a:rPr lang="en-US" sz="2000" b="1" dirty="0">
                <a:solidFill>
                  <a:srgbClr val="000000"/>
                </a:solidFill>
                <a:latin typeface="DIN-Medium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DIN-Medium" charset="0"/>
              </a:rPr>
              <a:t>dengan</a:t>
            </a:r>
            <a:r>
              <a:rPr lang="en-US" sz="2000" b="1" dirty="0">
                <a:solidFill>
                  <a:srgbClr val="000000"/>
                </a:solidFill>
                <a:latin typeface="DIN-Medium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DIN-Medium" charset="0"/>
              </a:rPr>
              <a:t>pendekatan</a:t>
            </a:r>
            <a:r>
              <a:rPr lang="en-US" sz="2000" b="1" dirty="0">
                <a:solidFill>
                  <a:srgbClr val="000000"/>
                </a:solidFill>
                <a:latin typeface="DIN-Medium" charset="0"/>
              </a:rPr>
              <a:t> </a:t>
            </a:r>
            <a:r>
              <a:rPr lang="id-ID" sz="2000" b="1" dirty="0">
                <a:solidFill>
                  <a:srgbClr val="000000"/>
                </a:solidFill>
                <a:latin typeface="DIN-Medium" charset="0"/>
              </a:rPr>
              <a:t>tipu muslihat, jebakan atau berbagai </a:t>
            </a:r>
            <a:r>
              <a:rPr lang="en-US" sz="2000" b="1" dirty="0" err="1">
                <a:solidFill>
                  <a:srgbClr val="000000"/>
                </a:solidFill>
                <a:latin typeface="DIN-Medium" charset="0"/>
              </a:rPr>
              <a:t>tipu</a:t>
            </a:r>
            <a:r>
              <a:rPr lang="en-US" sz="2000" b="1" dirty="0">
                <a:solidFill>
                  <a:srgbClr val="000000"/>
                </a:solidFill>
                <a:latin typeface="DIN-Medium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DIN-Medium" charset="0"/>
              </a:rPr>
              <a:t>muslihat</a:t>
            </a:r>
            <a:r>
              <a:rPr lang="en-US" sz="2000" b="1" dirty="0">
                <a:solidFill>
                  <a:srgbClr val="000000"/>
                </a:solidFill>
                <a:latin typeface="DIN-Medium" charset="0"/>
              </a:rPr>
              <a:t>, </a:t>
            </a:r>
            <a:r>
              <a:rPr lang="en-US" sz="2000" b="1" dirty="0" err="1">
                <a:solidFill>
                  <a:srgbClr val="000000"/>
                </a:solidFill>
                <a:latin typeface="DIN-Medium" charset="0"/>
              </a:rPr>
              <a:t>seperti</a:t>
            </a:r>
            <a:r>
              <a:rPr lang="en-US" sz="2000" b="1" dirty="0">
                <a:solidFill>
                  <a:srgbClr val="000000"/>
                </a:solidFill>
                <a:latin typeface="DIN-Medium" charset="0"/>
              </a:rPr>
              <a:t>:</a:t>
            </a:r>
            <a:r>
              <a:rPr lang="id-ID" sz="2000" b="1" dirty="0">
                <a:solidFill>
                  <a:srgbClr val="000000"/>
                </a:solidFill>
                <a:latin typeface="DIN-Medium" charset="0"/>
              </a:rPr>
              <a:t> </a:t>
            </a:r>
          </a:p>
          <a:p>
            <a:pPr marL="914400" lvl="1" indent="-457200">
              <a:buFont typeface="Times New Roman" charset="0"/>
              <a:buAutoNum type="alphaLcPeriod"/>
              <a:defRPr/>
            </a:pPr>
            <a:r>
              <a:rPr lang="id-ID" sz="2000" b="1" dirty="0">
                <a:solidFill>
                  <a:srgbClr val="000000"/>
                </a:solidFill>
                <a:latin typeface="DIN-Medium" charset="0"/>
              </a:rPr>
              <a:t>Dipacari atau diajak nikah di luar </a:t>
            </a:r>
            <a:r>
              <a:rPr lang="id-ID" sz="2000" b="1" dirty="0" smtClean="0">
                <a:solidFill>
                  <a:srgbClr val="000000"/>
                </a:solidFill>
                <a:latin typeface="DIN-Medium" charset="0"/>
              </a:rPr>
              <a:t>negeri, dan </a:t>
            </a:r>
            <a:r>
              <a:rPr lang="id-ID" sz="2000" b="1" dirty="0">
                <a:solidFill>
                  <a:srgbClr val="000000"/>
                </a:solidFill>
                <a:latin typeface="DIN-Medium" charset="0"/>
              </a:rPr>
              <a:t>saat pulang ke Indonesia, dititipi koper berisi narkotika.</a:t>
            </a:r>
          </a:p>
          <a:p>
            <a:pPr marL="914400" lvl="1" indent="-457200">
              <a:buFont typeface="Times New Roman" charset="0"/>
              <a:buAutoNum type="alphaLcPeriod"/>
              <a:defRPr/>
            </a:pPr>
            <a:r>
              <a:rPr lang="id-ID" sz="2000" b="1" dirty="0">
                <a:solidFill>
                  <a:srgbClr val="000000"/>
                </a:solidFill>
                <a:latin typeface="DIN-Medium" charset="0"/>
              </a:rPr>
              <a:t>Diajak </a:t>
            </a:r>
            <a:r>
              <a:rPr lang="id-ID" sz="2000" b="1" dirty="0" smtClean="0">
                <a:solidFill>
                  <a:srgbClr val="000000"/>
                </a:solidFill>
                <a:latin typeface="DIN-Medium" charset="0"/>
              </a:rPr>
              <a:t>jalan-jalan </a:t>
            </a:r>
            <a:r>
              <a:rPr lang="id-ID" sz="2000" b="1" dirty="0">
                <a:solidFill>
                  <a:srgbClr val="000000"/>
                </a:solidFill>
                <a:latin typeface="DIN-Medium" charset="0"/>
              </a:rPr>
              <a:t>ke luar negeri dengan gratis dan saat pulang dititipi koper berisi narkotika ; pengajak tidak pulang bersamaan dengan kurir. </a:t>
            </a:r>
          </a:p>
          <a:p>
            <a:pPr marL="914400" lvl="1" indent="-457200">
              <a:buFont typeface="Times New Roman" charset="0"/>
              <a:buAutoNum type="alphaLcPeriod"/>
              <a:defRPr/>
            </a:pPr>
            <a:r>
              <a:rPr lang="id-ID" sz="2000" b="1" dirty="0" smtClean="0">
                <a:solidFill>
                  <a:srgbClr val="000000"/>
                </a:solidFill>
                <a:latin typeface="DIN-Medium" charset="0"/>
              </a:rPr>
              <a:t>Membangun </a:t>
            </a:r>
            <a:r>
              <a:rPr lang="id-ID" sz="2000" b="1" dirty="0">
                <a:solidFill>
                  <a:srgbClr val="000000"/>
                </a:solidFill>
                <a:latin typeface="DIN-Medium" charset="0"/>
              </a:rPr>
              <a:t>kerjasama bisnis di luar negeri dan saat pulang dititipi koper berisi narkotika.  </a:t>
            </a:r>
          </a:p>
          <a:p>
            <a:pPr marL="914400" lvl="1" indent="-457200">
              <a:buFont typeface="Times New Roman" charset="0"/>
              <a:buAutoNum type="alphaLcPeriod"/>
              <a:defRPr/>
            </a:pPr>
            <a:r>
              <a:rPr lang="id-ID" sz="2000" b="1" dirty="0">
                <a:solidFill>
                  <a:srgbClr val="000000"/>
                </a:solidFill>
                <a:latin typeface="DIN-Medium" charset="0"/>
              </a:rPr>
              <a:t>Dititipi teman berupa paket kotak doss yang berisi narkoba.</a:t>
            </a:r>
          </a:p>
          <a:p>
            <a:pPr marL="914400" lvl="1" indent="-457200">
              <a:buFont typeface="Times New Roman" charset="0"/>
              <a:buAutoNum type="alphaLcPeriod"/>
              <a:defRPr/>
            </a:pPr>
            <a:r>
              <a:rPr lang="id-ID" sz="2000" b="1" dirty="0">
                <a:solidFill>
                  <a:srgbClr val="000000"/>
                </a:solidFill>
                <a:latin typeface="DIN-Medium" charset="0"/>
              </a:rPr>
              <a:t>Dipinjam alamat rumahnya untuk menerima paket dari luar negeri, yang ternyata paketnya berisi narkoba.</a:t>
            </a:r>
          </a:p>
          <a:p>
            <a:pPr lvl="1" indent="-457200">
              <a:defRPr/>
            </a:pPr>
            <a:r>
              <a:rPr lang="id-ID" sz="2000" b="1" dirty="0">
                <a:solidFill>
                  <a:srgbClr val="000000"/>
                </a:solidFill>
                <a:latin typeface="DIN-Medium" charset="0"/>
              </a:rPr>
              <a:t>3.	Para TKW/TKI di luar negeri yang akan pulang atau bergeser ke negara lain, direkrut menjadi kurir.  </a:t>
            </a:r>
          </a:p>
          <a:p>
            <a:pPr marL="914400" lvl="1" indent="-457200">
              <a:defRPr/>
            </a:pPr>
            <a:endParaRPr lang="id-ID" sz="2000" b="1" dirty="0">
              <a:solidFill>
                <a:schemeClr val="bg1"/>
              </a:solidFill>
              <a:latin typeface="DIN-Medium" charset="0"/>
            </a:endParaRPr>
          </a:p>
          <a:p>
            <a:pPr>
              <a:defRPr/>
            </a:pPr>
            <a:endParaRPr lang="id-ID" b="1" dirty="0">
              <a:solidFill>
                <a:schemeClr val="bg2">
                  <a:lumMod val="25000"/>
                </a:schemeClr>
              </a:solidFill>
              <a:latin typeface="DIN-Medium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45242" y="61094"/>
            <a:ext cx="4536504" cy="9286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ina gif.gif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197375" y="183922"/>
            <a:ext cx="720080" cy="72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90621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1"/>
          <p:cNvSpPr txBox="1">
            <a:spLocks noChangeArrowheads="1"/>
          </p:cNvSpPr>
          <p:nvPr/>
        </p:nvSpPr>
        <p:spPr bwMode="auto">
          <a:xfrm>
            <a:off x="533400" y="1066175"/>
            <a:ext cx="82296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</a:rPr>
              <a:t>Data 2012 </a:t>
            </a:r>
            <a:r>
              <a:rPr lang="en-US" sz="2400" dirty="0" err="1" smtClean="0">
                <a:solidFill>
                  <a:srgbClr val="000000"/>
                </a:solidFill>
                <a:latin typeface="Calibri" pitchFamily="34" charset="0"/>
              </a:rPr>
              <a:t>dari</a:t>
            </a:r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</a:rPr>
              <a:t> KEMLU, </a:t>
            </a:r>
            <a:r>
              <a:rPr lang="en-US" sz="2400" dirty="0" err="1" smtClean="0">
                <a:solidFill>
                  <a:srgbClr val="000000"/>
                </a:solidFill>
                <a:latin typeface="Calibri" pitchFamily="34" charset="0"/>
              </a:rPr>
              <a:t>terdapat</a:t>
            </a:r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</a:rPr>
              <a:t> 203 </a:t>
            </a:r>
            <a:r>
              <a:rPr lang="en-US" sz="2400" dirty="0">
                <a:solidFill>
                  <a:srgbClr val="000000"/>
                </a:solidFill>
                <a:latin typeface="Calibri" pitchFamily="34" charset="0"/>
              </a:rPr>
              <a:t>orang WNI </a:t>
            </a:r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</a:rPr>
              <a:t>di </a:t>
            </a:r>
            <a:r>
              <a:rPr lang="en-US" sz="2400" dirty="0" err="1" smtClean="0">
                <a:solidFill>
                  <a:srgbClr val="000000"/>
                </a:solidFill>
                <a:latin typeface="Calibri" pitchFamily="34" charset="0"/>
              </a:rPr>
              <a:t>luar</a:t>
            </a:r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Calibri" pitchFamily="34" charset="0"/>
              </a:rPr>
              <a:t>negeri</a:t>
            </a:r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</a:rPr>
              <a:t> (</a:t>
            </a:r>
            <a:r>
              <a:rPr lang="en-US" sz="2400" dirty="0" err="1" smtClean="0">
                <a:solidFill>
                  <a:srgbClr val="000000"/>
                </a:solidFill>
                <a:latin typeface="Calibri" pitchFamily="34" charset="0"/>
              </a:rPr>
              <a:t>terbanyak</a:t>
            </a:r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Calibri" pitchFamily="34" charset="0"/>
              </a:rPr>
              <a:t>wanita</a:t>
            </a:r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</a:rPr>
              <a:t>) yang </a:t>
            </a:r>
            <a:r>
              <a:rPr lang="en-US" sz="2400" dirty="0" err="1" smtClean="0">
                <a:solidFill>
                  <a:srgbClr val="000000"/>
                </a:solidFill>
                <a:latin typeface="Calibri" pitchFamily="34" charset="0"/>
              </a:rPr>
              <a:t>terancam</a:t>
            </a:r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itchFamily="34" charset="0"/>
              </a:rPr>
              <a:t>hukuman</a:t>
            </a:r>
            <a:r>
              <a:rPr lang="en-US" sz="2400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Calibri" pitchFamily="34" charset="0"/>
              </a:rPr>
              <a:t>mati</a:t>
            </a:r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latin typeface="Calibri" pitchFamily="34" charset="0"/>
              </a:rPr>
              <a:t>karena</a:t>
            </a:r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itchFamily="34" charset="0"/>
              </a:rPr>
              <a:t>terlibat</a:t>
            </a:r>
            <a:r>
              <a:rPr lang="en-US" sz="2400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itchFamily="34" charset="0"/>
              </a:rPr>
              <a:t>jaringan</a:t>
            </a:r>
            <a:r>
              <a:rPr lang="en-US" sz="2400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itchFamily="34" charset="0"/>
              </a:rPr>
              <a:t>peredaran</a:t>
            </a:r>
            <a:r>
              <a:rPr lang="en-US" sz="2400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itchFamily="34" charset="0"/>
              </a:rPr>
              <a:t>gelap</a:t>
            </a:r>
            <a:r>
              <a:rPr lang="en-US" sz="2400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itchFamily="34" charset="0"/>
              </a:rPr>
              <a:t>narkoba</a:t>
            </a:r>
            <a:r>
              <a:rPr lang="en-US" sz="2400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itchFamily="34" charset="0"/>
              </a:rPr>
              <a:t>internasional</a:t>
            </a:r>
            <a:r>
              <a:rPr lang="en-US" sz="2400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itchFamily="34" charset="0"/>
              </a:rPr>
              <a:t>pada</a:t>
            </a:r>
            <a:r>
              <a:rPr lang="en-US" sz="2400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itchFamily="34" charset="0"/>
              </a:rPr>
              <a:t>umumnya</a:t>
            </a:r>
            <a:r>
              <a:rPr lang="en-US" sz="2400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itchFamily="34" charset="0"/>
              </a:rPr>
              <a:t>berperan</a:t>
            </a:r>
            <a:r>
              <a:rPr lang="en-US" sz="2400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itchFamily="34" charset="0"/>
              </a:rPr>
              <a:t>sebagai</a:t>
            </a:r>
            <a:r>
              <a:rPr lang="en-US" sz="2400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itchFamily="34" charset="0"/>
              </a:rPr>
              <a:t>kurir</a:t>
            </a:r>
            <a:r>
              <a:rPr lang="en-US" sz="2400" dirty="0">
                <a:solidFill>
                  <a:srgbClr val="000000"/>
                </a:solidFill>
                <a:latin typeface="Calibri" pitchFamily="34" charset="0"/>
              </a:rPr>
              <a:t>. </a:t>
            </a:r>
            <a:endParaRPr lang="en-US" sz="24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algn="just"/>
            <a:endParaRPr lang="en-US" sz="2400" dirty="0">
              <a:solidFill>
                <a:srgbClr val="000000"/>
              </a:solidFill>
              <a:latin typeface="Calibri" pitchFamily="34" charset="0"/>
            </a:endParaRPr>
          </a:p>
          <a:p>
            <a:pPr algn="just"/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</a:rPr>
              <a:t>63 orang </a:t>
            </a:r>
            <a:r>
              <a:rPr lang="en-US" sz="2400" dirty="0" err="1" smtClean="0">
                <a:solidFill>
                  <a:srgbClr val="000000"/>
                </a:solidFill>
                <a:latin typeface="Calibri" pitchFamily="34" charset="0"/>
              </a:rPr>
              <a:t>telah</a:t>
            </a:r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Calibri" pitchFamily="34" charset="0"/>
              </a:rPr>
              <a:t>dibebaskan</a:t>
            </a:r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Calibri" pitchFamily="34" charset="0"/>
              </a:rPr>
              <a:t>dari</a:t>
            </a:r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Calibri" pitchFamily="34" charset="0"/>
              </a:rPr>
              <a:t>ancaman</a:t>
            </a:r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Calibri" pitchFamily="34" charset="0"/>
              </a:rPr>
              <a:t>hukuman</a:t>
            </a:r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Calibri" pitchFamily="34" charset="0"/>
              </a:rPr>
              <a:t>mati</a:t>
            </a:r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Calibri" pitchFamily="34" charset="0"/>
              </a:rPr>
              <a:t>terkait</a:t>
            </a:r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Calibri" pitchFamily="34" charset="0"/>
              </a:rPr>
              <a:t>kasus</a:t>
            </a:r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Calibri" pitchFamily="34" charset="0"/>
              </a:rPr>
              <a:t>narkoba</a:t>
            </a:r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</a:rPr>
              <a:t> (8 WNI di Arab Saudi, 31 WNI di Malaysia, 22 WNI di RRT, 2 WNI di Iran). </a:t>
            </a:r>
            <a:r>
              <a:rPr lang="en-US" sz="2400" dirty="0" err="1" smtClean="0">
                <a:solidFill>
                  <a:srgbClr val="000000"/>
                </a:solidFill>
                <a:latin typeface="Calibri" pitchFamily="34" charset="0"/>
              </a:rPr>
              <a:t>Perkembangan</a:t>
            </a:r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Calibri" pitchFamily="34" charset="0"/>
              </a:rPr>
              <a:t>terkini</a:t>
            </a:r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Calibri" pitchFamily="34" charset="0"/>
              </a:rPr>
              <a:t>masih</a:t>
            </a:r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Calibri" pitchFamily="34" charset="0"/>
              </a:rPr>
              <a:t>terdapat</a:t>
            </a:r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</a:rPr>
              <a:t> 140 WNI di </a:t>
            </a:r>
            <a:r>
              <a:rPr lang="en-US" sz="2400" dirty="0" err="1" smtClean="0">
                <a:solidFill>
                  <a:srgbClr val="000000"/>
                </a:solidFill>
                <a:latin typeface="Calibri" pitchFamily="34" charset="0"/>
              </a:rPr>
              <a:t>luar</a:t>
            </a:r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Calibri" pitchFamily="34" charset="0"/>
              </a:rPr>
              <a:t>negeri</a:t>
            </a:r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</a:rPr>
              <a:t> yang </a:t>
            </a:r>
            <a:r>
              <a:rPr lang="en-US" sz="2400" dirty="0" err="1" smtClean="0">
                <a:solidFill>
                  <a:srgbClr val="000000"/>
                </a:solidFill>
                <a:latin typeface="Calibri" pitchFamily="34" charset="0"/>
              </a:rPr>
              <a:t>terancam</a:t>
            </a:r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Calibri" pitchFamily="34" charset="0"/>
              </a:rPr>
              <a:t>hukuman</a:t>
            </a:r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Calibri" pitchFamily="34" charset="0"/>
              </a:rPr>
              <a:t>mati</a:t>
            </a:r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Calibri" pitchFamily="34" charset="0"/>
              </a:rPr>
              <a:t>terkait</a:t>
            </a:r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Calibri" pitchFamily="34" charset="0"/>
              </a:rPr>
              <a:t>kasus</a:t>
            </a:r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Calibri" pitchFamily="34" charset="0"/>
              </a:rPr>
              <a:t>narkoba</a:t>
            </a:r>
            <a:endParaRPr lang="en-US" sz="2400" dirty="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31958" y="110899"/>
            <a:ext cx="4536504" cy="9286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4" descr="ina gif.gif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180101" y="186292"/>
            <a:ext cx="720080" cy="72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30"/>
          <p:cNvGrpSpPr>
            <a:grpSpLocks/>
          </p:cNvGrpSpPr>
          <p:nvPr/>
        </p:nvGrpSpPr>
        <p:grpSpPr bwMode="auto">
          <a:xfrm>
            <a:off x="702266" y="4881318"/>
            <a:ext cx="1536700" cy="1687512"/>
            <a:chOff x="418188" y="5760434"/>
            <a:chExt cx="868609" cy="1097565"/>
          </a:xfrm>
        </p:grpSpPr>
        <p:pic>
          <p:nvPicPr>
            <p:cNvPr id="6" name="Picture 10" descr="NUR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8188" y="5760434"/>
              <a:ext cx="868609" cy="10975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Rectangle 6"/>
            <p:cNvSpPr/>
            <p:nvPr/>
          </p:nvSpPr>
          <p:spPr>
            <a:xfrm>
              <a:off x="699542" y="6071475"/>
              <a:ext cx="492138" cy="16583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  <a:reflection blurRad="6350" stA="52000" endA="300" endPos="35000" dir="5400000" sy="-100000" algn="bl" rotWithShape="0"/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800" i="1">
                <a:solidFill>
                  <a:prstClr val="white"/>
                </a:solidFill>
              </a:endParaRPr>
            </a:p>
          </p:txBody>
        </p:sp>
      </p:grpSp>
      <p:grpSp>
        <p:nvGrpSpPr>
          <p:cNvPr id="8" name="Group 29"/>
          <p:cNvGrpSpPr>
            <a:grpSpLocks/>
          </p:cNvGrpSpPr>
          <p:nvPr/>
        </p:nvGrpSpPr>
        <p:grpSpPr bwMode="auto">
          <a:xfrm>
            <a:off x="2911887" y="4844995"/>
            <a:ext cx="1536879" cy="1709492"/>
            <a:chOff x="2958188" y="5746181"/>
            <a:chExt cx="903352" cy="1111818"/>
          </a:xfrm>
        </p:grpSpPr>
        <p:pic>
          <p:nvPicPr>
            <p:cNvPr id="9" name="Picture 8" descr="Olin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958188" y="5746181"/>
              <a:ext cx="903352" cy="1111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9"/>
            <p:cNvSpPr/>
            <p:nvPr/>
          </p:nvSpPr>
          <p:spPr>
            <a:xfrm>
              <a:off x="3189987" y="6215491"/>
              <a:ext cx="492138" cy="16583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  <a:reflection blurRad="6350" stA="52000" endA="300" endPos="35000" dir="5400000" sy="-100000" algn="bl" rotWithShape="0"/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800" i="1">
                <a:solidFill>
                  <a:prstClr val="white"/>
                </a:solidFill>
              </a:endParaRPr>
            </a:p>
          </p:txBody>
        </p:sp>
      </p:grpSp>
      <p:grpSp>
        <p:nvGrpSpPr>
          <p:cNvPr id="11" name="Group 28"/>
          <p:cNvGrpSpPr>
            <a:grpSpLocks/>
          </p:cNvGrpSpPr>
          <p:nvPr/>
        </p:nvGrpSpPr>
        <p:grpSpPr bwMode="auto">
          <a:xfrm>
            <a:off x="5071854" y="4858548"/>
            <a:ext cx="1524000" cy="1709492"/>
            <a:chOff x="5566450" y="5749089"/>
            <a:chExt cx="947005" cy="1111818"/>
          </a:xfrm>
        </p:grpSpPr>
        <p:pic>
          <p:nvPicPr>
            <p:cNvPr id="12" name="Picture 9" descr="ola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566450" y="5749089"/>
              <a:ext cx="947005" cy="1111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Rectangle 12"/>
            <p:cNvSpPr/>
            <p:nvPr/>
          </p:nvSpPr>
          <p:spPr>
            <a:xfrm>
              <a:off x="5782275" y="6215491"/>
              <a:ext cx="492138" cy="16583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  <a:reflection blurRad="6350" stA="52000" endA="300" endPos="35000" dir="5400000" sy="-100000" algn="bl" rotWithShape="0"/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800" i="1">
                <a:solidFill>
                  <a:prstClr val="white"/>
                </a:solidFill>
              </a:endParaRPr>
            </a:p>
          </p:txBody>
        </p:sp>
      </p:grpSp>
      <p:grpSp>
        <p:nvGrpSpPr>
          <p:cNvPr id="14" name="Group 27"/>
          <p:cNvGrpSpPr>
            <a:grpSpLocks/>
          </p:cNvGrpSpPr>
          <p:nvPr/>
        </p:nvGrpSpPr>
        <p:grpSpPr bwMode="auto">
          <a:xfrm>
            <a:off x="7164871" y="4846800"/>
            <a:ext cx="1488383" cy="1752600"/>
            <a:chOff x="8200113" y="5703418"/>
            <a:chExt cx="764375" cy="1154581"/>
          </a:xfrm>
        </p:grpSpPr>
        <p:pic>
          <p:nvPicPr>
            <p:cNvPr id="15" name="Picture 6" descr="enda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8200113" y="5703418"/>
              <a:ext cx="764375" cy="11545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" name="Rectangle 15"/>
            <p:cNvSpPr/>
            <p:nvPr/>
          </p:nvSpPr>
          <p:spPr>
            <a:xfrm>
              <a:off x="8374563" y="6071475"/>
              <a:ext cx="421833" cy="16583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  <a:reflection blurRad="6350" stA="52000" endA="300" endPos="35000" dir="5400000" sy="-100000" algn="bl" rotWithShape="0"/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800" i="1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136061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ounded Rectangle 26"/>
          <p:cNvSpPr/>
          <p:nvPr/>
        </p:nvSpPr>
        <p:spPr>
          <a:xfrm>
            <a:off x="1219200" y="2895107"/>
            <a:ext cx="6477000" cy="990600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en-US" sz="3200" b="1" i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charset="0"/>
              </a:rPr>
              <a:t>NARKOTIKA</a:t>
            </a:r>
          </a:p>
          <a:p>
            <a:pPr algn="ctr" eaLnBrk="1" hangingPunct="1">
              <a:defRPr/>
            </a:pPr>
            <a:r>
              <a:rPr lang="en-US" sz="16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charset="0"/>
              </a:rPr>
              <a:t>BERDASARKAN UNDANG-UNDANG NO.35 TH.2009 TTG NARKOTIKA</a:t>
            </a:r>
          </a:p>
        </p:txBody>
      </p:sp>
      <p:sp>
        <p:nvSpPr>
          <p:cNvPr id="29700" name="AutoShape 4"/>
          <p:cNvSpPr>
            <a:spLocks noChangeArrowheads="1"/>
          </p:cNvSpPr>
          <p:nvPr/>
        </p:nvSpPr>
        <p:spPr bwMode="auto">
          <a:xfrm>
            <a:off x="1180288" y="1295400"/>
            <a:ext cx="6477000" cy="990600"/>
          </a:xfrm>
          <a:prstGeom prst="roundRect">
            <a:avLst>
              <a:gd name="adj" fmla="val 16667"/>
            </a:avLst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ea typeface="+mn-ea"/>
                <a:cs typeface="+mn-cs"/>
              </a:rPr>
              <a:t>NARKOBA GELAP YANG DIKONSUMSI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ea typeface="+mn-ea"/>
                <a:cs typeface="+mn-cs"/>
              </a:rPr>
              <a:t>OLEH MASYARAKAT INDONESIA</a:t>
            </a:r>
          </a:p>
        </p:txBody>
      </p:sp>
      <p:sp>
        <p:nvSpPr>
          <p:cNvPr id="29713" name="Oval 17"/>
          <p:cNvSpPr>
            <a:spLocks noChangeArrowheads="1"/>
          </p:cNvSpPr>
          <p:nvPr/>
        </p:nvSpPr>
        <p:spPr bwMode="auto">
          <a:xfrm>
            <a:off x="179960" y="4742232"/>
            <a:ext cx="1557338" cy="1120775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en-US" sz="1400" b="1" smtClean="0">
                <a:latin typeface="Tahoma" charset="0"/>
                <a:cs typeface="+mn-cs"/>
              </a:rPr>
              <a:t>HEROIN</a:t>
            </a:r>
          </a:p>
          <a:p>
            <a:pPr algn="ctr" eaLnBrk="1" hangingPunct="1">
              <a:defRPr/>
            </a:pPr>
            <a:r>
              <a:rPr lang="ja-JP" altLang="en-US" sz="1400" b="1" smtClean="0">
                <a:latin typeface="Tahoma" charset="0"/>
                <a:cs typeface="+mn-cs"/>
              </a:rPr>
              <a:t>“</a:t>
            </a:r>
            <a:r>
              <a:rPr lang="en-US" sz="1400" b="1" smtClean="0">
                <a:latin typeface="Tahoma" charset="0"/>
                <a:cs typeface="+mn-cs"/>
              </a:rPr>
              <a:t>PUTAUW</a:t>
            </a:r>
            <a:r>
              <a:rPr lang="ja-JP" altLang="en-US" sz="1400" b="1" smtClean="0">
                <a:latin typeface="Tahoma" charset="0"/>
                <a:cs typeface="+mn-cs"/>
              </a:rPr>
              <a:t>”</a:t>
            </a:r>
            <a:endParaRPr lang="en-US" sz="1400" b="1" smtClean="0">
              <a:latin typeface="Tahoma" charset="0"/>
              <a:cs typeface="+mn-cs"/>
            </a:endParaRPr>
          </a:p>
        </p:txBody>
      </p:sp>
      <p:sp>
        <p:nvSpPr>
          <p:cNvPr id="29714" name="Oval 18"/>
          <p:cNvSpPr>
            <a:spLocks noChangeArrowheads="1"/>
          </p:cNvSpPr>
          <p:nvPr/>
        </p:nvSpPr>
        <p:spPr bwMode="auto">
          <a:xfrm>
            <a:off x="3648278" y="4772119"/>
            <a:ext cx="1619250" cy="1090888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latin typeface="Tahoma" pitchFamily="34" charset="0"/>
                <a:ea typeface="+mn-ea"/>
                <a:cs typeface="+mn-cs"/>
              </a:rPr>
              <a:t>KOKAIN</a:t>
            </a:r>
          </a:p>
        </p:txBody>
      </p:sp>
      <p:sp>
        <p:nvSpPr>
          <p:cNvPr id="29719" name="Oval 23"/>
          <p:cNvSpPr>
            <a:spLocks noChangeArrowheads="1"/>
          </p:cNvSpPr>
          <p:nvPr/>
        </p:nvSpPr>
        <p:spPr bwMode="auto">
          <a:xfrm>
            <a:off x="1899043" y="4747836"/>
            <a:ext cx="1603375" cy="1115171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en-US" sz="1200" b="1" smtClean="0">
                <a:latin typeface="Tahoma" charset="0"/>
                <a:cs typeface="+mn-cs"/>
              </a:rPr>
              <a:t>GANJA</a:t>
            </a:r>
          </a:p>
          <a:p>
            <a:pPr algn="ctr" eaLnBrk="1" hangingPunct="1">
              <a:defRPr/>
            </a:pPr>
            <a:r>
              <a:rPr lang="ja-JP" altLang="en-US" sz="1200" b="1" smtClean="0">
                <a:latin typeface="Tahoma" charset="0"/>
                <a:cs typeface="+mn-cs"/>
              </a:rPr>
              <a:t>“</a:t>
            </a:r>
            <a:r>
              <a:rPr lang="en-US" sz="1200" b="1" smtClean="0">
                <a:latin typeface="Tahoma" charset="0"/>
                <a:cs typeface="+mn-cs"/>
              </a:rPr>
              <a:t>MARIJUANA</a:t>
            </a:r>
            <a:r>
              <a:rPr lang="ja-JP" altLang="en-US" sz="1200" b="1" smtClean="0">
                <a:latin typeface="Tahoma" charset="0"/>
                <a:cs typeface="+mn-cs"/>
              </a:rPr>
              <a:t>”</a:t>
            </a:r>
            <a:endParaRPr lang="en-US" sz="1200" b="1" smtClean="0">
              <a:latin typeface="Tahoma" charset="0"/>
              <a:cs typeface="+mn-cs"/>
            </a:endParaRPr>
          </a:p>
        </p:txBody>
      </p:sp>
      <p:sp>
        <p:nvSpPr>
          <p:cNvPr id="78880" name="Text Box 32"/>
          <p:cNvSpPr txBox="1">
            <a:spLocks noChangeArrowheads="1"/>
          </p:cNvSpPr>
          <p:nvPr/>
        </p:nvSpPr>
        <p:spPr bwMode="auto">
          <a:xfrm>
            <a:off x="505806" y="137204"/>
            <a:ext cx="80772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tencil" pitchFamily="82" charset="0"/>
                <a:ea typeface="+mn-ea"/>
                <a:cs typeface="+mn-cs"/>
              </a:rPr>
              <a:t>TREND KONSUMEN NARKOBA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tencil" pitchFamily="82" charset="0"/>
                <a:ea typeface="+mn-ea"/>
                <a:cs typeface="+mn-cs"/>
              </a:rPr>
              <a:t>DI INDONESIA</a:t>
            </a:r>
          </a:p>
        </p:txBody>
      </p:sp>
      <p:sp>
        <p:nvSpPr>
          <p:cNvPr id="64" name="Oval 18"/>
          <p:cNvSpPr>
            <a:spLocks noChangeArrowheads="1"/>
          </p:cNvSpPr>
          <p:nvPr/>
        </p:nvSpPr>
        <p:spPr bwMode="auto">
          <a:xfrm>
            <a:off x="5410606" y="4774888"/>
            <a:ext cx="1619250" cy="1090888"/>
          </a:xfrm>
          <a:prstGeom prst="ellipse">
            <a:avLst/>
          </a:prstGeom>
          <a:solidFill>
            <a:schemeClr val="accent6">
              <a:lumMod val="50000"/>
            </a:schemeClr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charset="0"/>
                <a:cs typeface="+mn-cs"/>
              </a:rPr>
              <a:t>Psikotropika</a:t>
            </a:r>
          </a:p>
          <a:p>
            <a:pPr eaLnBrk="1" hangingPunct="1">
              <a:defRPr/>
            </a:pPr>
            <a:r>
              <a:rPr lang="en-US" sz="1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charset="0"/>
                <a:cs typeface="+mn-cs"/>
              </a:rPr>
              <a:t>GOL  I</a:t>
            </a:r>
          </a:p>
          <a:p>
            <a:pPr eaLnBrk="1" hangingPunct="1">
              <a:defRPr/>
            </a:pPr>
            <a:r>
              <a:rPr lang="en-US" sz="11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charset="0"/>
                <a:cs typeface="+mn-cs"/>
              </a:rPr>
              <a:t>MDMA</a:t>
            </a:r>
          </a:p>
          <a:p>
            <a:pPr eaLnBrk="1" hangingPunct="1">
              <a:defRPr/>
            </a:pPr>
            <a:r>
              <a:rPr lang="en-US" sz="11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charset="0"/>
                <a:cs typeface="+mn-cs"/>
              </a:rPr>
              <a:t>(ECSTACY, XTC)</a:t>
            </a:r>
          </a:p>
        </p:txBody>
      </p:sp>
      <p:sp>
        <p:nvSpPr>
          <p:cNvPr id="65" name="Oval 18"/>
          <p:cNvSpPr>
            <a:spLocks noChangeArrowheads="1"/>
          </p:cNvSpPr>
          <p:nvPr/>
        </p:nvSpPr>
        <p:spPr bwMode="auto">
          <a:xfrm>
            <a:off x="7161582" y="4771416"/>
            <a:ext cx="1619250" cy="1090888"/>
          </a:xfrm>
          <a:prstGeom prst="ellipse">
            <a:avLst/>
          </a:prstGeom>
          <a:solidFill>
            <a:schemeClr val="accent6">
              <a:lumMod val="50000"/>
            </a:schemeClr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en-US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charset="0"/>
                <a:cs typeface="+mn-cs"/>
              </a:rPr>
              <a:t>Psikotropika</a:t>
            </a:r>
          </a:p>
          <a:p>
            <a:pPr algn="ctr" eaLnBrk="1" hangingPunct="1">
              <a:defRPr/>
            </a:pPr>
            <a:r>
              <a:rPr lang="en-US" sz="1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charset="0"/>
                <a:cs typeface="+mn-cs"/>
              </a:rPr>
              <a:t>GOL  II</a:t>
            </a:r>
          </a:p>
          <a:p>
            <a:pPr algn="ctr" eaLnBrk="1" hangingPunct="1">
              <a:defRPr/>
            </a:pPr>
            <a:r>
              <a:rPr lang="en-US" sz="10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charset="0"/>
                <a:cs typeface="+mn-cs"/>
              </a:rPr>
              <a:t>AMPHETAMINE</a:t>
            </a:r>
          </a:p>
          <a:p>
            <a:pPr algn="ctr" eaLnBrk="1" hangingPunct="1">
              <a:defRPr/>
            </a:pPr>
            <a:r>
              <a:rPr lang="en-US" sz="10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charset="0"/>
                <a:cs typeface="+mn-cs"/>
              </a:rPr>
              <a:t>METHAMPHETAMINE</a:t>
            </a:r>
          </a:p>
          <a:p>
            <a:pPr algn="ctr" eaLnBrk="1" hangingPunct="1">
              <a:defRPr/>
            </a:pPr>
            <a:r>
              <a:rPr lang="en-US" sz="10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charset="0"/>
                <a:cs typeface="+mn-cs"/>
              </a:rPr>
              <a:t>  (SHABU, ICE)</a:t>
            </a:r>
          </a:p>
        </p:txBody>
      </p:sp>
      <p:sp>
        <p:nvSpPr>
          <p:cNvPr id="98" name="Down Arrow 97"/>
          <p:cNvSpPr/>
          <p:nvPr/>
        </p:nvSpPr>
        <p:spPr>
          <a:xfrm>
            <a:off x="3581400" y="2366963"/>
            <a:ext cx="1752600" cy="457200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35" name="Elbow Connector 34"/>
          <p:cNvCxnSpPr/>
          <p:nvPr/>
        </p:nvCxnSpPr>
        <p:spPr>
          <a:xfrm rot="5400000">
            <a:off x="2268537" y="2552701"/>
            <a:ext cx="879475" cy="3498850"/>
          </a:xfrm>
          <a:prstGeom prst="bentConnector3">
            <a:avLst>
              <a:gd name="adj1" fmla="val 50000"/>
            </a:avLst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Elbow Connector 41"/>
          <p:cNvCxnSpPr/>
          <p:nvPr/>
        </p:nvCxnSpPr>
        <p:spPr>
          <a:xfrm rot="16200000" flipH="1">
            <a:off x="5760244" y="2548731"/>
            <a:ext cx="908050" cy="3513138"/>
          </a:xfrm>
          <a:prstGeom prst="bentConnector3">
            <a:avLst>
              <a:gd name="adj1" fmla="val 50000"/>
            </a:avLst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Elbow Connector 45"/>
          <p:cNvCxnSpPr/>
          <p:nvPr/>
        </p:nvCxnSpPr>
        <p:spPr>
          <a:xfrm rot="16200000" flipH="1">
            <a:off x="4882356" y="3426619"/>
            <a:ext cx="912813" cy="1762125"/>
          </a:xfrm>
          <a:prstGeom prst="bentConnector3">
            <a:avLst>
              <a:gd name="adj1" fmla="val 50000"/>
            </a:avLst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Elbow Connector 49"/>
          <p:cNvCxnSpPr/>
          <p:nvPr/>
        </p:nvCxnSpPr>
        <p:spPr>
          <a:xfrm rot="5400000">
            <a:off x="3136106" y="3426620"/>
            <a:ext cx="885825" cy="1757362"/>
          </a:xfrm>
          <a:prstGeom prst="bentConnector3">
            <a:avLst>
              <a:gd name="adj1" fmla="val 50000"/>
            </a:avLst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rot="16200000" flipH="1">
            <a:off x="4002881" y="4317207"/>
            <a:ext cx="909637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25" y="141119"/>
            <a:ext cx="848685" cy="785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 descr="ina gif.gif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134663" y="183922"/>
            <a:ext cx="720080" cy="72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13778297"/>
      </p:ext>
    </p:extLst>
  </p:cSld>
  <p:clrMapOvr>
    <a:masterClrMapping/>
  </p:clrMapOvr>
  <p:transition xmlns:p14="http://schemas.microsoft.com/office/powerpoint/2010/main" spd="med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8" name="Picture 4" descr="D:\DATA TAHUN 2012\03 MARET\UNGKPA EDISI 09\LAPUT\Kurir Narkoba Wanita Indonesia.jpg"/>
          <p:cNvPicPr>
            <a:picLocks noChangeAspect="1" noChangeArrowheads="1"/>
          </p:cNvPicPr>
          <p:nvPr/>
        </p:nvPicPr>
        <p:blipFill>
          <a:blip r:embed="rId2"/>
          <a:srcRect t="50000"/>
          <a:stretch>
            <a:fillRect/>
          </a:stretch>
        </p:blipFill>
        <p:spPr bwMode="auto">
          <a:xfrm>
            <a:off x="305804" y="1495190"/>
            <a:ext cx="4077321" cy="28574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ounded Rectangle 7"/>
          <p:cNvSpPr/>
          <p:nvPr/>
        </p:nvSpPr>
        <p:spPr bwMode="auto">
          <a:xfrm>
            <a:off x="132025" y="182049"/>
            <a:ext cx="8879951" cy="6493902"/>
          </a:xfrm>
          <a:prstGeom prst="roundRect">
            <a:avLst>
              <a:gd name="adj" fmla="val 3827"/>
            </a:avLst>
          </a:prstGeom>
          <a:noFill/>
          <a:ln w="28575" cap="flat" cmpd="sng" algn="ctr">
            <a:solidFill>
              <a:srgbClr val="0000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0" y="31360"/>
            <a:ext cx="9144000" cy="1000108"/>
            <a:chOff x="0" y="0"/>
            <a:chExt cx="9906000" cy="1000108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452538" cy="100010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452538" y="0"/>
              <a:ext cx="8453462" cy="1000108"/>
            </a:xfrm>
            <a:prstGeom prst="rect">
              <a:avLst/>
            </a:prstGeom>
            <a:gradFill flip="none" rotWithShape="1">
              <a:gsLst>
                <a:gs pos="0">
                  <a:srgbClr val="0000CC">
                    <a:shade val="30000"/>
                    <a:satMod val="115000"/>
                  </a:srgbClr>
                </a:gs>
                <a:gs pos="50000">
                  <a:srgbClr val="0000CC">
                    <a:shade val="67500"/>
                    <a:satMod val="115000"/>
                  </a:srgbClr>
                </a:gs>
                <a:gs pos="100000">
                  <a:srgbClr val="0000CC">
                    <a:shade val="100000"/>
                    <a:satMod val="115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722204" y="285728"/>
              <a:ext cx="8286808" cy="502702"/>
            </a:xfrm>
            <a:prstGeom prst="rect">
              <a:avLst/>
            </a:prstGeom>
            <a:ln w="19050">
              <a:noFill/>
            </a:ln>
          </p:spPr>
          <p:txBody>
            <a:bodyPr wrap="square">
              <a:spAutoFit/>
            </a:bodyPr>
            <a:lstStyle/>
            <a:p>
              <a:pPr marL="90488" lvl="2" algn="ctr">
                <a:lnSpc>
                  <a:spcPct val="80000"/>
                </a:lnSpc>
              </a:pPr>
              <a:r>
                <a:rPr lang="id-ID" sz="3200" b="1" dirty="0" smtClean="0">
                  <a:solidFill>
                    <a:schemeClr val="bg1"/>
                  </a:solidFill>
                  <a:latin typeface="Copperplate Gothic Bold" pitchFamily="34" charset="0"/>
                </a:rPr>
                <a:t>KURIR WANITA </a:t>
              </a:r>
            </a:p>
          </p:txBody>
        </p:sp>
        <p:pic>
          <p:nvPicPr>
            <p:cNvPr id="13" name="Picture 2" descr="D:\DATA PIDUM 2013\DATA TAHUN 2013\01 JANUARI\KUMPULAN LOGO\bnn copy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46831" y="35707"/>
              <a:ext cx="958876" cy="928694"/>
            </a:xfrm>
            <a:prstGeom prst="rect">
              <a:avLst/>
            </a:prstGeom>
            <a:noFill/>
          </p:spPr>
        </p:pic>
      </p:grpSp>
      <p:pic>
        <p:nvPicPr>
          <p:cNvPr id="19" name="Picture 4" descr="D:\DATA TAHUN 2012\03 MARET\UNGKPA EDISI 09\LAPUT\Kurir Narkoba Wanita Indonesia.jpg"/>
          <p:cNvPicPr>
            <a:picLocks noChangeAspect="1" noChangeArrowheads="1"/>
          </p:cNvPicPr>
          <p:nvPr/>
        </p:nvPicPr>
        <p:blipFill>
          <a:blip r:embed="rId2"/>
          <a:srcRect b="48837"/>
          <a:stretch>
            <a:fillRect/>
          </a:stretch>
        </p:blipFill>
        <p:spPr bwMode="auto">
          <a:xfrm>
            <a:off x="4637943" y="1500175"/>
            <a:ext cx="4077321" cy="2923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1" name="Group 20"/>
          <p:cNvGrpSpPr/>
          <p:nvPr/>
        </p:nvGrpSpPr>
        <p:grpSpPr>
          <a:xfrm>
            <a:off x="274746" y="4643447"/>
            <a:ext cx="8594509" cy="1290595"/>
            <a:chOff x="595282" y="4357694"/>
            <a:chExt cx="7215238" cy="1000132"/>
          </a:xfrm>
        </p:grpSpPr>
        <p:pic>
          <p:nvPicPr>
            <p:cNvPr id="2050" name="Picture 2" descr="D:\DATA TAHUN 2012\01 JANUARI\ARSIP FILE MAJALAH UNGKAP EDISI 07\Kurir Narkoba wanita.jpg"/>
            <p:cNvPicPr>
              <a:picLocks noChangeAspect="1" noChangeArrowheads="1"/>
            </p:cNvPicPr>
            <p:nvPr/>
          </p:nvPicPr>
          <p:blipFill>
            <a:blip r:embed="rId4"/>
            <a:srcRect l="48753" r="4761" b="47015"/>
            <a:stretch>
              <a:fillRect/>
            </a:stretch>
          </p:blipFill>
          <p:spPr bwMode="auto">
            <a:xfrm>
              <a:off x="595282" y="4357694"/>
              <a:ext cx="3571900" cy="1000132"/>
            </a:xfrm>
            <a:prstGeom prst="rect">
              <a:avLst/>
            </a:prstGeom>
            <a:noFill/>
          </p:spPr>
        </p:pic>
        <p:pic>
          <p:nvPicPr>
            <p:cNvPr id="20" name="Picture 2" descr="D:\DATA TAHUN 2012\01 JANUARI\ARSIP FILE MAJALAH UNGKAP EDISI 07\Kurir Narkoba wanita.jpg"/>
            <p:cNvPicPr>
              <a:picLocks noChangeAspect="1" noChangeArrowheads="1"/>
            </p:cNvPicPr>
            <p:nvPr/>
          </p:nvPicPr>
          <p:blipFill>
            <a:blip r:embed="rId4"/>
            <a:srcRect l="48753" t="52985" r="4761"/>
            <a:stretch>
              <a:fillRect/>
            </a:stretch>
          </p:blipFill>
          <p:spPr bwMode="auto">
            <a:xfrm>
              <a:off x="4238620" y="4429132"/>
              <a:ext cx="3571900" cy="887444"/>
            </a:xfrm>
            <a:prstGeom prst="rect">
              <a:avLst/>
            </a:prstGeom>
            <a:noFill/>
          </p:spPr>
        </p:pic>
      </p:grpSp>
      <p:pic>
        <p:nvPicPr>
          <p:cNvPr id="22" name="Picture 21" descr="ina gif.gif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8197375" y="183922"/>
            <a:ext cx="720080" cy="72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244127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/>
          <p:cNvSpPr/>
          <p:nvPr/>
        </p:nvSpPr>
        <p:spPr bwMode="auto">
          <a:xfrm>
            <a:off x="132025" y="182049"/>
            <a:ext cx="8879951" cy="6493902"/>
          </a:xfrm>
          <a:prstGeom prst="roundRect">
            <a:avLst>
              <a:gd name="adj" fmla="val 3827"/>
            </a:avLst>
          </a:prstGeom>
          <a:noFill/>
          <a:ln w="28575" cap="flat" cmpd="sng" algn="ctr">
            <a:solidFill>
              <a:srgbClr val="0000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49491" y="1142984"/>
            <a:ext cx="8291867" cy="5632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20700" indent="-5207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</a:pPr>
            <a:r>
              <a:rPr lang="fi-FI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TELAN DALAM PERUT &amp; </a:t>
            </a:r>
            <a:r>
              <a:rPr lang="fi-FI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DIMASUKAN </a:t>
            </a:r>
            <a:r>
              <a:rPr lang="fi-FI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MELALUI ANUS</a:t>
            </a:r>
          </a:p>
          <a:p>
            <a:pPr marL="520700" indent="-5207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</a:pPr>
            <a:r>
              <a:rPr lang="en-US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KOPER / </a:t>
            </a:r>
            <a:r>
              <a:rPr lang="en-US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TRAVEL BAG </a:t>
            </a:r>
            <a:r>
              <a:rPr lang="en-US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/ DINDING TAS</a:t>
            </a:r>
          </a:p>
          <a:p>
            <a:pPr marL="520700" indent="-5207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</a:pPr>
            <a:r>
              <a:rPr lang="en-US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KEMASAN  MAKANAN</a:t>
            </a:r>
          </a:p>
          <a:p>
            <a:pPr marL="520700" indent="-5207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</a:pPr>
            <a:r>
              <a:rPr lang="en-US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DALAM KANTUNG CELANA DAN CELANA DALAM/BODY STRAPPING</a:t>
            </a:r>
          </a:p>
          <a:p>
            <a:pPr marL="520700" indent="-5207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</a:pPr>
            <a:r>
              <a:rPr lang="en-US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DALAM LAPTOP &amp; KEMASAN CD</a:t>
            </a:r>
          </a:p>
          <a:p>
            <a:pPr marL="520700" indent="-5207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</a:pPr>
            <a:r>
              <a:rPr lang="en-US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KIRIMAN PAKET / FEDEX / POS / TIKI</a:t>
            </a:r>
          </a:p>
          <a:p>
            <a:pPr marL="520700" indent="-5207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</a:pPr>
            <a:r>
              <a:rPr lang="en-US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DALAM PANCI ES KRIM</a:t>
            </a:r>
          </a:p>
          <a:p>
            <a:pPr marL="520700" indent="-5207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</a:pPr>
            <a:r>
              <a:rPr lang="en-US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DIMASUKAN KE DALAM BUKU TEBAL</a:t>
            </a:r>
          </a:p>
          <a:p>
            <a:pPr marL="520700" indent="-5207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</a:pPr>
            <a:r>
              <a:rPr lang="en-US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KEMASAN  PARFUM  DAN  SHAMPO</a:t>
            </a:r>
          </a:p>
          <a:p>
            <a:pPr marL="520700" indent="-5207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</a:pPr>
            <a:r>
              <a:rPr lang="en-US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DALAM BUNGKUS KOREK API</a:t>
            </a:r>
          </a:p>
          <a:p>
            <a:pPr marL="520700" indent="-5207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</a:pPr>
            <a:r>
              <a:rPr lang="en-US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PAKET SPAREPART KENDARAAN</a:t>
            </a:r>
          </a:p>
          <a:p>
            <a:pPr marL="520700" indent="-5207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</a:pPr>
            <a:r>
              <a:rPr lang="en-US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PAKET SEPATU / DIMASUKAN KE DALAM SEPATU</a:t>
            </a:r>
          </a:p>
          <a:p>
            <a:pPr marL="520700" indent="-5207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</a:pPr>
            <a:r>
              <a:rPr lang="en-US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DIMASUKAN DI KAKI PALSU</a:t>
            </a:r>
          </a:p>
          <a:p>
            <a:pPr marL="520700" indent="-5207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</a:pPr>
            <a:r>
              <a:rPr lang="en-US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DIMASUKAN DI DALAM TABUNG OKSIGEN</a:t>
            </a:r>
          </a:p>
          <a:p>
            <a:pPr marL="520700" indent="-5207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</a:pPr>
            <a:r>
              <a:rPr lang="en-US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DIRENDAM KE DALAM HANDUK </a:t>
            </a:r>
            <a:r>
              <a:rPr lang="en-US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BASAH</a:t>
            </a:r>
          </a:p>
          <a:p>
            <a:pPr marL="520700" indent="-5207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</a:pPr>
            <a:r>
              <a:rPr lang="en-US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 MASUKAN KE DALAM BATU NISAN</a:t>
            </a:r>
          </a:p>
          <a:p>
            <a:pPr marL="520700" indent="-5207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</a:pPr>
            <a:r>
              <a:rPr lang="en-US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 MASUKAN KE DALAM PAKAN IKAN</a:t>
            </a:r>
          </a:p>
          <a:p>
            <a:pPr marL="520700" indent="-5207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</a:pPr>
            <a:r>
              <a:rPr lang="en-US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 MASUKAN KE DALAM </a:t>
            </a:r>
            <a:r>
              <a:rPr lang="en-US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KALIGRAFI DAN AL-QURAN</a:t>
            </a:r>
          </a:p>
          <a:p>
            <a:pPr marL="520700" indent="-5207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</a:pPr>
            <a:r>
              <a:rPr lang="en-US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 MASUKAN KE DALAM KANCING </a:t>
            </a:r>
            <a:r>
              <a:rPr lang="en-US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PAKAIAN</a:t>
            </a:r>
            <a:endParaRPr lang="id-ID" b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520700" indent="-520700">
              <a:buFontTx/>
              <a:buAutoNum type="arabicPeriod"/>
            </a:pPr>
            <a:r>
              <a:rPr lang="sv-SE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 MASUKAN KE DALAM PETI KEMAS KONTAINER</a:t>
            </a:r>
            <a:endParaRPr lang="en-US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0" y="0"/>
            <a:ext cx="8991602" cy="1000108"/>
            <a:chOff x="0" y="0"/>
            <a:chExt cx="9740903" cy="1000108"/>
          </a:xfrm>
        </p:grpSpPr>
        <p:sp>
          <p:nvSpPr>
            <p:cNvPr id="24" name="Rectangle 23"/>
            <p:cNvSpPr/>
            <p:nvPr/>
          </p:nvSpPr>
          <p:spPr>
            <a:xfrm>
              <a:off x="0" y="0"/>
              <a:ext cx="1452538" cy="100010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1287441" y="0"/>
              <a:ext cx="8453462" cy="1000108"/>
            </a:xfrm>
            <a:prstGeom prst="rect">
              <a:avLst/>
            </a:prstGeom>
            <a:gradFill flip="none" rotWithShape="1">
              <a:gsLst>
                <a:gs pos="0">
                  <a:srgbClr val="0000CC">
                    <a:shade val="30000"/>
                    <a:satMod val="115000"/>
                  </a:srgbClr>
                </a:gs>
                <a:gs pos="50000">
                  <a:srgbClr val="0000CC">
                    <a:shade val="67500"/>
                    <a:satMod val="115000"/>
                  </a:srgbClr>
                </a:gs>
                <a:gs pos="100000">
                  <a:srgbClr val="0000CC">
                    <a:shade val="100000"/>
                    <a:satMod val="115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344639" y="285728"/>
              <a:ext cx="8466207" cy="451406"/>
            </a:xfrm>
            <a:prstGeom prst="rect">
              <a:avLst/>
            </a:prstGeom>
            <a:ln w="19050">
              <a:noFill/>
            </a:ln>
          </p:spPr>
          <p:txBody>
            <a:bodyPr wrap="none">
              <a:spAutoFit/>
            </a:bodyPr>
            <a:lstStyle/>
            <a:p>
              <a:pPr lvl="2">
                <a:lnSpc>
                  <a:spcPct val="80000"/>
                </a:lnSpc>
              </a:pPr>
              <a:r>
                <a:rPr lang="id-ID" sz="2800" b="1" dirty="0" smtClean="0">
                  <a:ln w="28575">
                    <a:noFill/>
                  </a:ln>
                  <a:solidFill>
                    <a:schemeClr val="bg1"/>
                  </a:solidFill>
                  <a:latin typeface="Copperplate Gothic Bold" pitchFamily="34" charset="0"/>
                  <a:cs typeface="Calibri" pitchFamily="34" charset="0"/>
                </a:rPr>
                <a:t>MODUS  PENYELUNDUPAN  NARKOBA</a:t>
              </a:r>
              <a:endParaRPr lang="en-US" sz="2800" b="1" dirty="0">
                <a:ln w="28575">
                  <a:noFill/>
                </a:ln>
                <a:solidFill>
                  <a:schemeClr val="bg1"/>
                </a:solidFill>
                <a:latin typeface="Copperplate Gothic Bold" pitchFamily="34" charset="0"/>
                <a:cs typeface="Calibri" pitchFamily="34" charset="0"/>
              </a:endParaRPr>
            </a:p>
          </p:txBody>
        </p:sp>
        <p:pic>
          <p:nvPicPr>
            <p:cNvPr id="22" name="Picture 2" descr="D:\DATA PIDUM 2013\DATA TAHUN 2013\01 JANUARI\KUMPULAN LOGO\bnn copy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46831" y="35707"/>
              <a:ext cx="958876" cy="928694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822468235"/>
      </p:ext>
    </p:extLst>
  </p:cSld>
  <p:clrMapOvr>
    <a:masterClrMapping/>
  </p:clrMapOvr>
  <p:transition xmlns:p14="http://schemas.microsoft.com/office/powerpoint/2010/main" spd="med">
    <p:circl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07968" y="247368"/>
            <a:ext cx="7907275" cy="530225"/>
          </a:xfrm>
        </p:spPr>
        <p:txBody>
          <a:bodyPr rtlCol="0">
            <a:normAutofit fontScale="85000" lnSpcReduction="10000"/>
          </a:bodyPr>
          <a:lstStyle/>
          <a:p>
            <a:pPr marL="0" indent="0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en-US" b="1" dirty="0" smtClean="0">
                <a:ea typeface="Calibri" pitchFamily="34" charset="0"/>
                <a:cs typeface="Calibri" pitchFamily="34" charset="0"/>
              </a:rPr>
              <a:t>TELAN DALAM PERUT, DIMASUKAN MELALUI ANUS DAN ALAT VITAL </a:t>
            </a:r>
          </a:p>
        </p:txBody>
      </p:sp>
      <p:pic>
        <p:nvPicPr>
          <p:cNvPr id="79874" name="Picture 10" descr="F:\foto rontgen Ling Shao Ch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612" y="777592"/>
            <a:ext cx="3428417" cy="2689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75" name="Picture 11" descr="F:\DCIM\101SSCAM\S500972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2300" y="777593"/>
            <a:ext cx="4068763" cy="2687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77" name="Picture 15" descr="D:\DATA TAHUN 2011\09 DATA SEPTEMBER 2011\SAKARIA BIN JAHIDI\MALAYSIA\1409201119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200" y="3533775"/>
            <a:ext cx="877888" cy="108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78" name="Picture 16" descr="D:\DATA TAHUN 2011\09 DATA SEPTEMBER 2011\SAKARIA BIN JAHIDI\MALAYSIA\1409201119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263" y="3533775"/>
            <a:ext cx="747712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79" name="Picture 17" descr="D:\DATA TAHUN 2011\05 DATA MEI 2011\TONY (WN GHANA)\TONY APPIAH\YANTI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2550" y="3533775"/>
            <a:ext cx="830263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 descr="F:\DCIM\101SSCAM\S5009718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0713" y="4983163"/>
            <a:ext cx="817562" cy="998537"/>
          </a:xfrm>
          <a:prstGeom prst="rect">
            <a:avLst/>
          </a:prstGeom>
          <a:solidFill>
            <a:srgbClr val="EDEDED"/>
          </a:solidFill>
          <a:ln>
            <a:noFill/>
          </a:ln>
          <a:effectLst>
            <a:outerShdw blurRad="63500" dist="18000" dir="5400000" algn="tl" rotWithShape="0">
              <a:srgbClr val="000000">
                <a:alpha val="39999"/>
              </a:srgbClr>
            </a:outerShdw>
          </a:effectLst>
          <a:extLst>
            <a:ext uri="{91240B29-F687-4f45-9708-019B960494DF}">
              <a14:hiddenLine xmlns:a14="http://schemas.microsoft.com/office/drawing/2010/main" w="8890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81" name="Picture 4" descr="IMG-20110912-00103"/>
          <p:cNvPicPr>
            <a:picLocks noChangeAspect="1" noChangeArrowheads="1"/>
          </p:cNvPicPr>
          <p:nvPr/>
        </p:nvPicPr>
        <p:blipFill>
          <a:blip r:embed="rId8">
            <a:lum bright="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9800" y="3533775"/>
            <a:ext cx="901700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82" name="Picture 6" descr="IMG-20110913-0091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2300" y="3533775"/>
            <a:ext cx="814388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9883" name="Group 2"/>
          <p:cNvGrpSpPr>
            <a:grpSpLocks/>
          </p:cNvGrpSpPr>
          <p:nvPr/>
        </p:nvGrpSpPr>
        <p:grpSpPr bwMode="auto">
          <a:xfrm>
            <a:off x="1079500" y="4583113"/>
            <a:ext cx="4208463" cy="461962"/>
            <a:chOff x="1493600" y="4656099"/>
            <a:chExt cx="4559173" cy="462959"/>
          </a:xfrm>
        </p:grpSpPr>
        <p:sp>
          <p:nvSpPr>
            <p:cNvPr id="79903" name="TextBox 17"/>
            <p:cNvSpPr txBox="1">
              <a:spLocks noChangeArrowheads="1"/>
            </p:cNvSpPr>
            <p:nvPr/>
          </p:nvSpPr>
          <p:spPr bwMode="auto">
            <a:xfrm>
              <a:off x="1493600" y="4656099"/>
              <a:ext cx="545629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200" b="1">
                  <a:latin typeface="Calibri" charset="0"/>
                  <a:cs typeface="Calibri" charset="0"/>
                </a:rPr>
                <a:t>20</a:t>
              </a:r>
            </a:p>
          </p:txBody>
        </p:sp>
        <p:sp>
          <p:nvSpPr>
            <p:cNvPr id="79904" name="TextBox 18"/>
            <p:cNvSpPr txBox="1">
              <a:spLocks noChangeArrowheads="1"/>
            </p:cNvSpPr>
            <p:nvPr/>
          </p:nvSpPr>
          <p:spPr bwMode="auto">
            <a:xfrm>
              <a:off x="2310437" y="4656099"/>
              <a:ext cx="720310" cy="4629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200" b="1">
                  <a:latin typeface="Calibri" charset="0"/>
                  <a:cs typeface="Calibri" charset="0"/>
                </a:rPr>
                <a:t>20 &amp; 50</a:t>
              </a:r>
            </a:p>
          </p:txBody>
        </p:sp>
        <p:sp>
          <p:nvSpPr>
            <p:cNvPr id="79905" name="TextBox 19"/>
            <p:cNvSpPr txBox="1">
              <a:spLocks noChangeArrowheads="1"/>
            </p:cNvSpPr>
            <p:nvPr/>
          </p:nvSpPr>
          <p:spPr bwMode="auto">
            <a:xfrm>
              <a:off x="3410932" y="4656099"/>
              <a:ext cx="40922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200" b="1">
                  <a:latin typeface="Calibri" charset="0"/>
                  <a:cs typeface="Calibri" charset="0"/>
                </a:rPr>
                <a:t>54</a:t>
              </a:r>
            </a:p>
          </p:txBody>
        </p:sp>
        <p:sp>
          <p:nvSpPr>
            <p:cNvPr id="79906" name="TextBox 23"/>
            <p:cNvSpPr txBox="1">
              <a:spLocks noChangeArrowheads="1"/>
            </p:cNvSpPr>
            <p:nvPr/>
          </p:nvSpPr>
          <p:spPr bwMode="auto">
            <a:xfrm>
              <a:off x="4378402" y="4656099"/>
              <a:ext cx="40922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200" b="1">
                  <a:latin typeface="Calibri" charset="0"/>
                  <a:cs typeface="Calibri" charset="0"/>
                </a:rPr>
                <a:t>14</a:t>
              </a:r>
            </a:p>
          </p:txBody>
        </p:sp>
        <p:sp>
          <p:nvSpPr>
            <p:cNvPr id="79907" name="TextBox 24"/>
            <p:cNvSpPr txBox="1">
              <a:spLocks noChangeArrowheads="1"/>
            </p:cNvSpPr>
            <p:nvPr/>
          </p:nvSpPr>
          <p:spPr bwMode="auto">
            <a:xfrm>
              <a:off x="5082178" y="4656099"/>
              <a:ext cx="970595" cy="276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200" b="1">
                  <a:latin typeface="Calibri" charset="0"/>
                  <a:cs typeface="Calibri" charset="0"/>
                </a:rPr>
                <a:t>24-20 &amp; 22</a:t>
              </a:r>
            </a:p>
          </p:txBody>
        </p:sp>
      </p:grpSp>
      <p:pic>
        <p:nvPicPr>
          <p:cNvPr id="26" name="Picture 25" descr="D:\1 UNGKAP KASUS BESAR BOOK\foto IRAN\Editing\IMG00374-20110708-1826.jpg"/>
          <p:cNvPicPr/>
          <p:nvPr/>
        </p:nvPicPr>
        <p:blipFill>
          <a:blip r:embed="rId10" cstate="print">
            <a:extLst/>
          </a:blip>
          <a:srcRect/>
          <a:stretch>
            <a:fillRect/>
          </a:stretch>
        </p:blipFill>
        <p:spPr bwMode="auto">
          <a:xfrm>
            <a:off x="3578617" y="4983684"/>
            <a:ext cx="704494" cy="998610"/>
          </a:xfrm>
          <a:prstGeom prst="rect">
            <a:avLst/>
          </a:prstGeom>
          <a:ln w="38100" cap="sq" cmpd="thickThin">
            <a:noFill/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9885" name="Picture 27" descr="IMG_1466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6200" y="4983163"/>
            <a:ext cx="842963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86" name="Picture 2"/>
          <p:cNvPicPr preferRelativeResize="0">
            <a:picLocks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75" y="4983163"/>
            <a:ext cx="741363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87" name="Picture 30" descr="IMG_1770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200" y="4983163"/>
            <a:ext cx="731838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9888" name="Group 3"/>
          <p:cNvGrpSpPr>
            <a:grpSpLocks/>
          </p:cNvGrpSpPr>
          <p:nvPr/>
        </p:nvGrpSpPr>
        <p:grpSpPr bwMode="auto">
          <a:xfrm>
            <a:off x="1141413" y="5956300"/>
            <a:ext cx="3886200" cy="277813"/>
            <a:chOff x="1561803" y="6029465"/>
            <a:chExt cx="4210284" cy="276999"/>
          </a:xfrm>
        </p:grpSpPr>
        <p:sp>
          <p:nvSpPr>
            <p:cNvPr id="79898" name="TextBox 20"/>
            <p:cNvSpPr txBox="1">
              <a:spLocks noChangeArrowheads="1"/>
            </p:cNvSpPr>
            <p:nvPr/>
          </p:nvSpPr>
          <p:spPr bwMode="auto">
            <a:xfrm>
              <a:off x="5362864" y="6029465"/>
              <a:ext cx="40922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200" b="1">
                  <a:latin typeface="Calibri" charset="0"/>
                  <a:cs typeface="Calibri" charset="0"/>
                </a:rPr>
                <a:t>84</a:t>
              </a:r>
            </a:p>
          </p:txBody>
        </p:sp>
        <p:sp>
          <p:nvSpPr>
            <p:cNvPr id="79899" name="TextBox 26"/>
            <p:cNvSpPr txBox="1">
              <a:spLocks noChangeArrowheads="1"/>
            </p:cNvSpPr>
            <p:nvPr/>
          </p:nvSpPr>
          <p:spPr bwMode="auto">
            <a:xfrm>
              <a:off x="4226046" y="6029465"/>
              <a:ext cx="71393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200" b="1">
                  <a:latin typeface="Calibri" charset="0"/>
                  <a:cs typeface="Calibri" charset="0"/>
                </a:rPr>
                <a:t>400 Gr</a:t>
              </a:r>
            </a:p>
          </p:txBody>
        </p:sp>
        <p:sp>
          <p:nvSpPr>
            <p:cNvPr id="79900" name="TextBox 29"/>
            <p:cNvSpPr txBox="1">
              <a:spLocks noChangeArrowheads="1"/>
            </p:cNvSpPr>
            <p:nvPr/>
          </p:nvSpPr>
          <p:spPr bwMode="auto">
            <a:xfrm>
              <a:off x="2465980" y="6029465"/>
              <a:ext cx="40922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200" b="1">
                  <a:latin typeface="Calibri" charset="0"/>
                  <a:cs typeface="Calibri" charset="0"/>
                </a:rPr>
                <a:t>71</a:t>
              </a:r>
            </a:p>
          </p:txBody>
        </p:sp>
        <p:sp>
          <p:nvSpPr>
            <p:cNvPr id="79901" name="TextBox 31"/>
            <p:cNvSpPr txBox="1">
              <a:spLocks noChangeArrowheads="1"/>
            </p:cNvSpPr>
            <p:nvPr/>
          </p:nvSpPr>
          <p:spPr bwMode="auto">
            <a:xfrm>
              <a:off x="1561803" y="6029465"/>
              <a:ext cx="40922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200" b="1">
                  <a:latin typeface="Calibri" charset="0"/>
                  <a:cs typeface="Calibri" charset="0"/>
                </a:rPr>
                <a:t>28</a:t>
              </a:r>
            </a:p>
          </p:txBody>
        </p:sp>
        <p:sp>
          <p:nvSpPr>
            <p:cNvPr id="79902" name="TextBox 32"/>
            <p:cNvSpPr txBox="1">
              <a:spLocks noChangeArrowheads="1"/>
            </p:cNvSpPr>
            <p:nvPr/>
          </p:nvSpPr>
          <p:spPr bwMode="auto">
            <a:xfrm>
              <a:off x="3382234" y="6029465"/>
              <a:ext cx="46661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200" b="1">
                  <a:latin typeface="Calibri" charset="0"/>
                  <a:cs typeface="Calibri" charset="0"/>
                </a:rPr>
                <a:t>106</a:t>
              </a:r>
            </a:p>
          </p:txBody>
        </p:sp>
      </p:grpSp>
      <p:pic>
        <p:nvPicPr>
          <p:cNvPr id="79889" name="Picture 2" descr="D:\DATA TAHUN 2011\09 DATA SEPTEMBER 2011\DIT POLDA BALI\jenasah magabhe phene annet .jp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350" y="3533775"/>
            <a:ext cx="3048000" cy="229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90" name="TextBox 33"/>
          <p:cNvSpPr txBox="1">
            <a:spLocks noChangeArrowheads="1"/>
          </p:cNvSpPr>
          <p:nvPr/>
        </p:nvSpPr>
        <p:spPr bwMode="auto">
          <a:xfrm>
            <a:off x="5373688" y="5837238"/>
            <a:ext cx="3192462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200" b="1">
                <a:latin typeface="Calibri" charset="0"/>
                <a:cs typeface="Calibri" charset="0"/>
              </a:rPr>
              <a:t>Ms. Megambe  82 Kapsul , 3 Sept 2011</a:t>
            </a:r>
          </a:p>
        </p:txBody>
      </p:sp>
    </p:spTree>
    <p:extLst>
      <p:ext uri="{BB962C8B-B14F-4D97-AF65-F5344CB8AC3E}">
        <p14:creationId xmlns:p14="http://schemas.microsoft.com/office/powerpoint/2010/main" val="67601677"/>
      </p:ext>
    </p:extLst>
  </p:cSld>
  <p:clrMapOvr>
    <a:masterClrMapping/>
  </p:clrMapOvr>
  <p:transition xmlns:p14="http://schemas.microsoft.com/office/powerpoint/2010/main" spd="med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385029" y="357167"/>
            <a:ext cx="5606367" cy="60114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 KOPER / TRAVEL BAG / DINDING TAS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" name="Group 9"/>
          <p:cNvGrpSpPr/>
          <p:nvPr/>
        </p:nvGrpSpPr>
        <p:grpSpPr>
          <a:xfrm>
            <a:off x="711783" y="142852"/>
            <a:ext cx="2386657" cy="815460"/>
            <a:chOff x="1232152" y="237626"/>
            <a:chExt cx="2585545" cy="815460"/>
          </a:xfrm>
        </p:grpSpPr>
        <p:pic>
          <p:nvPicPr>
            <p:cNvPr id="7" name="Picture 6" descr="IMG_1112.JPG"/>
            <p:cNvPicPr preferRelativeResize="0">
              <a:picLocks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>
              <a:off x="1129221" y="340557"/>
              <a:ext cx="815460" cy="609598"/>
            </a:xfrm>
            <a:prstGeom prst="rect">
              <a:avLst/>
            </a:prstGeom>
          </p:spPr>
        </p:pic>
        <p:sp>
          <p:nvSpPr>
            <p:cNvPr id="6" name="Rounded Rectangle 5"/>
            <p:cNvSpPr/>
            <p:nvPr/>
          </p:nvSpPr>
          <p:spPr>
            <a:xfrm>
              <a:off x="1917952" y="266700"/>
              <a:ext cx="1899745" cy="786386"/>
            </a:xfrm>
            <a:prstGeom prst="roundRect">
              <a:avLst>
                <a:gd name="adj" fmla="val 8047"/>
              </a:avLst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marL="746125" indent="-746125" defTabSz="38735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Nama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	: Mr. CKY</a:t>
              </a:r>
            </a:p>
            <a:p>
              <a:pPr marL="746125" indent="-746125" defTabSz="38735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WN	: Taiwan</a:t>
              </a:r>
            </a:p>
            <a:p>
              <a:pPr marL="746125" indent="-746125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BB </a:t>
              </a: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Shabu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	: 1.044 Gram</a:t>
              </a:r>
            </a:p>
            <a:p>
              <a:pPr marL="746125" indent="-746125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Tanggal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	: 25 Feb 2011</a:t>
              </a:r>
            </a:p>
            <a:p>
              <a:pPr marL="966788" indent="-966788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1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24" name="Picture 4" descr="D:\DATA PC KANSUBDIT II TAHUN 2006-2010\KASUS TAHUN 2010\SABHU 6 KG BANGKOK FOTO\DSCF20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83552" y="1675523"/>
            <a:ext cx="2448444" cy="1989361"/>
          </a:xfrm>
          <a:prstGeom prst="rect">
            <a:avLst/>
          </a:prstGeom>
          <a:noFill/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9"/>
          <p:cNvGrpSpPr/>
          <p:nvPr/>
        </p:nvGrpSpPr>
        <p:grpSpPr>
          <a:xfrm>
            <a:off x="714096" y="1033426"/>
            <a:ext cx="2384232" cy="786387"/>
            <a:chOff x="1234779" y="1127977"/>
            <a:chExt cx="2582918" cy="786387"/>
          </a:xfrm>
        </p:grpSpPr>
        <p:pic>
          <p:nvPicPr>
            <p:cNvPr id="25" name="Picture 2" descr="E:\kasus narkotika 2011\Kasus 13\New Folder\IMG_1596.JPG"/>
            <p:cNvPicPr preferRelativeResize="0">
              <a:picLocks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234779" y="1127978"/>
              <a:ext cx="606971" cy="786386"/>
            </a:xfrm>
            <a:prstGeom prst="rect">
              <a:avLst/>
            </a:prstGeom>
            <a:noFill/>
          </p:spPr>
        </p:pic>
        <p:sp>
          <p:nvSpPr>
            <p:cNvPr id="26" name="Rounded Rectangle 25"/>
            <p:cNvSpPr/>
            <p:nvPr/>
          </p:nvSpPr>
          <p:spPr>
            <a:xfrm>
              <a:off x="1917952" y="1127977"/>
              <a:ext cx="1899745" cy="786386"/>
            </a:xfrm>
            <a:prstGeom prst="roundRect">
              <a:avLst>
                <a:gd name="adj" fmla="val 8047"/>
              </a:avLst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marL="746125" indent="-746125" defTabSz="38735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Nama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	: Mr. ERU</a:t>
              </a:r>
            </a:p>
            <a:p>
              <a:pPr marL="746125" indent="-746125" defTabSz="38735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WN	: </a:t>
              </a: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Portugis</a:t>
              </a:r>
              <a:endParaRPr lang="en-US" sz="11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  <a:p>
              <a:pPr marL="746125" indent="-746125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BB </a:t>
              </a: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Shabu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	: 4.500</a:t>
              </a:r>
              <a:r>
                <a:rPr lang="en-US" sz="1100" b="1" dirty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Gram</a:t>
              </a:r>
            </a:p>
            <a:p>
              <a:pPr marL="746125" indent="-746125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Tanggal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	: 03 Apr 2011</a:t>
              </a:r>
            </a:p>
            <a:p>
              <a:pPr marL="966788" indent="-966788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1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" name="Group 47"/>
          <p:cNvGrpSpPr/>
          <p:nvPr/>
        </p:nvGrpSpPr>
        <p:grpSpPr>
          <a:xfrm>
            <a:off x="699548" y="1864440"/>
            <a:ext cx="2398785" cy="813804"/>
            <a:chOff x="1219013" y="1959214"/>
            <a:chExt cx="2598684" cy="813804"/>
          </a:xfrm>
        </p:grpSpPr>
        <p:pic>
          <p:nvPicPr>
            <p:cNvPr id="28" name="Picture 2"/>
            <p:cNvPicPr preferRelativeResize="0">
              <a:picLocks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2"/>
            <a:stretch/>
          </p:blipFill>
          <p:spPr bwMode="auto">
            <a:xfrm>
              <a:off x="1219013" y="1959214"/>
              <a:ext cx="622737" cy="8138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9" name="Rounded Rectangle 28"/>
            <p:cNvSpPr/>
            <p:nvPr/>
          </p:nvSpPr>
          <p:spPr>
            <a:xfrm>
              <a:off x="1917952" y="1972923"/>
              <a:ext cx="1899745" cy="786386"/>
            </a:xfrm>
            <a:prstGeom prst="roundRect">
              <a:avLst>
                <a:gd name="adj" fmla="val 8047"/>
              </a:avLst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marL="682625" indent="-682625" defTabSz="38735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Nama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	:  Mr. WCM</a:t>
              </a:r>
            </a:p>
            <a:p>
              <a:pPr marL="682625" indent="-682625" defTabSz="38735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WN	: China/Taiwan</a:t>
              </a:r>
            </a:p>
            <a:p>
              <a:pPr marL="682625" indent="-682625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BB </a:t>
              </a: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Shabu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	:  1.150 Gram</a:t>
              </a:r>
            </a:p>
            <a:p>
              <a:pPr marL="682625" indent="-682625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Tanggal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	: 22 Apr 2011</a:t>
              </a:r>
            </a:p>
            <a:p>
              <a:pPr marL="682625" indent="-68262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1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" name="Group 48"/>
          <p:cNvGrpSpPr/>
          <p:nvPr/>
        </p:nvGrpSpPr>
        <p:grpSpPr>
          <a:xfrm>
            <a:off x="683776" y="2743560"/>
            <a:ext cx="2414552" cy="786386"/>
            <a:chOff x="1201932" y="2838334"/>
            <a:chExt cx="2615765" cy="786386"/>
          </a:xfrm>
        </p:grpSpPr>
        <p:pic>
          <p:nvPicPr>
            <p:cNvPr id="30" name="Picture 2"/>
            <p:cNvPicPr preferRelativeResize="0">
              <a:picLocks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201932" y="2848355"/>
              <a:ext cx="672663" cy="776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1" name="Rounded Rectangle 30"/>
            <p:cNvSpPr/>
            <p:nvPr/>
          </p:nvSpPr>
          <p:spPr>
            <a:xfrm>
              <a:off x="1917952" y="2838334"/>
              <a:ext cx="1899745" cy="786386"/>
            </a:xfrm>
            <a:prstGeom prst="roundRect">
              <a:avLst>
                <a:gd name="adj" fmla="val 8047"/>
              </a:avLst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marL="682625" indent="-682625" defTabSz="38735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Nama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	:  Mr. MH</a:t>
              </a:r>
            </a:p>
            <a:p>
              <a:pPr marL="682625" indent="-682625" defTabSz="38735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WN	: Malaysia</a:t>
              </a:r>
            </a:p>
            <a:p>
              <a:pPr marL="682625" indent="-682625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BB </a:t>
              </a: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Shabu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	:  2.100 Gram</a:t>
              </a:r>
            </a:p>
            <a:p>
              <a:pPr marL="682625" indent="-682625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Tanggal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	: 22 Apr 2011</a:t>
              </a:r>
            </a:p>
            <a:p>
              <a:pPr marL="682625" indent="-68262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1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" name="Group 49"/>
          <p:cNvGrpSpPr/>
          <p:nvPr/>
        </p:nvGrpSpPr>
        <p:grpSpPr>
          <a:xfrm>
            <a:off x="683776" y="3610707"/>
            <a:ext cx="2414552" cy="786387"/>
            <a:chOff x="1201932" y="3705475"/>
            <a:chExt cx="2615765" cy="786387"/>
          </a:xfrm>
        </p:grpSpPr>
        <p:pic>
          <p:nvPicPr>
            <p:cNvPr id="33" name="Picture 2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201932" y="3705476"/>
              <a:ext cx="672663" cy="7863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4" name="Rounded Rectangle 33"/>
            <p:cNvSpPr/>
            <p:nvPr/>
          </p:nvSpPr>
          <p:spPr>
            <a:xfrm>
              <a:off x="1917952" y="3705475"/>
              <a:ext cx="1899745" cy="786386"/>
            </a:xfrm>
            <a:prstGeom prst="roundRect">
              <a:avLst>
                <a:gd name="adj" fmla="val 8047"/>
              </a:avLst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marL="682625" indent="-682625" defTabSz="38735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Nama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	:  Mr. OR, E</a:t>
              </a:r>
            </a:p>
            <a:p>
              <a:pPr marL="682625" indent="-682625" defTabSz="38735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WN	: </a:t>
              </a: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Swedia</a:t>
              </a:r>
              <a:endParaRPr lang="en-US" sz="11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  <a:p>
              <a:pPr marL="682625" indent="-682625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BB </a:t>
              </a: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Shabu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	:  3.260 Gram</a:t>
              </a:r>
            </a:p>
            <a:p>
              <a:pPr marL="682625" indent="-682625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Tanggal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	: 27 </a:t>
              </a: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Agt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2011</a:t>
              </a:r>
            </a:p>
            <a:p>
              <a:pPr marL="682625" indent="-68262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1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" name="Group 50"/>
          <p:cNvGrpSpPr/>
          <p:nvPr/>
        </p:nvGrpSpPr>
        <p:grpSpPr>
          <a:xfrm>
            <a:off x="678931" y="4440122"/>
            <a:ext cx="2419403" cy="817583"/>
            <a:chOff x="1196677" y="4534673"/>
            <a:chExt cx="2621020" cy="817583"/>
          </a:xfrm>
        </p:grpSpPr>
        <p:pic>
          <p:nvPicPr>
            <p:cNvPr id="35" name="Picture 2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196677" y="4534673"/>
              <a:ext cx="645073" cy="8072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6" name="Rounded Rectangle 35"/>
            <p:cNvSpPr/>
            <p:nvPr/>
          </p:nvSpPr>
          <p:spPr>
            <a:xfrm>
              <a:off x="1917952" y="4565870"/>
              <a:ext cx="1899745" cy="786386"/>
            </a:xfrm>
            <a:prstGeom prst="roundRect">
              <a:avLst>
                <a:gd name="adj" fmla="val 8047"/>
              </a:avLst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marL="682625" indent="-682625" defTabSz="38735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Nama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	:  Ms. NP</a:t>
              </a:r>
            </a:p>
            <a:p>
              <a:pPr marL="682625" indent="-682625" defTabSz="38735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WN	: Thailand</a:t>
              </a:r>
            </a:p>
            <a:p>
              <a:pPr marL="682625" indent="-682625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BB </a:t>
              </a: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Shabu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	:  3.370 Gram</a:t>
              </a:r>
            </a:p>
            <a:p>
              <a:pPr marL="682625" indent="-682625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Tanggal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	: 27 </a:t>
              </a: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Agt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2011</a:t>
              </a:r>
            </a:p>
            <a:p>
              <a:pPr marL="682625" indent="-68262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1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" name="Group 51"/>
          <p:cNvGrpSpPr/>
          <p:nvPr/>
        </p:nvGrpSpPr>
        <p:grpSpPr>
          <a:xfrm>
            <a:off x="678931" y="5330730"/>
            <a:ext cx="2419403" cy="786386"/>
            <a:chOff x="1196677" y="5425504"/>
            <a:chExt cx="2621020" cy="786386"/>
          </a:xfrm>
        </p:grpSpPr>
        <p:sp>
          <p:nvSpPr>
            <p:cNvPr id="38" name="Rounded Rectangle 37"/>
            <p:cNvSpPr/>
            <p:nvPr/>
          </p:nvSpPr>
          <p:spPr>
            <a:xfrm>
              <a:off x="1917952" y="5425504"/>
              <a:ext cx="1899745" cy="786386"/>
            </a:xfrm>
            <a:prstGeom prst="roundRect">
              <a:avLst>
                <a:gd name="adj" fmla="val 8047"/>
              </a:avLst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marL="682625" indent="-682625" defTabSz="38735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Nama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	:  Ms. FH</a:t>
              </a:r>
            </a:p>
            <a:p>
              <a:pPr marL="682625" indent="-682625" defTabSz="38735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WN	: German</a:t>
              </a:r>
            </a:p>
            <a:p>
              <a:pPr marL="682625" indent="-682625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BB </a:t>
              </a: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Shabu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	:  2.400 Gram</a:t>
              </a:r>
            </a:p>
            <a:p>
              <a:pPr marL="682625" indent="-682625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Tanggal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	: 22 Sept  2011</a:t>
              </a:r>
            </a:p>
            <a:p>
              <a:pPr marL="682625" indent="-682625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1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39" name="Picture 2" descr="Description: L:\Jerman India\DSC01032.JP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6677" y="5425504"/>
              <a:ext cx="654585" cy="786386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27" name="Picture 3" descr="D:\DATA TAHUN 2011\09 DATA SEPTEMBER 2011\FRANCO DAN NARENDAR GERMAN INDIA\Jerman India\TSK Jerman dan India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894" t="4372"/>
          <a:stretch/>
        </p:blipFill>
        <p:spPr bwMode="auto">
          <a:xfrm>
            <a:off x="3401254" y="3921854"/>
            <a:ext cx="2230735" cy="1869579"/>
          </a:xfrm>
          <a:prstGeom prst="rect">
            <a:avLst/>
          </a:prstGeom>
          <a:noFill/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032869" y="4098892"/>
            <a:ext cx="2663066" cy="1967569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ffectLst/>
        </p:spPr>
      </p:pic>
      <p:pic>
        <p:nvPicPr>
          <p:cNvPr id="27" name="Picture 4" descr="E:\kasus narkotika 2011\Kasus 13\New Folder\IMG_1611.JPG"/>
          <p:cNvPicPr preferRelativeResize="0">
            <a:picLocks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89442" y="1090219"/>
            <a:ext cx="2045763" cy="151042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</p:pic>
      <p:pic>
        <p:nvPicPr>
          <p:cNvPr id="41" name="Picture 40" descr="IMG_0916.JPG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45723" y="2955385"/>
            <a:ext cx="1670422" cy="1418565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3074" name="Picture 2" descr="D:\DATA TAHUN 2011\08 DATA AGUSTUS 2011\MAJALAH NARCOTIC EDISI 3\Narcortic news edisi september\TSK Jerman dan India C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21" r="12053"/>
          <a:stretch/>
        </p:blipFill>
        <p:spPr bwMode="auto">
          <a:xfrm>
            <a:off x="6976659" y="1972930"/>
            <a:ext cx="2014738" cy="21257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0772728"/>
      </p:ext>
    </p:extLst>
  </p:cSld>
  <p:clrMapOvr>
    <a:masterClrMapping/>
  </p:clrMapOvr>
  <p:transition xmlns:p14="http://schemas.microsoft.com/office/powerpoint/2010/main" spd="med">
    <p:circl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735133" y="360872"/>
            <a:ext cx="4170067" cy="64165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dirty="0" smtClean="0">
                <a:latin typeface="Calibri" pitchFamily="34" charset="0"/>
                <a:cs typeface="Calibri" pitchFamily="34" charset="0"/>
              </a:rPr>
              <a:t>KEMASAN  MAKANAN</a:t>
            </a:r>
            <a:endParaRPr lang="en-US" sz="2800" b="1" dirty="0">
              <a:latin typeface="Calibri" pitchFamily="34" charset="0"/>
              <a:cs typeface="Calibri" pitchFamily="34" charset="0"/>
            </a:endParaRPr>
          </a:p>
          <a:p>
            <a:pPr marL="0" indent="0">
              <a:buNone/>
            </a:pPr>
            <a:endParaRPr lang="en-US" sz="2800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4" descr="IMG_24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35853" y="1074434"/>
            <a:ext cx="1547446" cy="1596571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99834" y="1032626"/>
            <a:ext cx="2532185" cy="2248973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ffectLst/>
        </p:spPr>
      </p:pic>
      <p:grpSp>
        <p:nvGrpSpPr>
          <p:cNvPr id="3" name="Group 21"/>
          <p:cNvGrpSpPr/>
          <p:nvPr/>
        </p:nvGrpSpPr>
        <p:grpSpPr>
          <a:xfrm>
            <a:off x="703385" y="428605"/>
            <a:ext cx="2738350" cy="5688371"/>
            <a:chOff x="1584674" y="541885"/>
            <a:chExt cx="2966546" cy="5688371"/>
          </a:xfrm>
        </p:grpSpPr>
        <p:pic>
          <p:nvPicPr>
            <p:cNvPr id="4" name="Picture 3" descr="IMG_2564.JPG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84675" y="541885"/>
              <a:ext cx="848287" cy="103051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7" name="Rounded Rectangle 6"/>
            <p:cNvSpPr/>
            <p:nvPr/>
          </p:nvSpPr>
          <p:spPr>
            <a:xfrm>
              <a:off x="2651474" y="645299"/>
              <a:ext cx="1899745" cy="823687"/>
            </a:xfrm>
            <a:prstGeom prst="roundRect">
              <a:avLst>
                <a:gd name="adj" fmla="val 8047"/>
              </a:avLst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marL="746125" indent="-746125" defTabSz="38735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Nama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	: Mr. STH</a:t>
              </a:r>
            </a:p>
            <a:p>
              <a:pPr marL="746125" indent="-746125" defTabSz="38735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WN	: Malaysia</a:t>
              </a:r>
            </a:p>
            <a:p>
              <a:pPr marL="746125" indent="-746125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BB </a:t>
              </a: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Shabu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	: 3.000 Gram</a:t>
              </a:r>
            </a:p>
            <a:p>
              <a:pPr marL="746125" indent="-746125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Tanggal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	: 24 Mei 2011</a:t>
              </a:r>
            </a:p>
          </p:txBody>
        </p:sp>
        <p:pic>
          <p:nvPicPr>
            <p:cNvPr id="10" name="Picture 2"/>
            <p:cNvPicPr preferRelativeResize="0">
              <a:picLocks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584674" y="1726760"/>
              <a:ext cx="848287" cy="99869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pic>
        <p:pic>
          <p:nvPicPr>
            <p:cNvPr id="12" name="Picture 11" descr="IMG_2448.JPG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84675" y="2882315"/>
              <a:ext cx="848286" cy="96574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3" name="Rounded Rectangle 12"/>
            <p:cNvSpPr/>
            <p:nvPr/>
          </p:nvSpPr>
          <p:spPr>
            <a:xfrm>
              <a:off x="2651475" y="1838827"/>
              <a:ext cx="1899745" cy="774556"/>
            </a:xfrm>
            <a:prstGeom prst="roundRect">
              <a:avLst>
                <a:gd name="adj" fmla="val 8047"/>
              </a:avLst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marL="746125" indent="-746125" defTabSz="38735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Nama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	: Mr. KLS</a:t>
              </a:r>
            </a:p>
            <a:p>
              <a:pPr marL="746125" indent="-746125" defTabSz="38735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WN	: Malaysia</a:t>
              </a:r>
            </a:p>
            <a:p>
              <a:pPr marL="746125" indent="-746125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BB </a:t>
              </a: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Shabu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	: 6.000 Gram</a:t>
              </a:r>
            </a:p>
            <a:p>
              <a:pPr marL="746125" indent="-746125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Tanggal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	: 24 Mei 2011</a:t>
              </a:r>
            </a:p>
            <a:p>
              <a:pPr marL="966788" indent="-966788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1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2651475" y="2977908"/>
              <a:ext cx="1899745" cy="774556"/>
            </a:xfrm>
            <a:prstGeom prst="roundRect">
              <a:avLst>
                <a:gd name="adj" fmla="val 8047"/>
              </a:avLst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marL="746125" indent="-746125" defTabSz="38735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Nama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	: Mr. PSH</a:t>
              </a:r>
            </a:p>
            <a:p>
              <a:pPr marL="746125" indent="-746125" defTabSz="38735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WN	: Malaysia</a:t>
              </a:r>
            </a:p>
            <a:p>
              <a:pPr marL="746125" indent="-746125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BB </a:t>
              </a: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Shabu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	: 6.000 Gram</a:t>
              </a:r>
            </a:p>
            <a:p>
              <a:pPr marL="746125" indent="-746125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Tanggal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	: 24 Mei 2011</a:t>
              </a:r>
            </a:p>
            <a:p>
              <a:pPr marL="966788" indent="-966788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1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651475" y="4164622"/>
              <a:ext cx="1899745" cy="774556"/>
            </a:xfrm>
            <a:prstGeom prst="roundRect">
              <a:avLst>
                <a:gd name="adj" fmla="val 8047"/>
              </a:avLst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marL="746125" indent="-746125" defTabSz="38735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Nama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	: Mr. CF</a:t>
              </a:r>
            </a:p>
            <a:p>
              <a:pPr marL="746125" indent="-746125" defTabSz="38735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WN	: China</a:t>
              </a:r>
            </a:p>
            <a:p>
              <a:pPr marL="746125" indent="-746125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BB </a:t>
              </a: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Shabu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	: 2.000 Gram</a:t>
              </a:r>
            </a:p>
            <a:p>
              <a:pPr marL="746125" indent="-746125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Tanggal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	: 17 Jun 2011</a:t>
              </a:r>
            </a:p>
            <a:p>
              <a:pPr marL="966788" indent="-966788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1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7" name="Picture 2"/>
            <p:cNvPicPr preferRelativeResize="0">
              <a:picLocks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615314" y="4021804"/>
              <a:ext cx="842637" cy="106019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pic>
        <p:pic>
          <p:nvPicPr>
            <p:cNvPr id="19" name="Picture 18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584674" y="5268403"/>
              <a:ext cx="873277" cy="96185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pic>
        <p:sp>
          <p:nvSpPr>
            <p:cNvPr id="20" name="Rounded Rectangle 19"/>
            <p:cNvSpPr/>
            <p:nvPr/>
          </p:nvSpPr>
          <p:spPr>
            <a:xfrm>
              <a:off x="2651475" y="5362051"/>
              <a:ext cx="1899745" cy="774556"/>
            </a:xfrm>
            <a:prstGeom prst="roundRect">
              <a:avLst>
                <a:gd name="adj" fmla="val 8047"/>
              </a:avLst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marL="746125" indent="-746125" defTabSz="38735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Nama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	: Mr. LCC</a:t>
              </a:r>
            </a:p>
            <a:p>
              <a:pPr marL="746125" indent="-746125" defTabSz="38735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WN	: Taiwan</a:t>
              </a:r>
            </a:p>
            <a:p>
              <a:pPr marL="746125" indent="-746125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BB </a:t>
              </a: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Shabu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	: 2.000 Gram</a:t>
              </a:r>
            </a:p>
            <a:p>
              <a:pPr marL="746125" indent="-746125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Tanggal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	: 28 </a:t>
              </a: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Agt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 2011</a:t>
              </a:r>
            </a:p>
            <a:p>
              <a:pPr marL="966788" indent="-966788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1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72859" y="4665789"/>
            <a:ext cx="3563814" cy="1788744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ffectLst/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134391" y="3039944"/>
            <a:ext cx="2220375" cy="1603607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ffectLst/>
        </p:spPr>
      </p:pic>
      <p:pic>
        <p:nvPicPr>
          <p:cNvPr id="23" name="Picture 7" descr="D:\DATA TAHUN 2011\DLL\BAHAN BUKU PANGSA NARKOBA DUNIA 2011\GAMBAR MODUS\MODUS KEMASAN MAKANAN COKLAT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4754" y="2691250"/>
            <a:ext cx="2577360" cy="1974541"/>
          </a:xfrm>
          <a:prstGeom prst="rect">
            <a:avLst/>
          </a:prstGeom>
          <a:noFill/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9325647"/>
      </p:ext>
    </p:extLst>
  </p:cSld>
  <p:clrMapOvr>
    <a:masterClrMapping/>
  </p:clrMapOvr>
  <p:transition xmlns:p14="http://schemas.microsoft.com/office/powerpoint/2010/main" spd="med">
    <p:circl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22142" y="203200"/>
            <a:ext cx="8431075" cy="457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u="sng" dirty="0" smtClean="0">
                <a:latin typeface="Calibri" pitchFamily="34" charset="0"/>
                <a:cs typeface="Calibri" pitchFamily="34" charset="0"/>
              </a:rPr>
              <a:t>DALAM KANTUNG CELANA DAN CELANA DALAM/BODY STRAPPING</a:t>
            </a:r>
          </a:p>
          <a:p>
            <a:pPr marL="0" indent="0">
              <a:buNone/>
            </a:pPr>
            <a:endParaRPr lang="en-US" sz="1600" b="1" dirty="0"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822123" y="3573240"/>
            <a:ext cx="2579423" cy="886805"/>
            <a:chOff x="872370" y="1426592"/>
            <a:chExt cx="2794375" cy="886805"/>
          </a:xfrm>
        </p:grpSpPr>
        <p:pic>
          <p:nvPicPr>
            <p:cNvPr id="7" name="Picture 2"/>
            <p:cNvPicPr preferRelativeResize="0">
              <a:picLocks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872370" y="1426592"/>
              <a:ext cx="745293" cy="88680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pic>
        <p:sp>
          <p:nvSpPr>
            <p:cNvPr id="9" name="Rounded Rectangle 8"/>
            <p:cNvSpPr/>
            <p:nvPr/>
          </p:nvSpPr>
          <p:spPr>
            <a:xfrm>
              <a:off x="1767000" y="1489710"/>
              <a:ext cx="1899745" cy="823687"/>
            </a:xfrm>
            <a:prstGeom prst="roundRect">
              <a:avLst>
                <a:gd name="adj" fmla="val 8047"/>
              </a:avLst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marL="746125" indent="-746125" defTabSz="38735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Nama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	: Mr. AS</a:t>
              </a:r>
            </a:p>
            <a:p>
              <a:pPr marL="746125" indent="-746125" defTabSz="38735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WN	: Iran</a:t>
              </a:r>
            </a:p>
            <a:p>
              <a:pPr marL="746125" indent="-746125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BB </a:t>
              </a: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Shabu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	: 1.130 Gram</a:t>
              </a:r>
            </a:p>
            <a:p>
              <a:pPr marL="746125" indent="-746125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Tanggal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	: 06 Mar 2011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805265" y="4563815"/>
            <a:ext cx="2596170" cy="914070"/>
            <a:chOff x="854228" y="2417167"/>
            <a:chExt cx="2812517" cy="914070"/>
          </a:xfrm>
        </p:grpSpPr>
        <p:pic>
          <p:nvPicPr>
            <p:cNvPr id="10" name="Picture 3"/>
            <p:cNvPicPr preferRelativeResize="0">
              <a:picLocks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854228" y="2417167"/>
              <a:ext cx="757085" cy="91407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pic>
        <p:sp>
          <p:nvSpPr>
            <p:cNvPr id="11" name="Rounded Rectangle 10"/>
            <p:cNvSpPr/>
            <p:nvPr/>
          </p:nvSpPr>
          <p:spPr>
            <a:xfrm>
              <a:off x="1767000" y="2490592"/>
              <a:ext cx="1899745" cy="823687"/>
            </a:xfrm>
            <a:prstGeom prst="roundRect">
              <a:avLst>
                <a:gd name="adj" fmla="val 8047"/>
              </a:avLst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marL="746125" indent="-746125" defTabSz="38735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Nama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	: Mr. AF</a:t>
              </a:r>
            </a:p>
            <a:p>
              <a:pPr marL="746125" indent="-746125" defTabSz="38735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WN	: Iran</a:t>
              </a:r>
            </a:p>
            <a:p>
              <a:pPr marL="746125" indent="-746125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BB </a:t>
              </a: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Shabu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	: 1.130 Gram</a:t>
              </a:r>
            </a:p>
            <a:p>
              <a:pPr marL="746125" indent="-746125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Tanggal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	: 06 Mar 2011</a:t>
              </a:r>
            </a:p>
          </p:txBody>
        </p:sp>
      </p:grpSp>
      <p:grpSp>
        <p:nvGrpSpPr>
          <p:cNvPr id="5" name="Group 7"/>
          <p:cNvGrpSpPr/>
          <p:nvPr/>
        </p:nvGrpSpPr>
        <p:grpSpPr>
          <a:xfrm>
            <a:off x="802152" y="1396604"/>
            <a:ext cx="2599284" cy="966356"/>
            <a:chOff x="850854" y="3413221"/>
            <a:chExt cx="2815891" cy="966356"/>
          </a:xfrm>
        </p:grpSpPr>
        <p:pic>
          <p:nvPicPr>
            <p:cNvPr id="3076" name="Picture 4" descr="D:\DATA TAHUN 2011\DLL\BACKUP FLASHDISK\KMPLAN BHN\BALI 23 JAN 2010\TSK MALAYSIA di BALI 20 JAN 2010\CHANG CHENG WENG.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1"/>
            <a:stretch/>
          </p:blipFill>
          <p:spPr bwMode="auto">
            <a:xfrm>
              <a:off x="850854" y="3413221"/>
              <a:ext cx="757085" cy="96635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Rounded Rectangle 17"/>
            <p:cNvSpPr/>
            <p:nvPr/>
          </p:nvSpPr>
          <p:spPr>
            <a:xfrm>
              <a:off x="1767000" y="3484555"/>
              <a:ext cx="1899745" cy="823687"/>
            </a:xfrm>
            <a:prstGeom prst="roundRect">
              <a:avLst>
                <a:gd name="adj" fmla="val 8047"/>
              </a:avLst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marL="746125" indent="-746125" defTabSz="38735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Nama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	: Mr. AS</a:t>
              </a:r>
            </a:p>
            <a:p>
              <a:pPr marL="746125" indent="-746125" defTabSz="38735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WN	: Iran</a:t>
              </a:r>
            </a:p>
            <a:p>
              <a:pPr marL="746125" indent="-746125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BB </a:t>
              </a: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Shabu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	: 1.582 Gram</a:t>
              </a:r>
            </a:p>
            <a:p>
              <a:pPr marL="746125" indent="-746125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Tanggal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	: 23 Jan 2010</a:t>
              </a:r>
            </a:p>
          </p:txBody>
        </p:sp>
      </p:grpSp>
      <p:grpSp>
        <p:nvGrpSpPr>
          <p:cNvPr id="6" name="Group 12"/>
          <p:cNvGrpSpPr/>
          <p:nvPr/>
        </p:nvGrpSpPr>
        <p:grpSpPr>
          <a:xfrm>
            <a:off x="802152" y="2439316"/>
            <a:ext cx="2599284" cy="1039517"/>
            <a:chOff x="850854" y="4455710"/>
            <a:chExt cx="2815891" cy="1039517"/>
          </a:xfrm>
        </p:grpSpPr>
        <p:pic>
          <p:nvPicPr>
            <p:cNvPr id="3075" name="Picture 3" descr="D:\DATA TAHUN 2011\DLL\BACKUP FLASHDISK\KMPLAN BHN\BALI 23 JAN 2010\TSK MALAYSIA di BALI 20 JAN 2010\BOO GUAN TEIK..JP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850854" y="4455710"/>
              <a:ext cx="754487" cy="103951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Rounded Rectangle 18"/>
            <p:cNvSpPr/>
            <p:nvPr/>
          </p:nvSpPr>
          <p:spPr>
            <a:xfrm>
              <a:off x="1767000" y="4538651"/>
              <a:ext cx="1899745" cy="823687"/>
            </a:xfrm>
            <a:prstGeom prst="roundRect">
              <a:avLst>
                <a:gd name="adj" fmla="val 8047"/>
              </a:avLst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marL="746125" indent="-746125" defTabSz="38735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Nama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	: Mr. BGT</a:t>
              </a:r>
            </a:p>
            <a:p>
              <a:pPr marL="746125" indent="-746125" defTabSz="38735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WN	: Malaysia</a:t>
              </a:r>
            </a:p>
            <a:p>
              <a:pPr marL="746125" indent="-746125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BB </a:t>
              </a: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Shabu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	: 2.169 Gram</a:t>
              </a:r>
            </a:p>
            <a:p>
              <a:pPr marL="746125" indent="-746125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Tanggal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	: 23 Jan 2010</a:t>
              </a:r>
            </a:p>
          </p:txBody>
        </p:sp>
      </p:grpSp>
      <p:pic>
        <p:nvPicPr>
          <p:cNvPr id="12" name="Picture 11" descr="IMG_1185.JPG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61590" y="2576397"/>
            <a:ext cx="4620114" cy="111957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grpSp>
        <p:nvGrpSpPr>
          <p:cNvPr id="8" name="Group 13"/>
          <p:cNvGrpSpPr/>
          <p:nvPr/>
        </p:nvGrpSpPr>
        <p:grpSpPr>
          <a:xfrm>
            <a:off x="4161590" y="734832"/>
            <a:ext cx="2128742" cy="1724558"/>
            <a:chOff x="4508389" y="734832"/>
            <a:chExt cx="2306137" cy="1724558"/>
          </a:xfrm>
        </p:grpSpPr>
        <p:pic>
          <p:nvPicPr>
            <p:cNvPr id="3077" name="Picture 5" descr="D:\DATA TAHUN 2011\DLL\BACKUP FLASHDISK\KMPLAN BHN\BALI 23 JAN 2010\TSK MALAYSIA di BALI 20 JAN 2010\CHANG CHENG WENG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64821" y="734832"/>
              <a:ext cx="1149705" cy="1724558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8" name="Picture 6" descr="D:\DATA TAHUN 2011\DLL\BACKUP FLASHDISK\KMPLAN BHN\BALI 23 JAN 2010\TSK MALAYSIA di BALI 20 JAN 2010\CIMG0967.JP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8389" y="734832"/>
              <a:ext cx="1146628" cy="1719943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080" name="Picture 8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188813" y="3852074"/>
            <a:ext cx="3868615" cy="2618091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07569" y="4873144"/>
            <a:ext cx="1125415" cy="1596798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Rounded Rectangle 20"/>
          <p:cNvSpPr/>
          <p:nvPr/>
        </p:nvSpPr>
        <p:spPr>
          <a:xfrm>
            <a:off x="6752506" y="3930972"/>
            <a:ext cx="1753611" cy="823687"/>
          </a:xfrm>
          <a:prstGeom prst="roundRect">
            <a:avLst>
              <a:gd name="adj" fmla="val 8047"/>
            </a:avLst>
          </a:prstGeom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marL="746125" indent="-746125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1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Nama</a:t>
            </a:r>
            <a:r>
              <a:rPr lang="en-US" sz="11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	: Ms. NNC</a:t>
            </a:r>
          </a:p>
          <a:p>
            <a:pPr marL="746125" indent="-746125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WN	: </a:t>
            </a:r>
            <a:r>
              <a:rPr lang="en-US" sz="11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Afrika</a:t>
            </a:r>
            <a:endParaRPr lang="en-US" sz="11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46125" indent="-74612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BB </a:t>
            </a:r>
            <a:r>
              <a:rPr lang="en-US" sz="11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Shabu</a:t>
            </a:r>
            <a:r>
              <a:rPr lang="en-US" sz="11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: 1.050 Gram</a:t>
            </a:r>
          </a:p>
          <a:p>
            <a:pPr marL="746125" indent="-74612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1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Tanggal</a:t>
            </a:r>
            <a:r>
              <a:rPr lang="en-US" sz="11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: 3 Sept  2011</a:t>
            </a:r>
          </a:p>
        </p:txBody>
      </p:sp>
      <p:pic>
        <p:nvPicPr>
          <p:cNvPr id="4099" name="Picture 3" descr="D:\DATA TAHUN 2011\10 DATA OKTOBER 2011\DATA DESKTOP OKTOBER\kumpulan malaysia\TSK MALAYSIA di BALI 20 JAN 2010\CIMG1018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7009" y="731189"/>
            <a:ext cx="2392902" cy="1728207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2440621"/>
      </p:ext>
    </p:extLst>
  </p:cSld>
  <p:clrMapOvr>
    <a:masterClrMapping/>
  </p:clrMapOvr>
  <p:transition xmlns:p14="http://schemas.microsoft.com/office/powerpoint/2010/main" spd="med">
    <p:circl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83536" y="264512"/>
            <a:ext cx="5078011" cy="5334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b="1" u="sng" dirty="0" smtClean="0">
                <a:latin typeface="Calibri" pitchFamily="34" charset="0"/>
                <a:cs typeface="Calibri" pitchFamily="34" charset="0"/>
              </a:rPr>
              <a:t>DALAM LAPTOP &amp; KEMASAN CD</a:t>
            </a:r>
            <a:endParaRPr lang="en-US" sz="2200" b="1" u="sng" dirty="0">
              <a:latin typeface="Calibri" pitchFamily="34" charset="0"/>
              <a:cs typeface="Calibri" pitchFamily="34" charset="0"/>
            </a:endParaRPr>
          </a:p>
          <a:p>
            <a:pPr marL="0" indent="0">
              <a:buNone/>
            </a:pPr>
            <a:endParaRPr lang="en-US" sz="2400" b="1" u="sng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4" descr="IMG_1028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66092" y="4286257"/>
            <a:ext cx="2883877" cy="1888093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976565" y="782295"/>
            <a:ext cx="3463155" cy="1203475"/>
            <a:chOff x="1371601" y="782072"/>
            <a:chExt cx="3751751" cy="1203475"/>
          </a:xfrm>
        </p:grpSpPr>
        <p:pic>
          <p:nvPicPr>
            <p:cNvPr id="4" name="Picture 3" descr="IMG_1048.JPG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>
              <a:off x="1251418" y="926799"/>
              <a:ext cx="1178931" cy="938566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  <p:sp>
          <p:nvSpPr>
            <p:cNvPr id="9" name="Rounded Rectangle 8"/>
            <p:cNvSpPr/>
            <p:nvPr/>
          </p:nvSpPr>
          <p:spPr>
            <a:xfrm>
              <a:off x="2346953" y="782072"/>
              <a:ext cx="2776399" cy="1178932"/>
            </a:xfrm>
            <a:prstGeom prst="roundRect">
              <a:avLst>
                <a:gd name="adj" fmla="val 8047"/>
              </a:avLst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marL="1085850" indent="-1085850" defTabSz="38735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Nama</a:t>
              </a:r>
              <a:r>
                <a:rPr lang="en-US" sz="16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	: Mr. MMM</a:t>
              </a:r>
            </a:p>
            <a:p>
              <a:pPr marL="1085850" indent="-1085850" defTabSz="38735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WN	: Iran</a:t>
              </a:r>
            </a:p>
            <a:p>
              <a:pPr marL="1085850" indent="-108585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BB </a:t>
              </a:r>
              <a:r>
                <a:rPr lang="en-US" sz="16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Shabu</a:t>
              </a:r>
              <a:r>
                <a:rPr lang="en-US" sz="16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	: 1.454</a:t>
              </a:r>
              <a:r>
                <a:rPr lang="en-US" sz="1600" b="1" dirty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Gram</a:t>
              </a:r>
            </a:p>
            <a:p>
              <a:pPr marL="1085850" indent="-108585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Tanggal</a:t>
              </a:r>
              <a:r>
                <a:rPr lang="en-US" sz="16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	: 24 Jan 2011</a:t>
              </a:r>
            </a:p>
          </p:txBody>
        </p:sp>
      </p:grpSp>
      <p:pic>
        <p:nvPicPr>
          <p:cNvPr id="10" name="Picture 9" descr="IMG_1028.JP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96976" y="2071679"/>
            <a:ext cx="2422116" cy="2170073"/>
          </a:xfrm>
          <a:prstGeom prst="rect">
            <a:avLst/>
          </a:prstGeom>
        </p:spPr>
      </p:pic>
      <p:pic>
        <p:nvPicPr>
          <p:cNvPr id="12" name="Picture 11" descr="IMG_1301.JPG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86296" y="2103104"/>
            <a:ext cx="3067027" cy="4202129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5213111" y="782072"/>
            <a:ext cx="3413397" cy="1178932"/>
            <a:chOff x="5835033" y="782072"/>
            <a:chExt cx="3697847" cy="1178932"/>
          </a:xfrm>
        </p:grpSpPr>
        <p:pic>
          <p:nvPicPr>
            <p:cNvPr id="11" name="Picture 10" descr="IMG_1307.JPG"/>
            <p:cNvPicPr preferRelativeResize="0">
              <a:picLocks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>
              <a:off x="8552626" y="980749"/>
              <a:ext cx="1127184" cy="83332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3" name="Rounded Rectangle 12"/>
            <p:cNvSpPr/>
            <p:nvPr/>
          </p:nvSpPr>
          <p:spPr>
            <a:xfrm>
              <a:off x="5835033" y="782072"/>
              <a:ext cx="2776399" cy="1178932"/>
            </a:xfrm>
            <a:prstGeom prst="roundRect">
              <a:avLst>
                <a:gd name="adj" fmla="val 8047"/>
              </a:avLst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marL="1085850" indent="-1085850" defTabSz="38735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Nama</a:t>
              </a:r>
              <a:r>
                <a:rPr lang="en-US" sz="16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	: Mr. SDW</a:t>
              </a:r>
            </a:p>
            <a:p>
              <a:pPr marL="1085850" indent="-1085850" defTabSz="38735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WN	: Indonesia</a:t>
              </a:r>
            </a:p>
            <a:p>
              <a:pPr marL="1085850" indent="-108585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BB </a:t>
              </a:r>
              <a:r>
                <a:rPr lang="en-US" sz="16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Shabu</a:t>
              </a:r>
              <a:r>
                <a:rPr lang="en-US" sz="16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	: 50 Gram</a:t>
              </a:r>
            </a:p>
            <a:p>
              <a:pPr marL="1085850" indent="-108585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Tanggal</a:t>
              </a:r>
              <a:r>
                <a:rPr lang="en-US" sz="16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	: 07 Mar 2011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72506416"/>
      </p:ext>
    </p:extLst>
  </p:cSld>
  <p:clrMapOvr>
    <a:masterClrMapping/>
  </p:clrMapOvr>
  <p:transition xmlns:p14="http://schemas.microsoft.com/office/powerpoint/2010/main" spd="med">
    <p:circl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13185" y="228600"/>
            <a:ext cx="5767754" cy="381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u="sng" dirty="0" smtClean="0">
                <a:latin typeface="Calibri" pitchFamily="34" charset="0"/>
                <a:cs typeface="Calibri" pitchFamily="34" charset="0"/>
              </a:rPr>
              <a:t> KIRIMAN PAKET / FEDEX / POS / TIKI</a:t>
            </a:r>
            <a:endParaRPr lang="en-US" sz="2400" b="1" u="sng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4" descr="IMG_1998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9111" y="2012674"/>
            <a:ext cx="1466261" cy="1895891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7" name="Picture 6" descr="IMG_2002.JP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3746012" y="3971197"/>
            <a:ext cx="2420326" cy="1887855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8" name="Picture 7" descr="IMG_2019.JP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4247"/>
          <a:stretch/>
        </p:blipFill>
        <p:spPr>
          <a:xfrm>
            <a:off x="5289938" y="2025574"/>
            <a:ext cx="3242744" cy="1625771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73631" y="3688928"/>
            <a:ext cx="2509758" cy="2039385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ffectLst/>
        </p:spPr>
      </p:pic>
      <p:pic>
        <p:nvPicPr>
          <p:cNvPr id="14" name="Picture 13" descr="IMG_2291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6443" y="5300467"/>
            <a:ext cx="2110154" cy="1164566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12" name="Rounded Rectangle 11"/>
          <p:cNvSpPr/>
          <p:nvPr/>
        </p:nvSpPr>
        <p:spPr>
          <a:xfrm>
            <a:off x="568569" y="642918"/>
            <a:ext cx="2681435" cy="1489728"/>
          </a:xfrm>
          <a:prstGeom prst="roundRect">
            <a:avLst>
              <a:gd name="adj" fmla="val 6084"/>
            </a:avLst>
          </a:prstGeom>
          <a:solidFill>
            <a:schemeClr val="bg1"/>
          </a:solidFill>
          <a:ln w="28575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marL="746125" indent="-746125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1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Penerima</a:t>
            </a:r>
            <a:r>
              <a:rPr lang="en-US" sz="11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	:  A</a:t>
            </a:r>
          </a:p>
          <a:p>
            <a:pPr marL="746125" indent="-746125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1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Alamat</a:t>
            </a:r>
            <a:r>
              <a:rPr lang="en-US" sz="11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	:  Jl. </a:t>
            </a:r>
            <a:r>
              <a:rPr lang="en-US" sz="11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Iyes</a:t>
            </a:r>
            <a:r>
              <a:rPr lang="en-US" sz="11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No.3 RT.010/RW 06 </a:t>
            </a:r>
          </a:p>
          <a:p>
            <a:pPr marL="862013" indent="-862013" defTabSz="5016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	</a:t>
            </a:r>
            <a:r>
              <a:rPr lang="en-US" sz="11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Kel</a:t>
            </a:r>
            <a:r>
              <a:rPr lang="en-US" sz="11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en-US" sz="11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Bintaro</a:t>
            </a:r>
            <a:r>
              <a:rPr lang="en-US" sz="11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1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Kec</a:t>
            </a:r>
            <a:r>
              <a:rPr lang="en-US" sz="11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en-US" sz="11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Pesanggrahan</a:t>
            </a:r>
            <a:r>
              <a:rPr lang="en-US" sz="11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      Jakarta Selatan</a:t>
            </a:r>
          </a:p>
          <a:p>
            <a:pPr marL="746125" indent="-746125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AWB No.  	:  8734 4444 3034</a:t>
            </a:r>
          </a:p>
          <a:p>
            <a:pPr marL="746125" indent="-746125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1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Asal</a:t>
            </a:r>
            <a:r>
              <a:rPr lang="en-US" sz="11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	:  </a:t>
            </a:r>
            <a:r>
              <a:rPr lang="en-US" sz="11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Afrika</a:t>
            </a:r>
            <a:r>
              <a:rPr lang="en-US" sz="11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Selatan</a:t>
            </a:r>
          </a:p>
          <a:p>
            <a:pPr marL="746125" indent="-746125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1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Tanggal</a:t>
            </a:r>
            <a:r>
              <a:rPr lang="en-US" sz="11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	: 23 Mei 2011</a:t>
            </a:r>
          </a:p>
          <a:p>
            <a:pPr marL="746125" indent="-746125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1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Lokasi</a:t>
            </a:r>
            <a:r>
              <a:rPr lang="en-US" sz="11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		: TPS </a:t>
            </a:r>
            <a:r>
              <a:rPr lang="en-US" sz="11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Impor</a:t>
            </a:r>
            <a:r>
              <a:rPr lang="en-US" sz="11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FEDEX</a:t>
            </a:r>
          </a:p>
          <a:p>
            <a:pPr marL="746125" indent="-746125" defTabSz="38735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100" b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568569" y="3651430"/>
            <a:ext cx="2681435" cy="1488752"/>
          </a:xfrm>
          <a:prstGeom prst="roundRect">
            <a:avLst>
              <a:gd name="adj" fmla="val 6689"/>
            </a:avLst>
          </a:prstGeom>
          <a:solidFill>
            <a:schemeClr val="bg1"/>
          </a:solidFill>
          <a:ln w="28575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marL="682625" indent="-682625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1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Penerima</a:t>
            </a:r>
            <a:r>
              <a:rPr lang="en-US" sz="11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		: JMM</a:t>
            </a:r>
          </a:p>
          <a:p>
            <a:pPr marL="682625" indent="-682625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1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Alamat</a:t>
            </a:r>
            <a:r>
              <a:rPr lang="en-US" sz="11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		: </a:t>
            </a:r>
            <a:r>
              <a:rPr lang="en-US" sz="11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Perumahan</a:t>
            </a:r>
            <a:r>
              <a:rPr lang="en-US" sz="11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Indah </a:t>
            </a:r>
            <a:r>
              <a:rPr lang="en-US" sz="11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Buncit</a:t>
            </a:r>
            <a:r>
              <a:rPr lang="en-US" sz="11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marL="682625" indent="-682625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		  Jl. Mimosa Raya Block E-1  	  No.1 </a:t>
            </a:r>
            <a:r>
              <a:rPr lang="en-US" sz="11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Mampang-Buncit</a:t>
            </a:r>
            <a:r>
              <a:rPr lang="en-US" sz="11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 - JKT</a:t>
            </a:r>
          </a:p>
          <a:p>
            <a:pPr marL="682625" indent="-682625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EMS No.		: EE 941109642MY</a:t>
            </a:r>
          </a:p>
          <a:p>
            <a:pPr marL="682625" indent="-682625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1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Asal</a:t>
            </a:r>
            <a:r>
              <a:rPr lang="en-US" sz="11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		: Malaysia</a:t>
            </a:r>
          </a:p>
          <a:p>
            <a:pPr marL="682625" indent="-682625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1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Tanggal</a:t>
            </a:r>
            <a:r>
              <a:rPr lang="en-US" sz="11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		: 24 Mei 2011</a:t>
            </a:r>
          </a:p>
          <a:p>
            <a:pPr marL="682625" indent="-682625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1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Lokasi</a:t>
            </a:r>
            <a:r>
              <a:rPr lang="en-US" sz="11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		: Kantor  </a:t>
            </a:r>
            <a:r>
              <a:rPr lang="en-US" sz="11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Tukar</a:t>
            </a:r>
            <a:r>
              <a:rPr lang="en-US" sz="11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1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Pos</a:t>
            </a:r>
            <a:r>
              <a:rPr lang="en-US" sz="11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1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Udara</a:t>
            </a:r>
            <a:endParaRPr lang="en-US" sz="1100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568569" y="2201263"/>
            <a:ext cx="2681435" cy="1381449"/>
          </a:xfrm>
          <a:prstGeom prst="roundRect">
            <a:avLst>
              <a:gd name="adj" fmla="val 5582"/>
            </a:avLst>
          </a:prstGeom>
          <a:solidFill>
            <a:schemeClr val="bg1"/>
          </a:solidFill>
          <a:ln w="28575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marL="682625" indent="-682625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1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Penerima</a:t>
            </a:r>
            <a:r>
              <a:rPr lang="en-US" sz="11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		:  AA</a:t>
            </a:r>
          </a:p>
          <a:p>
            <a:pPr marL="682625" indent="-682625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1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Alamat</a:t>
            </a:r>
            <a:r>
              <a:rPr lang="en-US" sz="11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		:  Ps. </a:t>
            </a:r>
            <a:r>
              <a:rPr lang="en-US" sz="11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Minggu</a:t>
            </a:r>
            <a:r>
              <a:rPr lang="en-US" sz="11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-Jakarta Selatan</a:t>
            </a:r>
          </a:p>
          <a:p>
            <a:pPr marL="682625" indent="-682625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AWB No.		:  8741 1457 9581</a:t>
            </a:r>
          </a:p>
          <a:p>
            <a:pPr marL="682625" indent="-682625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1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Asal</a:t>
            </a:r>
            <a:r>
              <a:rPr lang="en-US" sz="11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		:  Kuala Lumpur (Malaysia)</a:t>
            </a:r>
          </a:p>
          <a:p>
            <a:pPr marL="682625" indent="-682625" defTabSz="38735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100" b="1" u="sng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682625" indent="-682625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1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Tanggal</a:t>
            </a:r>
            <a:r>
              <a:rPr lang="en-US" sz="11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		: 05 Mei 2011</a:t>
            </a:r>
          </a:p>
          <a:p>
            <a:pPr marL="682625" indent="-682625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1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Lokasi</a:t>
            </a:r>
            <a:r>
              <a:rPr lang="en-US" sz="11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		: TPS </a:t>
            </a:r>
            <a:r>
              <a:rPr lang="en-US" sz="11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Impor</a:t>
            </a:r>
            <a:r>
              <a:rPr lang="en-US" sz="11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FEDEX</a:t>
            </a:r>
          </a:p>
          <a:p>
            <a:pPr marL="682625" indent="-682625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100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682625" indent="-682625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100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682625" indent="-682625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100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68575" y="5231834"/>
            <a:ext cx="2672862" cy="1116724"/>
          </a:xfrm>
          <a:prstGeom prst="roundRect">
            <a:avLst>
              <a:gd name="adj" fmla="val 6552"/>
            </a:avLst>
          </a:prstGeom>
          <a:solidFill>
            <a:schemeClr val="bg1"/>
          </a:solidFill>
          <a:ln w="28575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marL="746125" indent="-746125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1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Penerima</a:t>
            </a:r>
            <a:r>
              <a:rPr lang="en-US" sz="11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	:  JB</a:t>
            </a:r>
          </a:p>
          <a:p>
            <a:pPr marL="746125" indent="-746125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1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Alamat</a:t>
            </a:r>
            <a:r>
              <a:rPr lang="en-US" sz="11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	:  </a:t>
            </a:r>
            <a:r>
              <a:rPr lang="en-US" sz="11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Mayapada</a:t>
            </a:r>
            <a:r>
              <a:rPr lang="en-US" sz="11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Tower-</a:t>
            </a:r>
            <a:r>
              <a:rPr lang="en-US" sz="11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Sudirman</a:t>
            </a:r>
            <a:endParaRPr lang="en-US" sz="1100" b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746125" indent="-746125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AWB No.	:  8751 1113 8187</a:t>
            </a:r>
          </a:p>
          <a:p>
            <a:pPr marL="746125" indent="-746125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1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Asal</a:t>
            </a:r>
            <a:r>
              <a:rPr lang="en-US" sz="11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	:  Shanghai (China)</a:t>
            </a:r>
          </a:p>
          <a:p>
            <a:pPr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1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Tanggal</a:t>
            </a:r>
            <a:r>
              <a:rPr lang="en-US" sz="11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	: 06 Mei 2011</a:t>
            </a:r>
          </a:p>
          <a:p>
            <a:pPr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1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Lokasi</a:t>
            </a:r>
            <a:r>
              <a:rPr lang="en-US" sz="11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		: TPS </a:t>
            </a:r>
            <a:r>
              <a:rPr lang="en-US" sz="11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Impor</a:t>
            </a:r>
            <a:r>
              <a:rPr lang="en-US" sz="11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FEDEX</a:t>
            </a:r>
          </a:p>
          <a:p>
            <a:pPr marL="746125" indent="-746125" defTabSz="38735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100" b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477553" y="673674"/>
            <a:ext cx="2688134" cy="1479017"/>
          </a:xfrm>
          <a:prstGeom prst="roundRect">
            <a:avLst>
              <a:gd name="adj" fmla="val 5853"/>
            </a:avLst>
          </a:prstGeom>
          <a:solidFill>
            <a:schemeClr val="bg1"/>
          </a:solidFill>
          <a:ln w="28575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marL="739775" indent="-739775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1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Penerima</a:t>
            </a:r>
            <a:r>
              <a:rPr lang="en-US" sz="11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		: KF</a:t>
            </a:r>
          </a:p>
          <a:p>
            <a:pPr marL="739775" indent="-739775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1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Alamat</a:t>
            </a:r>
            <a:r>
              <a:rPr lang="en-US" sz="11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		: </a:t>
            </a:r>
            <a:r>
              <a:rPr lang="en-US" sz="11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Apertemen</a:t>
            </a:r>
            <a:r>
              <a:rPr lang="en-US" sz="11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Green Park View </a:t>
            </a:r>
          </a:p>
          <a:p>
            <a:pPr marL="739775" indent="-739775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	   #E. 551 Jl. </a:t>
            </a:r>
            <a:r>
              <a:rPr lang="en-US" sz="11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Daan</a:t>
            </a:r>
            <a:r>
              <a:rPr lang="en-US" sz="11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1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Mogot</a:t>
            </a:r>
            <a:r>
              <a:rPr lang="en-US" sz="11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Raya </a:t>
            </a:r>
          </a:p>
          <a:p>
            <a:pPr marL="739775" indent="-739775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		  </a:t>
            </a:r>
            <a:r>
              <a:rPr lang="en-US" sz="11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Cengkareng</a:t>
            </a:r>
            <a:r>
              <a:rPr lang="en-US" sz="11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Jakarta Barat </a:t>
            </a:r>
          </a:p>
          <a:p>
            <a:pPr marL="739775" indent="-739775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HAWB No.		: 4209 2158 4057</a:t>
            </a:r>
          </a:p>
          <a:p>
            <a:pPr marL="739775" indent="-739775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1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Asal</a:t>
            </a:r>
            <a:r>
              <a:rPr lang="en-US" sz="11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		: Rowland Heights – CA (USA) </a:t>
            </a:r>
          </a:p>
          <a:p>
            <a:pPr marL="739775" indent="-739775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1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Tanggal</a:t>
            </a:r>
            <a:r>
              <a:rPr lang="en-US" sz="11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		: 05 </a:t>
            </a:r>
            <a:r>
              <a:rPr lang="en-US" sz="11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Agustus</a:t>
            </a:r>
            <a:r>
              <a:rPr lang="en-US" sz="11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2011</a:t>
            </a:r>
          </a:p>
          <a:p>
            <a:pPr marL="739775" indent="-739775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1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Lokasi</a:t>
            </a:r>
            <a:r>
              <a:rPr lang="en-US" sz="11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		: PJT FEDEX</a:t>
            </a:r>
          </a:p>
          <a:p>
            <a:pPr marL="739775" indent="-739775" defTabSz="38735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100" b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739775" indent="-739775" defTabSz="38735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100" b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739775" indent="-739775" defTabSz="38735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100" b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739775" indent="-739775" defTabSz="38735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100" b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739775" indent="-739775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100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739775" indent="-739775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100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739775" indent="-739775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100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7" name="Picture 3" descr="D:\DATA TAHUN 2011\09 DATA SEPTEMBER 2011\MOBIL FEDEX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3466" r="2593" b="9587"/>
          <a:stretch/>
        </p:blipFill>
        <p:spPr bwMode="auto">
          <a:xfrm>
            <a:off x="5828264" y="-16565"/>
            <a:ext cx="3076665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7737897"/>
      </p:ext>
    </p:extLst>
  </p:cSld>
  <p:clrMapOvr>
    <a:masterClrMapping/>
  </p:clrMapOvr>
  <p:transition xmlns:p14="http://schemas.microsoft.com/office/powerpoint/2010/main" spd="med">
    <p:circl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94188" y="728128"/>
            <a:ext cx="3164113" cy="533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u="sng" dirty="0" smtClean="0">
                <a:latin typeface="Calibri" pitchFamily="34" charset="0"/>
                <a:cs typeface="Calibri" pitchFamily="34" charset="0"/>
              </a:rPr>
              <a:t>DALAM PANCI ES KRIM</a:t>
            </a:r>
            <a:endParaRPr lang="en-US" b="1" u="sng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4141000" y="800100"/>
            <a:ext cx="3446585" cy="4346144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45087" y="4320722"/>
            <a:ext cx="4838411" cy="1927901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ffectLst/>
        </p:spPr>
      </p:pic>
      <p:grpSp>
        <p:nvGrpSpPr>
          <p:cNvPr id="3" name="Group 18"/>
          <p:cNvGrpSpPr/>
          <p:nvPr/>
        </p:nvGrpSpPr>
        <p:grpSpPr>
          <a:xfrm>
            <a:off x="2347353" y="1785926"/>
            <a:ext cx="1097727" cy="1928586"/>
            <a:chOff x="2542966" y="2139950"/>
            <a:chExt cx="1189204" cy="1928586"/>
          </a:xfrm>
        </p:grpSpPr>
        <p:pic>
          <p:nvPicPr>
            <p:cNvPr id="6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542966" y="2139950"/>
              <a:ext cx="1189204" cy="1371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7" name="Rectangle 6"/>
            <p:cNvSpPr/>
            <p:nvPr/>
          </p:nvSpPr>
          <p:spPr>
            <a:xfrm>
              <a:off x="2542966" y="3573236"/>
              <a:ext cx="1189204" cy="4953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marL="508000" indent="-508000" defTabSz="5080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Nama</a:t>
              </a:r>
              <a:r>
                <a:rPr lang="en-US" sz="12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	: BM</a:t>
              </a:r>
            </a:p>
            <a:p>
              <a:pPr marL="508000" indent="-508000" defTabSz="581025" eaLnBrk="1" fontAlgn="auto" hangingPunct="1">
                <a:spcBef>
                  <a:spcPts val="0"/>
                </a:spcBef>
                <a:spcAft>
                  <a:spcPts val="0"/>
                </a:spcAft>
                <a:tabLst>
                  <a:tab pos="508000" algn="l"/>
                  <a:tab pos="623888" algn="l"/>
                  <a:tab pos="739775" algn="l"/>
                </a:tabLst>
              </a:pPr>
              <a:r>
                <a:rPr lang="en-US" sz="12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WN  	: India</a:t>
              </a:r>
            </a:p>
          </p:txBody>
        </p:sp>
      </p:grpSp>
      <p:grpSp>
        <p:nvGrpSpPr>
          <p:cNvPr id="13" name="Group 2"/>
          <p:cNvGrpSpPr/>
          <p:nvPr/>
        </p:nvGrpSpPr>
        <p:grpSpPr>
          <a:xfrm>
            <a:off x="423153" y="1811326"/>
            <a:ext cx="1376623" cy="1875972"/>
            <a:chOff x="458411" y="2165350"/>
            <a:chExt cx="1491342" cy="1875972"/>
          </a:xfrm>
        </p:grpSpPr>
        <p:pic>
          <p:nvPicPr>
            <p:cNvPr id="8" name="Picture 2"/>
            <p:cNvPicPr preferRelativeResize="0">
              <a:picLocks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09722" y="2165350"/>
              <a:ext cx="1188720" cy="1371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9" name="Rectangle 8"/>
            <p:cNvSpPr/>
            <p:nvPr/>
          </p:nvSpPr>
          <p:spPr>
            <a:xfrm>
              <a:off x="458411" y="3584122"/>
              <a:ext cx="1491342" cy="4572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marL="566738" indent="-566738" defTabSz="566738" eaLnBrk="1" fontAlgn="auto" hangingPunct="1">
                <a:spcBef>
                  <a:spcPts val="0"/>
                </a:spcBef>
                <a:spcAft>
                  <a:spcPts val="0"/>
                </a:spcAft>
                <a:tabLst>
                  <a:tab pos="508000" algn="l"/>
                </a:tabLst>
              </a:pPr>
              <a:r>
                <a:rPr lang="en-US" sz="12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Nama</a:t>
              </a:r>
              <a:r>
                <a:rPr lang="en-US" sz="12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	: JFBH</a:t>
              </a:r>
            </a:p>
            <a:p>
              <a:pPr marL="566738" indent="-566738" defTabSz="508000" eaLnBrk="1" fontAlgn="auto" hangingPunct="1">
                <a:spcBef>
                  <a:spcPts val="0"/>
                </a:spcBef>
                <a:spcAft>
                  <a:spcPts val="0"/>
                </a:spcAft>
                <a:tabLst>
                  <a:tab pos="465138" algn="l"/>
                </a:tabLst>
              </a:pPr>
              <a:r>
                <a:rPr lang="en-US" sz="12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WN	 : Malaysia</a:t>
              </a:r>
            </a:p>
            <a:p>
              <a:pPr marL="566738" indent="-566738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166445" y="3897364"/>
            <a:ext cx="1477108" cy="1933512"/>
            <a:chOff x="1263649" y="4251388"/>
            <a:chExt cx="1600200" cy="1933512"/>
          </a:xfrm>
        </p:grpSpPr>
        <p:pic>
          <p:nvPicPr>
            <p:cNvPr id="10" name="Picture 2"/>
            <p:cNvPicPr preferRelativeResize="0">
              <a:picLocks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469389" y="4251388"/>
              <a:ext cx="1188720" cy="1371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1" name="Rectangle 10"/>
            <p:cNvSpPr/>
            <p:nvPr/>
          </p:nvSpPr>
          <p:spPr>
            <a:xfrm>
              <a:off x="1263649" y="5689600"/>
              <a:ext cx="1600200" cy="4953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marL="623888" indent="-623888" defTabSz="5080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Nama</a:t>
              </a:r>
              <a:r>
                <a:rPr lang="en-US" sz="12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	:BM</a:t>
              </a:r>
            </a:p>
            <a:p>
              <a:pPr marL="623888" indent="-623888" defTabSz="5080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WN	:Indonesia</a:t>
              </a:r>
            </a:p>
            <a:p>
              <a:pPr marL="623888" indent="-623888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2" name="Rectangle 11"/>
          <p:cNvSpPr/>
          <p:nvPr/>
        </p:nvSpPr>
        <p:spPr>
          <a:xfrm>
            <a:off x="4633363" y="4004130"/>
            <a:ext cx="2461846" cy="659102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marL="566738" indent="-566738" algn="ctr" defTabSz="566738" eaLnBrk="1" fontAlgn="auto" hangingPunct="1">
              <a:spcBef>
                <a:spcPts val="0"/>
              </a:spcBef>
              <a:spcAft>
                <a:spcPts val="0"/>
              </a:spcAft>
              <a:tabLst>
                <a:tab pos="508000" algn="l"/>
              </a:tabLst>
            </a:pPr>
            <a:r>
              <a:rPr lang="en-US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06 Mei 2011</a:t>
            </a:r>
          </a:p>
          <a:p>
            <a:pPr marL="566738" indent="-566738" algn="ctr" defTabSz="566738" eaLnBrk="1" fontAlgn="auto" hangingPunct="1">
              <a:spcBef>
                <a:spcPts val="0"/>
              </a:spcBef>
              <a:spcAft>
                <a:spcPts val="0"/>
              </a:spcAft>
              <a:tabLst>
                <a:tab pos="508000" algn="l"/>
              </a:tabLst>
            </a:pPr>
            <a:r>
              <a:rPr lang="en-US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BB 26 Kg </a:t>
            </a:r>
            <a:r>
              <a:rPr lang="en-US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Kethamine</a:t>
            </a:r>
            <a:endParaRPr lang="en-US" b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3292715"/>
      </p:ext>
    </p:extLst>
  </p:cSld>
  <p:clrMapOvr>
    <a:masterClrMapping/>
  </p:clrMapOvr>
  <p:transition xmlns:p14="http://schemas.microsoft.com/office/powerpoint/2010/main" spd="med">
    <p:circl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77624" y="317501"/>
            <a:ext cx="4912198" cy="4699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u="sng" dirty="0" smtClean="0">
                <a:latin typeface="Calibri" pitchFamily="34" charset="0"/>
                <a:cs typeface="Calibri" pitchFamily="34" charset="0"/>
              </a:rPr>
              <a:t>DIMASUKAN KE DALAM BUKU TEBAL</a:t>
            </a:r>
            <a:endParaRPr lang="en-US" b="1" u="sng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146" name="Picture 2" descr="D:\DATA TAHUN 2011\DLL\BAHAN BUKU PANGSA NARKOBA DUNIA 2011\GAMBAR MODUS\MODUS BUKU TEBAL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95761" y="3300394"/>
            <a:ext cx="7622407" cy="2777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IMG_3156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2727" y="785794"/>
            <a:ext cx="1708218" cy="2379304"/>
          </a:xfrm>
          <a:prstGeom prst="rect">
            <a:avLst/>
          </a:prstGeom>
        </p:spPr>
      </p:pic>
      <p:pic>
        <p:nvPicPr>
          <p:cNvPr id="5" name="Picture 4" descr="IMG_3455.JP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65003" y="785794"/>
            <a:ext cx="2353158" cy="2379304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747319" y="1285860"/>
            <a:ext cx="3577213" cy="1524000"/>
          </a:xfrm>
          <a:prstGeom prst="roundRect">
            <a:avLst>
              <a:gd name="adj" fmla="val 9048"/>
            </a:avLst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marL="914400" indent="-914400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Penerima</a:t>
            </a:r>
            <a:r>
              <a:rPr lang="en-US" sz="14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		: S</a:t>
            </a:r>
          </a:p>
          <a:p>
            <a:pPr marL="914400" indent="-914400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Alamat</a:t>
            </a:r>
            <a:r>
              <a:rPr lang="en-US" sz="14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		: </a:t>
            </a:r>
            <a:r>
              <a:rPr lang="en-US" sz="14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Kp</a:t>
            </a:r>
            <a:r>
              <a:rPr lang="en-US" sz="14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en-US" sz="14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Walahir</a:t>
            </a:r>
            <a:r>
              <a:rPr lang="en-US" sz="14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4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Desa</a:t>
            </a:r>
            <a:r>
              <a:rPr lang="en-US" sz="14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4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Nambo</a:t>
            </a:r>
            <a:r>
              <a:rPr lang="en-US" sz="14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Bogor</a:t>
            </a:r>
          </a:p>
          <a:p>
            <a:pPr marL="914400" indent="-914400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HAWB No.		: EMS No. EG 45036174 5 IN</a:t>
            </a:r>
          </a:p>
          <a:p>
            <a:pPr marL="914400" indent="-914400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Asal</a:t>
            </a:r>
            <a:r>
              <a:rPr lang="en-US" sz="14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		: INDIA</a:t>
            </a:r>
          </a:p>
          <a:p>
            <a:pPr marL="914400" indent="-914400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Tanggal</a:t>
            </a:r>
            <a:r>
              <a:rPr lang="en-US" sz="14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		: 05 September 2011</a:t>
            </a:r>
          </a:p>
          <a:p>
            <a:pPr marL="914400" indent="-914400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Lokasi</a:t>
            </a:r>
            <a:r>
              <a:rPr lang="en-US" sz="14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		: Kantor Pos </a:t>
            </a:r>
            <a:r>
              <a:rPr lang="en-US" sz="14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Soekarno</a:t>
            </a:r>
            <a:r>
              <a:rPr lang="en-US" sz="14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4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Hatta</a:t>
            </a:r>
            <a:endParaRPr lang="en-US" sz="1400" b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0889784"/>
      </p:ext>
    </p:extLst>
  </p:cSld>
  <p:clrMapOvr>
    <a:masterClrMapping/>
  </p:clrMapOvr>
  <p:transition xmlns:p14="http://schemas.microsoft.com/office/powerpoint/2010/main" spd="med">
    <p:circl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AutoShape 3"/>
          <p:cNvSpPr>
            <a:spLocks noChangeArrowheads="1"/>
          </p:cNvSpPr>
          <p:nvPr/>
        </p:nvSpPr>
        <p:spPr bwMode="auto">
          <a:xfrm>
            <a:off x="5531789" y="3429508"/>
            <a:ext cx="1471613" cy="914400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 err="1">
                <a:latin typeface="+mn-lt"/>
                <a:ea typeface="+mn-ea"/>
                <a:cs typeface="+mn-cs"/>
              </a:rPr>
              <a:t>Psikotropika</a:t>
            </a:r>
            <a:endParaRPr lang="en-US" sz="1400" b="1" dirty="0"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atin typeface="+mn-lt"/>
                <a:ea typeface="+mn-ea"/>
                <a:cs typeface="+mn-cs"/>
              </a:rPr>
              <a:t>GOL  I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dirty="0">
                <a:latin typeface="+mn-lt"/>
                <a:ea typeface="+mn-ea"/>
                <a:cs typeface="+mn-cs"/>
              </a:rPr>
              <a:t>- MDMA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dirty="0">
                <a:latin typeface="+mn-lt"/>
                <a:ea typeface="+mn-ea"/>
                <a:cs typeface="+mn-cs"/>
              </a:rPr>
              <a:t>  (ECSTACY, XTC)</a:t>
            </a:r>
          </a:p>
        </p:txBody>
      </p:sp>
      <p:sp>
        <p:nvSpPr>
          <p:cNvPr id="31750" name="AutoShape 6"/>
          <p:cNvSpPr>
            <a:spLocks noChangeArrowheads="1"/>
          </p:cNvSpPr>
          <p:nvPr/>
        </p:nvSpPr>
        <p:spPr bwMode="auto">
          <a:xfrm>
            <a:off x="1364850" y="1038825"/>
            <a:ext cx="6477000" cy="914400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ea typeface="+mn-ea"/>
                <a:cs typeface="+mn-cs"/>
              </a:rPr>
              <a:t>ORGANIZER / BANDAR / DISTRIBUTOR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ea typeface="+mn-ea"/>
                <a:cs typeface="+mn-cs"/>
              </a:rPr>
              <a:t>NARKOBA DI INDONESIA</a:t>
            </a:r>
          </a:p>
        </p:txBody>
      </p:sp>
      <p:sp>
        <p:nvSpPr>
          <p:cNvPr id="30729" name="Text Box 13"/>
          <p:cNvSpPr txBox="1">
            <a:spLocks noChangeArrowheads="1"/>
          </p:cNvSpPr>
          <p:nvPr/>
        </p:nvSpPr>
        <p:spPr bwMode="auto">
          <a:xfrm>
            <a:off x="592138" y="4456113"/>
            <a:ext cx="2336800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b="1" u="sng">
                <a:latin typeface="Trebuchet MS" charset="0"/>
              </a:rPr>
              <a:t>ORGANIZER</a:t>
            </a:r>
            <a:r>
              <a:rPr lang="en-US" sz="1200" b="1">
                <a:latin typeface="Trebuchet MS" charset="0"/>
              </a:rPr>
              <a:t> :</a:t>
            </a:r>
          </a:p>
          <a:p>
            <a:pPr eaLnBrk="1" hangingPunct="1"/>
            <a:r>
              <a:rPr lang="en-US" sz="1200" b="1">
                <a:latin typeface="Trebuchet MS" charset="0"/>
              </a:rPr>
              <a:t>BANDAR</a:t>
            </a:r>
          </a:p>
          <a:p>
            <a:pPr eaLnBrk="1" hangingPunct="1">
              <a:buFontTx/>
              <a:buChar char="-"/>
            </a:pPr>
            <a:r>
              <a:rPr lang="en-US" sz="1200" b="1">
                <a:latin typeface="Trebuchet MS" charset="0"/>
              </a:rPr>
              <a:t> WN. AFRIKA </a:t>
            </a:r>
          </a:p>
          <a:p>
            <a:pPr eaLnBrk="1" hangingPunct="1"/>
            <a:r>
              <a:rPr lang="en-US" sz="1200" b="1">
                <a:latin typeface="Trebuchet MS" charset="0"/>
              </a:rPr>
              <a:t>  BARAT DAYA. </a:t>
            </a:r>
          </a:p>
          <a:p>
            <a:pPr eaLnBrk="1" hangingPunct="1">
              <a:buFontTx/>
              <a:buChar char="-"/>
            </a:pPr>
            <a:r>
              <a:rPr lang="en-US" sz="1200" b="1">
                <a:latin typeface="Trebuchet MS" charset="0"/>
              </a:rPr>
              <a:t> WN. PAKISTAN. </a:t>
            </a:r>
          </a:p>
          <a:p>
            <a:pPr eaLnBrk="1" hangingPunct="1">
              <a:buFontTx/>
              <a:buChar char="-"/>
            </a:pPr>
            <a:r>
              <a:rPr lang="en-US" sz="1200" b="1">
                <a:latin typeface="Trebuchet MS" charset="0"/>
              </a:rPr>
              <a:t> WN. NEPAL. </a:t>
            </a:r>
          </a:p>
          <a:p>
            <a:pPr eaLnBrk="1" hangingPunct="1">
              <a:lnSpc>
                <a:spcPct val="0"/>
              </a:lnSpc>
              <a:buFontTx/>
              <a:buChar char="-"/>
            </a:pPr>
            <a:endParaRPr lang="en-US" sz="1200" b="1">
              <a:latin typeface="Trebuchet MS" charset="0"/>
            </a:endParaRPr>
          </a:p>
          <a:p>
            <a:pPr eaLnBrk="1" hangingPunct="1"/>
            <a:r>
              <a:rPr lang="en-US" sz="1200" b="1" u="sng">
                <a:latin typeface="Trebuchet MS" charset="0"/>
              </a:rPr>
              <a:t>DISTRIBUTOR / PENGEDAR</a:t>
            </a:r>
            <a:r>
              <a:rPr lang="en-US" sz="1200" b="1">
                <a:latin typeface="Trebuchet MS" charset="0"/>
              </a:rPr>
              <a:t> :</a:t>
            </a:r>
          </a:p>
          <a:p>
            <a:pPr eaLnBrk="1" hangingPunct="1">
              <a:buFontTx/>
              <a:buChar char="-"/>
            </a:pPr>
            <a:r>
              <a:rPr lang="en-US" sz="1200" b="1">
                <a:latin typeface="Trebuchet MS" charset="0"/>
              </a:rPr>
              <a:t> WN. NEPAL</a:t>
            </a:r>
          </a:p>
          <a:p>
            <a:pPr eaLnBrk="1" hangingPunct="1">
              <a:buFontTx/>
              <a:buChar char="-"/>
            </a:pPr>
            <a:r>
              <a:rPr lang="en-US" sz="1200" b="1">
                <a:latin typeface="Trebuchet MS" charset="0"/>
              </a:rPr>
              <a:t> WN. INDONESIA</a:t>
            </a:r>
          </a:p>
        </p:txBody>
      </p:sp>
      <p:sp>
        <p:nvSpPr>
          <p:cNvPr id="30730" name="Text Box 14"/>
          <p:cNvSpPr txBox="1">
            <a:spLocks noChangeArrowheads="1"/>
          </p:cNvSpPr>
          <p:nvPr/>
        </p:nvSpPr>
        <p:spPr bwMode="auto">
          <a:xfrm>
            <a:off x="2144713" y="4456113"/>
            <a:ext cx="152400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latin typeface="Trebuchet MS" pitchFamily="34" charset="0"/>
                <a:ea typeface="+mn-ea"/>
                <a:cs typeface="+mn-cs"/>
              </a:rPr>
              <a:t>WNI/ORANG ACEH</a:t>
            </a:r>
          </a:p>
          <a:p>
            <a:pPr marL="174625" indent="-174625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sz="1400" b="1" dirty="0" err="1">
                <a:latin typeface="Trebuchet MS" pitchFamily="34" charset="0"/>
                <a:ea typeface="+mn-ea"/>
                <a:cs typeface="+mn-cs"/>
              </a:rPr>
              <a:t>Menggunakan</a:t>
            </a:r>
            <a:r>
              <a:rPr lang="en-US" sz="1400" b="1" dirty="0">
                <a:latin typeface="Trebuchet MS" pitchFamily="34" charset="0"/>
                <a:ea typeface="+mn-ea"/>
                <a:cs typeface="+mn-cs"/>
              </a:rPr>
              <a:t> route &amp; </a:t>
            </a:r>
            <a:r>
              <a:rPr lang="en-US" sz="1400" b="1" dirty="0" err="1">
                <a:latin typeface="Trebuchet MS" pitchFamily="34" charset="0"/>
                <a:ea typeface="+mn-ea"/>
                <a:cs typeface="+mn-cs"/>
              </a:rPr>
              <a:t>jalur</a:t>
            </a:r>
            <a:r>
              <a:rPr lang="en-US" sz="1400" b="1" dirty="0">
                <a:latin typeface="Trebuchet MS" pitchFamily="34" charset="0"/>
                <a:ea typeface="+mn-ea"/>
                <a:cs typeface="+mn-cs"/>
              </a:rPr>
              <a:t> </a:t>
            </a:r>
            <a:r>
              <a:rPr lang="en-US" sz="1400" b="1" dirty="0" err="1">
                <a:latin typeface="Trebuchet MS" pitchFamily="34" charset="0"/>
                <a:ea typeface="+mn-ea"/>
                <a:cs typeface="+mn-cs"/>
              </a:rPr>
              <a:t>tradisionil</a:t>
            </a:r>
            <a:endParaRPr lang="en-US" sz="1400" b="1" dirty="0">
              <a:latin typeface="Trebuchet MS" pitchFamily="34" charset="0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latin typeface="Trebuchet MS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30731" name="Text Box 19"/>
          <p:cNvSpPr txBox="1">
            <a:spLocks noChangeArrowheads="1"/>
          </p:cNvSpPr>
          <p:nvPr/>
        </p:nvSpPr>
        <p:spPr bwMode="auto">
          <a:xfrm>
            <a:off x="3776663" y="4405313"/>
            <a:ext cx="1470025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b="1" u="sng">
                <a:latin typeface="Trebuchet MS" charset="0"/>
              </a:rPr>
              <a:t>ORGANIZER</a:t>
            </a:r>
            <a:r>
              <a:rPr lang="en-US" sz="1200" b="1">
                <a:latin typeface="Trebuchet MS" charset="0"/>
              </a:rPr>
              <a:t> :</a:t>
            </a:r>
          </a:p>
          <a:p>
            <a:pPr eaLnBrk="1" hangingPunct="1"/>
            <a:r>
              <a:rPr lang="en-US" sz="1200" b="1">
                <a:latin typeface="Trebuchet MS" charset="0"/>
              </a:rPr>
              <a:t>BANDAR</a:t>
            </a:r>
          </a:p>
          <a:p>
            <a:pPr eaLnBrk="1" hangingPunct="1">
              <a:buFontTx/>
              <a:buChar char="-"/>
            </a:pPr>
            <a:r>
              <a:rPr lang="en-US" sz="1200" b="1">
                <a:latin typeface="Trebuchet MS" charset="0"/>
              </a:rPr>
              <a:t> WN. AFRIKA </a:t>
            </a:r>
          </a:p>
          <a:p>
            <a:pPr eaLnBrk="1" hangingPunct="1"/>
            <a:r>
              <a:rPr lang="en-US" sz="1200" b="1">
                <a:latin typeface="Trebuchet MS" charset="0"/>
              </a:rPr>
              <a:t>  BARAT DAYA</a:t>
            </a:r>
            <a:endParaRPr lang="en-US" sz="1200" b="1" u="sng">
              <a:latin typeface="Trebuchet MS" charset="0"/>
            </a:endParaRPr>
          </a:p>
          <a:p>
            <a:pPr eaLnBrk="1" hangingPunct="1"/>
            <a:endParaRPr lang="en-US" sz="1200" b="1" u="sng">
              <a:latin typeface="Trebuchet MS" charset="0"/>
            </a:endParaRPr>
          </a:p>
          <a:p>
            <a:pPr eaLnBrk="1" hangingPunct="1"/>
            <a:r>
              <a:rPr lang="en-US" sz="1200" b="1" u="sng">
                <a:latin typeface="Trebuchet MS" charset="0"/>
              </a:rPr>
              <a:t>DISTRIBUTOR</a:t>
            </a:r>
          </a:p>
          <a:p>
            <a:pPr eaLnBrk="1" hangingPunct="1">
              <a:lnSpc>
                <a:spcPct val="130000"/>
              </a:lnSpc>
            </a:pPr>
            <a:r>
              <a:rPr lang="en-US" sz="1200" b="1" u="sng">
                <a:latin typeface="Trebuchet MS" charset="0"/>
              </a:rPr>
              <a:t>PENGEDAR</a:t>
            </a:r>
            <a:r>
              <a:rPr lang="en-US" sz="1200" b="1">
                <a:latin typeface="Trebuchet MS" charset="0"/>
              </a:rPr>
              <a:t> :</a:t>
            </a:r>
          </a:p>
          <a:p>
            <a:pPr eaLnBrk="1" hangingPunct="1">
              <a:buFontTx/>
              <a:buChar char="-"/>
            </a:pPr>
            <a:r>
              <a:rPr lang="en-US" sz="1200" b="1">
                <a:latin typeface="Trebuchet MS" charset="0"/>
              </a:rPr>
              <a:t> WN. INDONESIA</a:t>
            </a:r>
          </a:p>
        </p:txBody>
      </p:sp>
      <p:sp>
        <p:nvSpPr>
          <p:cNvPr id="32776" name="Oval 23"/>
          <p:cNvSpPr>
            <a:spLocks noChangeArrowheads="1"/>
          </p:cNvSpPr>
          <p:nvPr/>
        </p:nvSpPr>
        <p:spPr bwMode="auto">
          <a:xfrm>
            <a:off x="552450" y="3481388"/>
            <a:ext cx="1431925" cy="9525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id-ID" sz="1400" b="1">
              <a:latin typeface="Tahoma" charset="0"/>
            </a:endParaRPr>
          </a:p>
        </p:txBody>
      </p:sp>
      <p:sp>
        <p:nvSpPr>
          <p:cNvPr id="31769" name="AutoShape 28"/>
          <p:cNvSpPr>
            <a:spLocks noChangeArrowheads="1"/>
          </p:cNvSpPr>
          <p:nvPr/>
        </p:nvSpPr>
        <p:spPr bwMode="auto">
          <a:xfrm>
            <a:off x="2200533" y="3431322"/>
            <a:ext cx="1471612" cy="914400"/>
          </a:xfrm>
          <a:prstGeom prst="roundRect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en-US" sz="1400" b="1" smtClean="0">
                <a:latin typeface="Calibri" charset="0"/>
                <a:cs typeface="+mn-cs"/>
              </a:rPr>
              <a:t>GANJA</a:t>
            </a:r>
          </a:p>
          <a:p>
            <a:pPr algn="ctr" eaLnBrk="1" hangingPunct="1">
              <a:defRPr/>
            </a:pPr>
            <a:r>
              <a:rPr lang="ja-JP" altLang="en-US" sz="1400" b="1" smtClean="0">
                <a:latin typeface="Calibri" charset="0"/>
                <a:cs typeface="+mn-cs"/>
              </a:rPr>
              <a:t>“</a:t>
            </a:r>
            <a:r>
              <a:rPr lang="en-US" sz="1400" b="1" smtClean="0">
                <a:latin typeface="Calibri" charset="0"/>
                <a:cs typeface="+mn-cs"/>
              </a:rPr>
              <a:t>MARIJUANA</a:t>
            </a:r>
            <a:r>
              <a:rPr lang="ja-JP" altLang="en-US" sz="1400" b="1" smtClean="0">
                <a:latin typeface="Calibri" charset="0"/>
                <a:cs typeface="+mn-cs"/>
              </a:rPr>
              <a:t>”</a:t>
            </a:r>
            <a:endParaRPr lang="en-US" sz="1400" b="1" smtClean="0">
              <a:latin typeface="Calibri" charset="0"/>
              <a:cs typeface="+mn-cs"/>
            </a:endParaRPr>
          </a:p>
        </p:txBody>
      </p:sp>
      <p:sp>
        <p:nvSpPr>
          <p:cNvPr id="31771" name="AutoShape 30"/>
          <p:cNvSpPr>
            <a:spLocks noChangeArrowheads="1"/>
          </p:cNvSpPr>
          <p:nvPr/>
        </p:nvSpPr>
        <p:spPr bwMode="auto">
          <a:xfrm>
            <a:off x="3856794" y="3431322"/>
            <a:ext cx="1471612" cy="914400"/>
          </a:xfrm>
          <a:prstGeom prst="roundRect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atin typeface="+mn-lt"/>
                <a:ea typeface="+mn-ea"/>
                <a:cs typeface="+mn-cs"/>
              </a:rPr>
              <a:t>KOKAIN</a:t>
            </a:r>
          </a:p>
        </p:txBody>
      </p:sp>
      <p:sp>
        <p:nvSpPr>
          <p:cNvPr id="31777" name="AutoShape 36"/>
          <p:cNvSpPr>
            <a:spLocks noChangeArrowheads="1"/>
          </p:cNvSpPr>
          <p:nvPr/>
        </p:nvSpPr>
        <p:spPr bwMode="auto">
          <a:xfrm>
            <a:off x="591261" y="3422250"/>
            <a:ext cx="1471612" cy="914400"/>
          </a:xfrm>
          <a:prstGeom prst="roundRect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en-US" sz="1600" b="1" smtClean="0">
                <a:latin typeface="Calibri" charset="0"/>
                <a:cs typeface="+mn-cs"/>
              </a:rPr>
              <a:t>HEROIN</a:t>
            </a:r>
          </a:p>
          <a:p>
            <a:pPr algn="ctr" eaLnBrk="1" hangingPunct="1">
              <a:defRPr/>
            </a:pPr>
            <a:r>
              <a:rPr lang="ja-JP" altLang="en-US" sz="1600" b="1" smtClean="0">
                <a:latin typeface="Calibri" charset="0"/>
                <a:cs typeface="+mn-cs"/>
              </a:rPr>
              <a:t>“</a:t>
            </a:r>
            <a:r>
              <a:rPr lang="en-US" sz="1600" b="1" smtClean="0">
                <a:latin typeface="Calibri" charset="0"/>
                <a:cs typeface="+mn-cs"/>
              </a:rPr>
              <a:t>PUTAW</a:t>
            </a:r>
            <a:r>
              <a:rPr lang="ja-JP" altLang="en-US" sz="1600" b="1" smtClean="0">
                <a:latin typeface="Calibri" charset="0"/>
                <a:cs typeface="+mn-cs"/>
              </a:rPr>
              <a:t>”</a:t>
            </a:r>
            <a:endParaRPr lang="en-US" sz="1600" b="1" smtClean="0">
              <a:latin typeface="Calibri" charset="0"/>
              <a:cs typeface="+mn-cs"/>
            </a:endParaRPr>
          </a:p>
        </p:txBody>
      </p:sp>
      <p:sp>
        <p:nvSpPr>
          <p:cNvPr id="79910" name="Text Box 38"/>
          <p:cNvSpPr txBox="1">
            <a:spLocks noChangeArrowheads="1"/>
          </p:cNvSpPr>
          <p:nvPr/>
        </p:nvSpPr>
        <p:spPr bwMode="auto">
          <a:xfrm>
            <a:off x="363884" y="57048"/>
            <a:ext cx="8382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tencil" pitchFamily="82" charset="0"/>
                <a:ea typeface="+mn-ea"/>
                <a:cs typeface="+mn-cs"/>
              </a:rPr>
              <a:t>TREND SUPPLIER NARKOBA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tencil" pitchFamily="82" charset="0"/>
                <a:ea typeface="+mn-ea"/>
                <a:cs typeface="+mn-cs"/>
              </a:rPr>
              <a:t>DI INDONESIA</a:t>
            </a:r>
          </a:p>
        </p:txBody>
      </p:sp>
      <p:sp>
        <p:nvSpPr>
          <p:cNvPr id="44" name="AutoShape 3"/>
          <p:cNvSpPr>
            <a:spLocks noChangeArrowheads="1"/>
          </p:cNvSpPr>
          <p:nvPr/>
        </p:nvSpPr>
        <p:spPr bwMode="auto">
          <a:xfrm>
            <a:off x="7138987" y="3425880"/>
            <a:ext cx="1471613" cy="914400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 err="1">
                <a:latin typeface="+mn-lt"/>
                <a:ea typeface="+mn-ea"/>
                <a:cs typeface="+mn-cs"/>
              </a:rPr>
              <a:t>Psikotropika</a:t>
            </a:r>
            <a:endParaRPr lang="en-US" sz="1400" b="1" dirty="0"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atin typeface="+mn-lt"/>
                <a:ea typeface="+mn-ea"/>
                <a:cs typeface="+mn-cs"/>
              </a:rPr>
              <a:t>GOL  II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dirty="0">
                <a:latin typeface="+mn-lt"/>
                <a:ea typeface="+mn-ea"/>
                <a:cs typeface="+mn-cs"/>
              </a:rPr>
              <a:t>- AMPHETAMINE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dirty="0">
                <a:latin typeface="+mn-lt"/>
                <a:ea typeface="+mn-ea"/>
                <a:cs typeface="+mn-cs"/>
              </a:rPr>
              <a:t>- METHAMPHETAMINE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dirty="0">
                <a:latin typeface="+mn-lt"/>
                <a:ea typeface="+mn-ea"/>
                <a:cs typeface="+mn-cs"/>
              </a:rPr>
              <a:t>  (SHABU, ICE)</a:t>
            </a:r>
          </a:p>
        </p:txBody>
      </p:sp>
      <p:sp>
        <p:nvSpPr>
          <p:cNvPr id="46" name="Curved Right Arrow 45"/>
          <p:cNvSpPr>
            <a:spLocks noChangeArrowheads="1"/>
          </p:cNvSpPr>
          <p:nvPr/>
        </p:nvSpPr>
        <p:spPr bwMode="auto">
          <a:xfrm>
            <a:off x="609600" y="1266825"/>
            <a:ext cx="609600" cy="1447800"/>
          </a:xfrm>
          <a:prstGeom prst="curvedRightArrow">
            <a:avLst>
              <a:gd name="adj1" fmla="val 24992"/>
              <a:gd name="adj2" fmla="val 49996"/>
              <a:gd name="adj3" fmla="val 25000"/>
            </a:avLst>
          </a:prstGeom>
          <a:solidFill>
            <a:srgbClr val="92D050"/>
          </a:solidFill>
          <a:ln>
            <a:noFill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47" name="Curved Right Arrow 46"/>
          <p:cNvSpPr>
            <a:spLocks noChangeArrowheads="1"/>
          </p:cNvSpPr>
          <p:nvPr/>
        </p:nvSpPr>
        <p:spPr bwMode="auto">
          <a:xfrm flipH="1">
            <a:off x="7943850" y="1301750"/>
            <a:ext cx="609600" cy="1447800"/>
          </a:xfrm>
          <a:prstGeom prst="curvedRightArrow">
            <a:avLst>
              <a:gd name="adj1" fmla="val 24992"/>
              <a:gd name="adj2" fmla="val 49996"/>
              <a:gd name="adj3" fmla="val 25000"/>
            </a:avLst>
          </a:prstGeom>
          <a:solidFill>
            <a:srgbClr val="92D050"/>
          </a:solidFill>
          <a:ln>
            <a:noFill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5" name="Text Box 20"/>
          <p:cNvSpPr txBox="1">
            <a:spLocks noChangeArrowheads="1"/>
          </p:cNvSpPr>
          <p:nvPr/>
        </p:nvSpPr>
        <p:spPr bwMode="auto">
          <a:xfrm>
            <a:off x="5535613" y="4405313"/>
            <a:ext cx="1254125" cy="158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b="1" u="sng">
                <a:latin typeface="Trebuchet MS" charset="0"/>
              </a:rPr>
              <a:t>ORGANIZER</a:t>
            </a:r>
            <a:r>
              <a:rPr lang="en-US" sz="1200" b="1">
                <a:latin typeface="Trebuchet MS" charset="0"/>
              </a:rPr>
              <a:t> :</a:t>
            </a:r>
          </a:p>
          <a:p>
            <a:pPr eaLnBrk="1" hangingPunct="1"/>
            <a:r>
              <a:rPr lang="en-US" sz="1200" b="1">
                <a:latin typeface="Trebuchet MS" charset="0"/>
              </a:rPr>
              <a:t>BANDAR</a:t>
            </a:r>
          </a:p>
          <a:p>
            <a:pPr eaLnBrk="1" hangingPunct="1">
              <a:buFontTx/>
              <a:buChar char="-"/>
            </a:pPr>
            <a:r>
              <a:rPr lang="en-US" sz="1200" b="1">
                <a:latin typeface="Trebuchet MS" charset="0"/>
              </a:rPr>
              <a:t> WNI  </a:t>
            </a:r>
          </a:p>
          <a:p>
            <a:pPr eaLnBrk="1" hangingPunct="1">
              <a:lnSpc>
                <a:spcPct val="180000"/>
              </a:lnSpc>
            </a:pPr>
            <a:endParaRPr lang="en-US" sz="1200" b="1" u="sng">
              <a:latin typeface="Trebuchet MS" charset="0"/>
            </a:endParaRPr>
          </a:p>
          <a:p>
            <a:pPr eaLnBrk="1" hangingPunct="1"/>
            <a:r>
              <a:rPr lang="en-US" sz="1200" b="1" u="sng">
                <a:latin typeface="Trebuchet MS" charset="0"/>
              </a:rPr>
              <a:t>DISTRIBUTOR</a:t>
            </a:r>
          </a:p>
          <a:p>
            <a:pPr eaLnBrk="1" hangingPunct="1">
              <a:lnSpc>
                <a:spcPct val="130000"/>
              </a:lnSpc>
            </a:pPr>
            <a:r>
              <a:rPr lang="en-US" sz="1200" b="1" u="sng">
                <a:latin typeface="Trebuchet MS" charset="0"/>
              </a:rPr>
              <a:t>PENGEDAR</a:t>
            </a:r>
            <a:r>
              <a:rPr lang="en-US" sz="1200" b="1">
                <a:latin typeface="Trebuchet MS" charset="0"/>
              </a:rPr>
              <a:t> :</a:t>
            </a:r>
          </a:p>
          <a:p>
            <a:pPr eaLnBrk="1" hangingPunct="1">
              <a:buFontTx/>
              <a:buChar char="-"/>
            </a:pPr>
            <a:r>
              <a:rPr lang="en-US" sz="1200" b="1">
                <a:latin typeface="Trebuchet MS" charset="0"/>
              </a:rPr>
              <a:t> WNI </a:t>
            </a:r>
          </a:p>
        </p:txBody>
      </p:sp>
      <p:sp>
        <p:nvSpPr>
          <p:cNvPr id="26" name="Text Box 21"/>
          <p:cNvSpPr txBox="1">
            <a:spLocks noChangeArrowheads="1"/>
          </p:cNvSpPr>
          <p:nvPr/>
        </p:nvSpPr>
        <p:spPr bwMode="auto">
          <a:xfrm>
            <a:off x="7123113" y="4367213"/>
            <a:ext cx="1330325" cy="158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b="1" u="sng">
                <a:latin typeface="Trebuchet MS" charset="0"/>
              </a:rPr>
              <a:t>ORGANIZER</a:t>
            </a:r>
            <a:r>
              <a:rPr lang="en-US" sz="1200" b="1">
                <a:latin typeface="Trebuchet MS" charset="0"/>
              </a:rPr>
              <a:t> :</a:t>
            </a:r>
          </a:p>
          <a:p>
            <a:pPr eaLnBrk="1" hangingPunct="1"/>
            <a:r>
              <a:rPr lang="en-US" sz="1200" b="1">
                <a:latin typeface="Trebuchet MS" charset="0"/>
              </a:rPr>
              <a:t>BANDAR</a:t>
            </a:r>
          </a:p>
          <a:p>
            <a:pPr eaLnBrk="1" hangingPunct="1">
              <a:buFontTx/>
              <a:buChar char="-"/>
            </a:pPr>
            <a:r>
              <a:rPr lang="en-US" sz="1200" b="1">
                <a:latin typeface="Trebuchet MS" charset="0"/>
              </a:rPr>
              <a:t> WNA</a:t>
            </a:r>
            <a:endParaRPr lang="en-US" sz="1200" b="1" u="sng">
              <a:latin typeface="Trebuchet MS" charset="0"/>
            </a:endParaRPr>
          </a:p>
          <a:p>
            <a:pPr eaLnBrk="1" hangingPunct="1">
              <a:lnSpc>
                <a:spcPct val="130000"/>
              </a:lnSpc>
            </a:pPr>
            <a:endParaRPr lang="en-US" sz="1200" b="1" u="sng">
              <a:latin typeface="Trebuchet MS" charset="0"/>
            </a:endParaRPr>
          </a:p>
          <a:p>
            <a:pPr eaLnBrk="1" hangingPunct="1">
              <a:lnSpc>
                <a:spcPct val="190000"/>
              </a:lnSpc>
            </a:pPr>
            <a:r>
              <a:rPr lang="en-US" sz="1200" b="1" u="sng">
                <a:latin typeface="Trebuchet MS" charset="0"/>
              </a:rPr>
              <a:t>DISTRIBUTOR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b="1" u="sng">
                <a:latin typeface="Trebuchet MS" charset="0"/>
              </a:rPr>
              <a:t>PENGEDAR</a:t>
            </a:r>
            <a:r>
              <a:rPr lang="en-US" sz="1200" b="1">
                <a:latin typeface="Trebuchet MS" charset="0"/>
              </a:rPr>
              <a:t> :</a:t>
            </a:r>
          </a:p>
          <a:p>
            <a:pPr eaLnBrk="1" hangingPunct="1">
              <a:buFontTx/>
              <a:buChar char="-"/>
            </a:pPr>
            <a:r>
              <a:rPr lang="en-US" sz="1200" b="1">
                <a:latin typeface="Trebuchet MS" charset="0"/>
              </a:rPr>
              <a:t> WNI 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1371600" y="2105625"/>
            <a:ext cx="6477000" cy="9906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en-US" sz="3200" b="1" i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charset="0"/>
              </a:rPr>
              <a:t>NARKOTIKA</a:t>
            </a:r>
          </a:p>
          <a:p>
            <a:pPr algn="ctr" eaLnBrk="1" hangingPunct="1">
              <a:defRPr/>
            </a:pPr>
            <a:r>
              <a:rPr lang="en-US" sz="16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charset="0"/>
              </a:rPr>
              <a:t>BERDASARKAN UNDANG-UNDANG NO.35 TH.2009 TTG NARKOTIKA</a:t>
            </a:r>
          </a:p>
        </p:txBody>
      </p:sp>
      <p:cxnSp>
        <p:nvCxnSpPr>
          <p:cNvPr id="38" name="Elbow Connector 37"/>
          <p:cNvCxnSpPr/>
          <p:nvPr/>
        </p:nvCxnSpPr>
        <p:spPr>
          <a:xfrm rot="5400000">
            <a:off x="2807494" y="1643856"/>
            <a:ext cx="298450" cy="3259138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Elbow Connector 39"/>
          <p:cNvCxnSpPr/>
          <p:nvPr/>
        </p:nvCxnSpPr>
        <p:spPr>
          <a:xfrm rot="16200000" flipH="1">
            <a:off x="6080125" y="1630363"/>
            <a:ext cx="301625" cy="3289300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Elbow Connector 44"/>
          <p:cNvCxnSpPr/>
          <p:nvPr/>
        </p:nvCxnSpPr>
        <p:spPr>
          <a:xfrm rot="16200000" flipH="1">
            <a:off x="5274469" y="2436019"/>
            <a:ext cx="304800" cy="1681162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Elbow Connector 49"/>
          <p:cNvCxnSpPr/>
          <p:nvPr/>
        </p:nvCxnSpPr>
        <p:spPr>
          <a:xfrm rot="5400000">
            <a:off x="3608388" y="2452687"/>
            <a:ext cx="306388" cy="1649413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rot="16200000" flipH="1">
            <a:off x="4436269" y="3274219"/>
            <a:ext cx="306388" cy="635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25" y="141119"/>
            <a:ext cx="848685" cy="785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3" descr="ina gif.gif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134663" y="183922"/>
            <a:ext cx="720080" cy="72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28863663"/>
      </p:ext>
    </p:extLst>
  </p:cSld>
  <p:clrMapOvr>
    <a:masterClrMapping/>
  </p:clrMapOvr>
  <p:transition xmlns:p14="http://schemas.microsoft.com/office/powerpoint/2010/main" spd="med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68247" y="304800"/>
            <a:ext cx="4853356" cy="533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u="sng" dirty="0" smtClean="0">
                <a:latin typeface="Calibri" pitchFamily="34" charset="0"/>
                <a:cs typeface="Calibri" pitchFamily="34" charset="0"/>
              </a:rPr>
              <a:t>KEMASAN  PARFUM  DAN  SHAMPO</a:t>
            </a:r>
            <a:endParaRPr lang="en-US" b="1" u="sng" dirty="0"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853659" y="857232"/>
            <a:ext cx="1751059" cy="2400312"/>
            <a:chOff x="924676" y="1059531"/>
            <a:chExt cx="1896981" cy="2400312"/>
          </a:xfrm>
        </p:grpSpPr>
        <p:pic>
          <p:nvPicPr>
            <p:cNvPr id="8197" name="Picture 5" descr="D:\DATA PC KANSUBDIT II TAHUN 2006-2010\DATA BASE KANIT  II\Kasus Iran Bandara\BB Dok Iran\DSC03115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281111" y="1059531"/>
              <a:ext cx="1184110" cy="145507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Rounded Rectangle 6"/>
            <p:cNvSpPr/>
            <p:nvPr/>
          </p:nvSpPr>
          <p:spPr>
            <a:xfrm>
              <a:off x="924676" y="2636156"/>
              <a:ext cx="1896981" cy="823687"/>
            </a:xfrm>
            <a:prstGeom prst="roundRect">
              <a:avLst>
                <a:gd name="adj" fmla="val 8047"/>
              </a:avLst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marL="746125" indent="-746125" defTabSz="38735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Nama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	: Mr. JV</a:t>
              </a:r>
            </a:p>
            <a:p>
              <a:pPr marL="746125" indent="-746125" defTabSz="38735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WN	: Iran</a:t>
              </a:r>
            </a:p>
            <a:p>
              <a:pPr marL="746125" indent="-746125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BB </a:t>
              </a: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Shabu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	: 6 </a:t>
              </a: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Botol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Cair</a:t>
              </a:r>
              <a:endParaRPr lang="en-US" sz="11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  <a:p>
              <a:pPr marL="746125" indent="-746125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Tanggal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	: 20 </a:t>
              </a: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Okt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 2009</a:t>
              </a:r>
            </a:p>
          </p:txBody>
        </p:sp>
      </p:grpSp>
      <p:pic>
        <p:nvPicPr>
          <p:cNvPr id="8199" name="Picture 7" descr="DSC0297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83988" y="1344353"/>
            <a:ext cx="2679603" cy="207739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DSC0297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32885" y="1344353"/>
            <a:ext cx="2812492" cy="207739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1" name="Picture 9" descr="D:\DATA TAHUN 2011\DLL\BAHAN BUKU PANGSA NARKOBA DUNIA 2011\GAMBAR MODUS\MODUS KEMASAN KOSMETIK SHABU CAIR DARI IRA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83877" y="3763965"/>
            <a:ext cx="5661500" cy="224723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853658" y="3493401"/>
            <a:ext cx="1751059" cy="2476514"/>
            <a:chOff x="924675" y="3695700"/>
            <a:chExt cx="1896981" cy="2476514"/>
          </a:xfrm>
        </p:grpSpPr>
        <p:pic>
          <p:nvPicPr>
            <p:cNvPr id="8203" name="Picture 11" descr="D:\DATA PC KANSUBDIT II TAHUN 2006-2010\KASUS TAHUN 2010\SHABU CAIR\NASER\1.jp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227217" y="3695700"/>
              <a:ext cx="1291896" cy="160928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Rounded Rectangle 13"/>
            <p:cNvSpPr/>
            <p:nvPr/>
          </p:nvSpPr>
          <p:spPr>
            <a:xfrm>
              <a:off x="924675" y="5348527"/>
              <a:ext cx="1896981" cy="823687"/>
            </a:xfrm>
            <a:prstGeom prst="roundRect">
              <a:avLst>
                <a:gd name="adj" fmla="val 8047"/>
              </a:avLst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marL="746125" indent="-746125" defTabSz="38735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Nama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	: Mr. NM</a:t>
              </a:r>
            </a:p>
            <a:p>
              <a:pPr marL="746125" indent="-746125" defTabSz="38735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WN	: Iran</a:t>
              </a:r>
            </a:p>
            <a:p>
              <a:pPr marL="746125" indent="-746125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BB </a:t>
              </a: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Shabu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	:  13 </a:t>
              </a: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Botol</a:t>
              </a:r>
              <a:endParaRPr lang="en-US" sz="11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  <a:p>
              <a:pPr marL="746125" indent="-746125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Tanggal</a:t>
              </a:r>
              <a:r>
                <a:rPr lang="en-US" sz="11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	:   2010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77162114"/>
      </p:ext>
    </p:extLst>
  </p:cSld>
  <p:clrMapOvr>
    <a:masterClrMapping/>
  </p:clrMapOvr>
  <p:transition xmlns:p14="http://schemas.microsoft.com/office/powerpoint/2010/main" spd="med">
    <p:circl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04352" y="1143001"/>
            <a:ext cx="3235569" cy="1905000"/>
          </a:xfrm>
          <a:prstGeom prst="roundRect">
            <a:avLst>
              <a:gd name="adj" fmla="val 7778"/>
            </a:avLst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marL="800100" indent="-800100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Tanggal</a:t>
            </a:r>
            <a:r>
              <a:rPr lang="en-US" sz="16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	: 16 </a:t>
            </a:r>
            <a:r>
              <a:rPr lang="en-US" sz="16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Juni</a:t>
            </a:r>
            <a:r>
              <a:rPr lang="en-US" sz="16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2011</a:t>
            </a:r>
          </a:p>
          <a:p>
            <a:pPr marL="800100" indent="-800100" eaLnBrk="1" fontAlgn="auto" hangingPunct="1">
              <a:spcBef>
                <a:spcPts val="600"/>
              </a:spcBef>
              <a:spcAft>
                <a:spcPts val="0"/>
              </a:spcAft>
            </a:pPr>
            <a:r>
              <a:rPr lang="en-US" sz="16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Lokasi</a:t>
            </a:r>
            <a:r>
              <a:rPr lang="en-US" sz="16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	: Terminal  </a:t>
            </a:r>
          </a:p>
          <a:p>
            <a:pPr marL="800100" indent="-8001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	  </a:t>
            </a:r>
            <a:r>
              <a:rPr lang="en-US" sz="16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Keberangkatan</a:t>
            </a:r>
            <a:r>
              <a:rPr lang="en-US" sz="16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II D</a:t>
            </a:r>
          </a:p>
          <a:p>
            <a:pPr marL="800100" indent="-800100" eaLnBrk="1" fontAlgn="auto" hangingPunct="1">
              <a:spcBef>
                <a:spcPts val="600"/>
              </a:spcBef>
              <a:spcAft>
                <a:spcPts val="0"/>
              </a:spcAft>
            </a:pPr>
            <a:r>
              <a:rPr lang="en-US" sz="16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Tujuan</a:t>
            </a:r>
            <a:r>
              <a:rPr lang="en-US" sz="16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	: Singapore</a:t>
            </a:r>
          </a:p>
          <a:p>
            <a:pPr marL="800100" indent="-800100" eaLnBrk="1" fontAlgn="auto" hangingPunct="1">
              <a:spcBef>
                <a:spcPts val="600"/>
              </a:spcBef>
              <a:spcAft>
                <a:spcPts val="0"/>
              </a:spcAft>
            </a:pPr>
            <a:r>
              <a:rPr lang="en-US" sz="16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Modus	: </a:t>
            </a:r>
            <a:r>
              <a:rPr lang="en-US" sz="16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Disembunyikan</a:t>
            </a:r>
            <a:r>
              <a:rPr lang="en-US" sz="16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marL="800100" indent="-8001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	  </a:t>
            </a:r>
            <a:r>
              <a:rPr lang="en-US" sz="16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Dalam</a:t>
            </a:r>
            <a:r>
              <a:rPr lang="en-US" sz="16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Kotak</a:t>
            </a:r>
            <a:r>
              <a:rPr lang="en-US" sz="16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Korek</a:t>
            </a:r>
            <a:r>
              <a:rPr lang="en-US" sz="16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Api</a:t>
            </a:r>
            <a:endParaRPr lang="en-US" sz="1600" b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42175" y="3271785"/>
            <a:ext cx="3422752" cy="275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4347" y="3289301"/>
            <a:ext cx="4067296" cy="2737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2759232" y="381223"/>
            <a:ext cx="4103077" cy="43398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u="sng" dirty="0" smtClean="0">
                <a:latin typeface="Calibri" pitchFamily="34" charset="0"/>
                <a:cs typeface="Calibri" pitchFamily="34" charset="0"/>
              </a:rPr>
              <a:t>DALAM BUNGKUS KOREK API</a:t>
            </a:r>
            <a:endParaRPr lang="en-US" sz="2400" b="1" u="sng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134708" y="2870201"/>
            <a:ext cx="2743200" cy="457200"/>
          </a:xfrm>
          <a:prstGeom prst="roundRect">
            <a:avLst>
              <a:gd name="adj" fmla="val 27556"/>
            </a:avLst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marL="749300" indent="-749300" algn="ctr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BB 1,45 Gram </a:t>
            </a:r>
            <a:r>
              <a:rPr lang="en-US" sz="20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Shabu</a:t>
            </a:r>
            <a:endParaRPr lang="en-US" sz="2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6271455"/>
      </p:ext>
    </p:extLst>
  </p:cSld>
  <p:clrMapOvr>
    <a:masterClrMapping/>
  </p:clrMapOvr>
  <p:transition xmlns:p14="http://schemas.microsoft.com/office/powerpoint/2010/main" spd="med">
    <p:circl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>
            <a:spLocks noGrp="1"/>
          </p:cNvSpPr>
          <p:nvPr>
            <p:ph idx="1"/>
          </p:nvPr>
        </p:nvSpPr>
        <p:spPr>
          <a:xfrm>
            <a:off x="723855" y="277436"/>
            <a:ext cx="7827471" cy="63696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u="sng" dirty="0" smtClean="0">
                <a:latin typeface="Calibri" pitchFamily="34" charset="0"/>
                <a:cs typeface="Calibri" pitchFamily="34" charset="0"/>
              </a:rPr>
              <a:t>DIMASUKAN KE DALAM PAKET SPARE-PART KENDARAAN</a:t>
            </a:r>
            <a:endParaRPr lang="en-US" b="1" u="sng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49487" y="2790143"/>
            <a:ext cx="6710289" cy="3806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633051" y="785794"/>
            <a:ext cx="3587262" cy="1699332"/>
          </a:xfrm>
          <a:prstGeom prst="roundRect">
            <a:avLst>
              <a:gd name="adj" fmla="val 5334"/>
            </a:avLst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marL="914400" indent="-914400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Penerima</a:t>
            </a: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: Mr. A</a:t>
            </a:r>
          </a:p>
          <a:p>
            <a:pPr marL="914400" indent="-914400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Alamat</a:t>
            </a: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	: </a:t>
            </a:r>
            <a:r>
              <a:rPr lang="en-US" sz="1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Jalan</a:t>
            </a: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Bukit </a:t>
            </a:r>
            <a:r>
              <a:rPr lang="en-US" sz="1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besar</a:t>
            </a: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1 RT 01/02 </a:t>
            </a:r>
          </a:p>
          <a:p>
            <a:pPr marL="914400" indent="-914400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  N.29 </a:t>
            </a:r>
            <a:r>
              <a:rPr lang="en-US" sz="1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kel</a:t>
            </a: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Bukit </a:t>
            </a:r>
            <a:r>
              <a:rPr lang="en-US" sz="1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Besar</a:t>
            </a: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Pangkal</a:t>
            </a: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914400" indent="-914400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AWB No.	: 8755 2634 6633</a:t>
            </a:r>
          </a:p>
          <a:p>
            <a:pPr marL="914400" indent="-914400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Asal</a:t>
            </a: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: Togo-</a:t>
            </a:r>
            <a:r>
              <a:rPr lang="en-US" sz="1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Afrika</a:t>
            </a:r>
            <a:endParaRPr lang="en-US" sz="1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914400" indent="-914400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Tanggal</a:t>
            </a: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: 29 </a:t>
            </a:r>
            <a:r>
              <a:rPr lang="en-US" sz="1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Juli</a:t>
            </a: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2011</a:t>
            </a:r>
          </a:p>
          <a:p>
            <a:pPr marL="914400" indent="-914400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Lokasi</a:t>
            </a: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: FEDEX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360984" y="5558526"/>
            <a:ext cx="3458308" cy="457200"/>
          </a:xfrm>
          <a:prstGeom prst="roundRect">
            <a:avLst>
              <a:gd name="adj" fmla="val 27556"/>
            </a:avLst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marL="749300" indent="-749300" algn="ctr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8 </a:t>
            </a:r>
            <a:r>
              <a:rPr lang="en-US" sz="20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Paket</a:t>
            </a:r>
            <a:r>
              <a:rPr lang="en-US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/ 900 Gram </a:t>
            </a:r>
            <a:r>
              <a:rPr lang="en-US" sz="20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Shabu</a:t>
            </a:r>
            <a:endParaRPr lang="en-US" sz="2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463925"/>
      </p:ext>
    </p:extLst>
  </p:cSld>
  <p:clrMapOvr>
    <a:masterClrMapping/>
  </p:clrMapOvr>
  <p:transition xmlns:p14="http://schemas.microsoft.com/office/powerpoint/2010/main" spd="med">
    <p:circl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>
            <a:spLocks noGrp="1"/>
          </p:cNvSpPr>
          <p:nvPr>
            <p:ph idx="1"/>
          </p:nvPr>
        </p:nvSpPr>
        <p:spPr>
          <a:xfrm>
            <a:off x="2335460" y="304801"/>
            <a:ext cx="6330462" cy="5524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u="sng" dirty="0" smtClean="0">
                <a:latin typeface="Calibri" pitchFamily="34" charset="0"/>
                <a:cs typeface="Calibri" pitchFamily="34" charset="0"/>
              </a:rPr>
              <a:t>DIMASUKAN KE DALAM SEPATU</a:t>
            </a:r>
            <a:endParaRPr lang="en-US" sz="2400" b="1" u="sng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9218" name="Picture 2" descr="D:\DATA TAHUN 2011\DLL\BAHAN BUKU PANGSA NARKOBA DUNIA 2011\GAMBAR MODUS\MODUS HAK SEPAT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709" y="4286256"/>
            <a:ext cx="3856146" cy="1898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1095509" y="1223948"/>
            <a:ext cx="3240596" cy="1847848"/>
          </a:xfrm>
          <a:prstGeom prst="roundRect">
            <a:avLst>
              <a:gd name="adj" fmla="val 4965"/>
            </a:avLst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marL="800100" indent="-800100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Penerima</a:t>
            </a:r>
            <a:r>
              <a:rPr lang="en-US" sz="14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	: JMM</a:t>
            </a:r>
          </a:p>
          <a:p>
            <a:pPr marL="800100" indent="-800100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Alamat</a:t>
            </a:r>
            <a:r>
              <a:rPr lang="en-US" sz="14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	: </a:t>
            </a:r>
            <a:r>
              <a:rPr lang="en-US" sz="14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Perumahan</a:t>
            </a:r>
            <a:r>
              <a:rPr lang="en-US" sz="14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Indah </a:t>
            </a:r>
            <a:r>
              <a:rPr lang="en-US" sz="14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Buncit</a:t>
            </a:r>
            <a:r>
              <a:rPr lang="en-US" sz="14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marL="800100" indent="-800100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	  Jl. Mimosa Raya Block E-1  	  </a:t>
            </a:r>
          </a:p>
          <a:p>
            <a:pPr marL="800100" indent="-800100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                     No.1 </a:t>
            </a:r>
            <a:r>
              <a:rPr lang="en-US" sz="14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Mampang-Buncit</a:t>
            </a:r>
            <a:r>
              <a:rPr lang="en-US" sz="14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-Jakarta</a:t>
            </a:r>
          </a:p>
          <a:p>
            <a:pPr marL="800100" indent="-800100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EMS No.	: EE 941109642MY</a:t>
            </a:r>
          </a:p>
          <a:p>
            <a:pPr marL="800100" indent="-800100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Asal</a:t>
            </a:r>
            <a:r>
              <a:rPr lang="en-US" sz="14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	: Malaysia</a:t>
            </a:r>
          </a:p>
          <a:p>
            <a:pPr marL="800100" indent="-800100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Tanggal</a:t>
            </a:r>
            <a:r>
              <a:rPr lang="en-US" sz="14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	: 24 Mei 2011</a:t>
            </a:r>
          </a:p>
          <a:p>
            <a:pPr marL="800100" indent="-800100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Lokasi</a:t>
            </a:r>
            <a:r>
              <a:rPr lang="en-US" sz="14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	: Kantor  </a:t>
            </a:r>
            <a:r>
              <a:rPr lang="en-US" sz="14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Tukar</a:t>
            </a:r>
            <a:r>
              <a:rPr lang="en-US" sz="14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4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Pos</a:t>
            </a:r>
            <a:r>
              <a:rPr lang="en-US" sz="14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4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Udara</a:t>
            </a:r>
            <a:endParaRPr lang="en-US" sz="1400" b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Picture 2"/>
          <p:cNvPicPr preferRelativeResize="0"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86453" y="857471"/>
            <a:ext cx="4050663" cy="3384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52029" y="3554388"/>
            <a:ext cx="2724779" cy="1304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ounded Rectangle 10"/>
          <p:cNvSpPr/>
          <p:nvPr/>
        </p:nvSpPr>
        <p:spPr>
          <a:xfrm>
            <a:off x="4842017" y="3733800"/>
            <a:ext cx="3539535" cy="279538"/>
          </a:xfrm>
          <a:prstGeom prst="roundRect">
            <a:avLst>
              <a:gd name="adj" fmla="val 4965"/>
            </a:avLst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Happy five </a:t>
            </a:r>
            <a:r>
              <a:rPr lang="id-ID" sz="14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en-US" sz="14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Nimetazepam</a:t>
            </a:r>
            <a:r>
              <a:rPr lang="id-ID" sz="14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)</a:t>
            </a:r>
            <a:r>
              <a:rPr lang="en-US" sz="14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30 </a:t>
            </a:r>
            <a:r>
              <a:rPr lang="id-ID" sz="14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en-US" sz="14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tiga</a:t>
            </a:r>
            <a:r>
              <a:rPr lang="en-US" sz="14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4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puluh</a:t>
            </a:r>
            <a:r>
              <a:rPr lang="id-ID" sz="14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) </a:t>
            </a:r>
            <a:r>
              <a:rPr lang="en-US" sz="14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tablet </a:t>
            </a:r>
            <a:endParaRPr lang="en-US" sz="1400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412387" y="4969829"/>
            <a:ext cx="2562830" cy="1178932"/>
          </a:xfrm>
          <a:prstGeom prst="roundRect">
            <a:avLst>
              <a:gd name="adj" fmla="val 8047"/>
            </a:avLst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marL="1085850" indent="-1085850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Nama</a:t>
            </a:r>
            <a:r>
              <a:rPr lang="en-US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	: Mr. MZ</a:t>
            </a:r>
          </a:p>
          <a:p>
            <a:pPr marL="1085850" indent="-1085850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WN	: Indonesia</a:t>
            </a:r>
          </a:p>
          <a:p>
            <a:pPr marL="1085850" indent="-10858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BB </a:t>
            </a:r>
            <a:r>
              <a:rPr lang="en-US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Shabu</a:t>
            </a:r>
            <a:r>
              <a:rPr lang="en-US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	: 322 Gram</a:t>
            </a:r>
          </a:p>
          <a:p>
            <a:pPr marL="1085850" indent="-10858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Tanggal</a:t>
            </a:r>
            <a:r>
              <a:rPr lang="en-US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	: 2010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838059" y="4320227"/>
            <a:ext cx="1547446" cy="279538"/>
          </a:xfrm>
          <a:prstGeom prst="roundRect">
            <a:avLst>
              <a:gd name="adj" fmla="val 4965"/>
            </a:avLst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BB 322 Gram </a:t>
            </a:r>
            <a:r>
              <a:rPr lang="en-US" sz="1400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Shabu</a:t>
            </a:r>
            <a:r>
              <a:rPr lang="en-US" sz="14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en-US" sz="1400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719866"/>
      </p:ext>
    </p:extLst>
  </p:cSld>
  <p:clrMapOvr>
    <a:masterClrMapping/>
  </p:clrMapOvr>
  <p:transition xmlns:p14="http://schemas.microsoft.com/office/powerpoint/2010/main" spd="med">
    <p:circl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>
            <a:spLocks noGrp="1"/>
          </p:cNvSpPr>
          <p:nvPr>
            <p:ph idx="1"/>
          </p:nvPr>
        </p:nvSpPr>
        <p:spPr>
          <a:xfrm>
            <a:off x="1217882" y="443593"/>
            <a:ext cx="3938954" cy="4964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u="sng" dirty="0" smtClean="0">
                <a:latin typeface="Calibri" pitchFamily="34" charset="0"/>
                <a:cs typeface="Calibri" pitchFamily="34" charset="0"/>
              </a:rPr>
              <a:t>DIMASUKAN DI KAKI PALSU</a:t>
            </a:r>
            <a:endParaRPr lang="en-US" b="1" u="sng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Picture 2" descr="http://v-images2.antarafoto.com/gpr/1257946678/peristiwa-shabu-3-6-m-di-kaki-palsu-7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75386" y="589583"/>
            <a:ext cx="3134396" cy="2385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2222135" y="1453538"/>
            <a:ext cx="2562830" cy="1178932"/>
          </a:xfrm>
          <a:prstGeom prst="roundRect">
            <a:avLst>
              <a:gd name="adj" fmla="val 804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marL="1085850" indent="-1085850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Nama</a:t>
            </a:r>
            <a:r>
              <a:rPr lang="en-US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	: Mr. X</a:t>
            </a:r>
          </a:p>
          <a:p>
            <a:pPr marL="1085850" indent="-1085850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WN	: Iran</a:t>
            </a:r>
          </a:p>
          <a:p>
            <a:pPr marL="1085850" indent="-10858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BB </a:t>
            </a:r>
            <a:r>
              <a:rPr lang="en-US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Shabu</a:t>
            </a:r>
            <a:r>
              <a:rPr lang="en-US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	: 1.000 Gram</a:t>
            </a:r>
          </a:p>
          <a:p>
            <a:pPr marL="1085850" indent="-10858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Tanggal</a:t>
            </a:r>
            <a:r>
              <a:rPr lang="en-US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	: 22 Jun 2010</a:t>
            </a:r>
          </a:p>
        </p:txBody>
      </p:sp>
      <p:pic>
        <p:nvPicPr>
          <p:cNvPr id="10242" name="Picture 2" descr="http://2.bp.blogspot.com/_nTl0SeYuMXY/Sv1Wjp3omnI/AAAAAAAAAaU/RavDEG_4mss/s320/IMG_281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75497" y="3171984"/>
            <a:ext cx="1703931" cy="2924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://1.bp.blogspot.com/_nTl0SeYuMXY/Sv1WU4F6K8I/AAAAAAAAAaM/XnsaU9iRI80/s320/IMG_279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2748" y="3783769"/>
            <a:ext cx="1254369" cy="170066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ounded Rectangle 10"/>
          <p:cNvSpPr/>
          <p:nvPr/>
        </p:nvSpPr>
        <p:spPr>
          <a:xfrm>
            <a:off x="2233859" y="4044414"/>
            <a:ext cx="2562830" cy="1178932"/>
          </a:xfrm>
          <a:prstGeom prst="roundRect">
            <a:avLst>
              <a:gd name="adj" fmla="val 804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marL="1085850" indent="-1085850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Nama</a:t>
            </a:r>
            <a:r>
              <a:rPr lang="en-US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	: Mr. MV</a:t>
            </a:r>
          </a:p>
          <a:p>
            <a:pPr marL="1085850" indent="-1085850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WN	: Iran</a:t>
            </a:r>
          </a:p>
          <a:p>
            <a:pPr marL="1085850" indent="-10858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BB </a:t>
            </a:r>
            <a:r>
              <a:rPr lang="en-US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Shabu</a:t>
            </a:r>
            <a:r>
              <a:rPr lang="en-US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	: 1.660 Gram</a:t>
            </a:r>
          </a:p>
          <a:p>
            <a:pPr marL="1085850" indent="-10858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Tanggal</a:t>
            </a:r>
            <a:r>
              <a:rPr lang="en-US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	: 09 Nov 2009</a:t>
            </a:r>
          </a:p>
        </p:txBody>
      </p:sp>
      <p:pic>
        <p:nvPicPr>
          <p:cNvPr id="12" name="Picture 2" descr="http://v-images2.antarafoto.com/gpr/1257946678/peristiwa-shabu-3-6-m-di-kaki-palsu-7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804916" y="1192671"/>
            <a:ext cx="1232201" cy="170066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xtLst/>
        </p:spPr>
      </p:pic>
    </p:spTree>
    <p:extLst>
      <p:ext uri="{BB962C8B-B14F-4D97-AF65-F5344CB8AC3E}">
        <p14:creationId xmlns:p14="http://schemas.microsoft.com/office/powerpoint/2010/main" val="3149458097"/>
      </p:ext>
    </p:extLst>
  </p:cSld>
  <p:clrMapOvr>
    <a:masterClrMapping/>
  </p:clrMapOvr>
  <p:transition xmlns:p14="http://schemas.microsoft.com/office/powerpoint/2010/main" spd="med">
    <p:circl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>
            <a:spLocks noGrp="1"/>
          </p:cNvSpPr>
          <p:nvPr>
            <p:ph idx="1"/>
          </p:nvPr>
        </p:nvSpPr>
        <p:spPr>
          <a:xfrm>
            <a:off x="1790997" y="423334"/>
            <a:ext cx="5627077" cy="457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u="sng" dirty="0" smtClean="0">
                <a:latin typeface="Calibri" pitchFamily="34" charset="0"/>
                <a:cs typeface="Calibri" pitchFamily="34" charset="0"/>
              </a:rPr>
              <a:t>DIMASUKAN DI DALAM TABUNG OKSIGEN</a:t>
            </a:r>
            <a:endParaRPr lang="en-US" b="1" u="sng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635503" y="4005064"/>
            <a:ext cx="2743200" cy="1391734"/>
          </a:xfrm>
          <a:prstGeom prst="roundRect">
            <a:avLst>
              <a:gd name="adj" fmla="val 8047"/>
            </a:avLst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marL="1085850" indent="-1085850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Nama</a:t>
            </a:r>
            <a:r>
              <a:rPr lang="en-US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	: Mr. RS</a:t>
            </a:r>
          </a:p>
          <a:p>
            <a:pPr marL="1085850" indent="-1085850" defTabSz="387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WN	: Iran</a:t>
            </a:r>
          </a:p>
          <a:p>
            <a:pPr marL="1085850" indent="-10858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BB </a:t>
            </a:r>
            <a:r>
              <a:rPr lang="en-US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Shabu</a:t>
            </a:r>
            <a:r>
              <a:rPr lang="en-US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	: 9.000 Gram</a:t>
            </a:r>
          </a:p>
          <a:p>
            <a:pPr marL="1085850" indent="-10858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Tanggal</a:t>
            </a:r>
            <a:r>
              <a:rPr lang="en-US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	: 21 Sept 2011</a:t>
            </a:r>
          </a:p>
        </p:txBody>
      </p:sp>
      <p:pic>
        <p:nvPicPr>
          <p:cNvPr id="13318" name="Picture 6" descr="http://images.detik.com/content/2011/09/21/10/narkobadala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00208" y="1143000"/>
            <a:ext cx="3868615" cy="2671064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http://t3.gstatic.com/images?q=tbn:ANd9GcTIYMN89aWxXBDRjcna7JQ9kCbmEcXpVBlSjDT6N6wmz4HDZdpgt9gpnS7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7263" y="3069183"/>
            <a:ext cx="4497193" cy="2728297"/>
          </a:xfrm>
          <a:prstGeom prst="rect">
            <a:avLst/>
          </a:prstGeom>
          <a:noFill/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0056588"/>
      </p:ext>
    </p:extLst>
  </p:cSld>
  <p:clrMapOvr>
    <a:masterClrMapping/>
  </p:clrMapOvr>
  <p:transition xmlns:p14="http://schemas.microsoft.com/office/powerpoint/2010/main" spd="med">
    <p:circl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ATA TAHUN 2011\DLL\BAHAN BUKU PANGSA NARKOBA DUNIA 2011\GAMBAR MODUS\MODUS HANDUK BASA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110" y="1412776"/>
            <a:ext cx="5563923" cy="45173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1"/>
          <p:cNvSpPr>
            <a:spLocks noGrp="1"/>
          </p:cNvSpPr>
          <p:nvPr>
            <p:ph idx="1"/>
          </p:nvPr>
        </p:nvSpPr>
        <p:spPr>
          <a:xfrm>
            <a:off x="1858729" y="457200"/>
            <a:ext cx="5627077" cy="457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u="sng" dirty="0" smtClean="0">
                <a:latin typeface="Calibri" pitchFamily="34" charset="0"/>
                <a:cs typeface="Calibri" pitchFamily="34" charset="0"/>
              </a:rPr>
              <a:t> DIRENDAM KE DALAM HANDUK BASAH</a:t>
            </a:r>
            <a:endParaRPr lang="en-US" sz="2400" b="1" u="sng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634013"/>
      </p:ext>
    </p:extLst>
  </p:cSld>
  <p:clrMapOvr>
    <a:masterClrMapping/>
  </p:clrMapOvr>
  <p:transition xmlns:p14="http://schemas.microsoft.com/office/powerpoint/2010/main" spd="med">
    <p:circl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"/>
          <p:cNvSpPr>
            <a:spLocks noGrp="1"/>
          </p:cNvSpPr>
          <p:nvPr>
            <p:ph idx="1"/>
          </p:nvPr>
        </p:nvSpPr>
        <p:spPr>
          <a:xfrm>
            <a:off x="2248188" y="541865"/>
            <a:ext cx="5627077" cy="457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2400" b="1" u="sng" dirty="0" smtClean="0">
                <a:latin typeface="Calibri" pitchFamily="34" charset="0"/>
                <a:cs typeface="Calibri" pitchFamily="34" charset="0"/>
              </a:rPr>
              <a:t>DIMASUKAN </a:t>
            </a:r>
            <a:r>
              <a:rPr lang="fi-FI" sz="2400" b="1" u="sng" dirty="0">
                <a:latin typeface="Calibri" pitchFamily="34" charset="0"/>
                <a:cs typeface="Calibri" pitchFamily="34" charset="0"/>
              </a:rPr>
              <a:t>KE DALAM BATU NISAN</a:t>
            </a:r>
          </a:p>
          <a:p>
            <a:pPr marL="0" indent="0">
              <a:buNone/>
            </a:pPr>
            <a:endParaRPr lang="en-US" b="1" u="sng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6" name="Picture 2" descr="D:\DATA TAHUN 2011\DLL\BAHAN BUKU PANGSA NARKOBA DUNIA 2011\GAMBAR MODUS\MODUS BATU NISAN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1"/>
          <a:stretch/>
        </p:blipFill>
        <p:spPr bwMode="auto">
          <a:xfrm>
            <a:off x="1406769" y="1425844"/>
            <a:ext cx="6471138" cy="46286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36654"/>
      </p:ext>
    </p:extLst>
  </p:cSld>
  <p:clrMapOvr>
    <a:masterClrMapping/>
  </p:clrMapOvr>
  <p:transition xmlns:p14="http://schemas.microsoft.com/office/powerpoint/2010/main" spd="med">
    <p:circl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"/>
          <p:cNvSpPr>
            <a:spLocks noGrp="1"/>
          </p:cNvSpPr>
          <p:nvPr>
            <p:ph idx="1"/>
          </p:nvPr>
        </p:nvSpPr>
        <p:spPr>
          <a:xfrm>
            <a:off x="2180456" y="457200"/>
            <a:ext cx="5627077" cy="457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b="1" u="sng" dirty="0" smtClean="0">
                <a:latin typeface="Calibri" pitchFamily="34" charset="0"/>
                <a:cs typeface="Calibri" pitchFamily="34" charset="0"/>
              </a:rPr>
              <a:t>DIMASUKAN </a:t>
            </a:r>
            <a:r>
              <a:rPr lang="fi-FI" b="1" u="sng" dirty="0">
                <a:latin typeface="Calibri" pitchFamily="34" charset="0"/>
                <a:cs typeface="Calibri" pitchFamily="34" charset="0"/>
              </a:rPr>
              <a:t>KE DALAM PAKAN IKAN</a:t>
            </a:r>
          </a:p>
          <a:p>
            <a:pPr marL="0" indent="0">
              <a:buNone/>
            </a:pPr>
            <a:endParaRPr lang="en-US" b="1" u="sng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123" name="Picture 3" descr="M:\BAHAN SLIDE\XTC dalam kemasan pakan ika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661" y="1029460"/>
            <a:ext cx="7580919" cy="46855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r="12865" b="11094"/>
          <a:stretch/>
        </p:blipFill>
        <p:spPr bwMode="auto">
          <a:xfrm>
            <a:off x="6590347" y="4072464"/>
            <a:ext cx="2277626" cy="2413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919873"/>
      </p:ext>
    </p:extLst>
  </p:cSld>
  <p:clrMapOvr>
    <a:masterClrMapping/>
  </p:clrMapOvr>
  <p:transition xmlns:p14="http://schemas.microsoft.com/office/powerpoint/2010/main" spd="med">
    <p:circl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"/>
          <p:cNvSpPr>
            <a:spLocks noGrp="1"/>
          </p:cNvSpPr>
          <p:nvPr>
            <p:ph idx="1"/>
          </p:nvPr>
        </p:nvSpPr>
        <p:spPr>
          <a:xfrm>
            <a:off x="1418471" y="457200"/>
            <a:ext cx="6252308" cy="4572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sv-SE" sz="3100" b="1" u="sng" dirty="0" smtClean="0">
                <a:latin typeface="Calibri" pitchFamily="34" charset="0"/>
                <a:cs typeface="Calibri" pitchFamily="34" charset="0"/>
              </a:rPr>
              <a:t>DIMASUKAN </a:t>
            </a:r>
            <a:r>
              <a:rPr lang="sv-SE" sz="3100" b="1" u="sng" dirty="0">
                <a:latin typeface="Calibri" pitchFamily="34" charset="0"/>
                <a:cs typeface="Calibri" pitchFamily="34" charset="0"/>
              </a:rPr>
              <a:t>KE DALAM </a:t>
            </a:r>
            <a:r>
              <a:rPr lang="sv-SE" sz="3100" b="1" u="sng" dirty="0" smtClean="0">
                <a:latin typeface="Calibri" pitchFamily="34" charset="0"/>
                <a:cs typeface="Calibri" pitchFamily="34" charset="0"/>
              </a:rPr>
              <a:t>KALIGRAFI DAN AL-QURAN</a:t>
            </a:r>
            <a:endParaRPr lang="sv-SE" sz="3100" b="1" u="sng" dirty="0">
              <a:latin typeface="Calibri" pitchFamily="34" charset="0"/>
              <a:cs typeface="Calibri" pitchFamily="34" charset="0"/>
            </a:endParaRPr>
          </a:p>
          <a:p>
            <a:pPr marL="0" indent="0">
              <a:buNone/>
            </a:pPr>
            <a:endParaRPr lang="en-US" b="1" u="sng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" name="Picture 2" descr="M:\BAHAN SLIDE\Modus Narkoba dalam kaligrafi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366"/>
          <a:stretch/>
        </p:blipFill>
        <p:spPr bwMode="auto">
          <a:xfrm>
            <a:off x="384074" y="1066807"/>
            <a:ext cx="4642339" cy="23728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2" descr="100_2896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5095" y="3657600"/>
            <a:ext cx="2550000" cy="2156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Picture 2" descr="Ini Dia Narkoba Rp 28 M untuk Pesta Tahun Baru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55577" y="1142984"/>
            <a:ext cx="3725034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4" descr="Ini Dia Narkoba Rp 28 M untuk Pesta Tahun Baru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25602" y="3714752"/>
            <a:ext cx="2307997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100_2898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93027" y="3786190"/>
            <a:ext cx="2439882" cy="2242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22781503"/>
      </p:ext>
    </p:extLst>
  </p:cSld>
  <p:clrMapOvr>
    <a:masterClrMapping/>
  </p:clrMapOvr>
  <p:transition xmlns:p14="http://schemas.microsoft.com/office/powerpoint/2010/main" spd="med">
    <p:circl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img13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85030" y="1714489"/>
            <a:ext cx="1978283" cy="270571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8" name="Rounded Rectangle 7"/>
          <p:cNvSpPr/>
          <p:nvPr/>
        </p:nvSpPr>
        <p:spPr bwMode="auto">
          <a:xfrm>
            <a:off x="132025" y="182049"/>
            <a:ext cx="8879951" cy="6493902"/>
          </a:xfrm>
          <a:prstGeom prst="roundRect">
            <a:avLst>
              <a:gd name="adj" fmla="val 3827"/>
            </a:avLst>
          </a:prstGeom>
          <a:noFill/>
          <a:ln w="28575" cap="flat" cmpd="sng" algn="ctr">
            <a:solidFill>
              <a:srgbClr val="0000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-219492" y="62720"/>
            <a:ext cx="9144000" cy="1000108"/>
            <a:chOff x="0" y="0"/>
            <a:chExt cx="9906000" cy="1000108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452538" cy="100010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1452538" y="0"/>
              <a:ext cx="8453462" cy="1000108"/>
            </a:xfrm>
            <a:prstGeom prst="rect">
              <a:avLst/>
            </a:prstGeom>
            <a:gradFill flip="none" rotWithShape="1">
              <a:gsLst>
                <a:gs pos="0">
                  <a:srgbClr val="0000CC">
                    <a:shade val="30000"/>
                    <a:satMod val="115000"/>
                    <a:alpha val="77000"/>
                  </a:srgbClr>
                </a:gs>
                <a:gs pos="50000">
                  <a:srgbClr val="0000CC">
                    <a:shade val="67500"/>
                    <a:satMod val="115000"/>
                  </a:srgbClr>
                </a:gs>
                <a:gs pos="100000">
                  <a:srgbClr val="0000CC">
                    <a:shade val="100000"/>
                    <a:satMod val="115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1738290" y="285728"/>
              <a:ext cx="6355793" cy="553998"/>
            </a:xfrm>
            <a:prstGeom prst="rect">
              <a:avLst/>
            </a:prstGeom>
            <a:ln w="19050">
              <a:noFill/>
            </a:ln>
          </p:spPr>
          <p:txBody>
            <a:bodyPr wrap="none">
              <a:spAutoFit/>
            </a:bodyPr>
            <a:lstStyle/>
            <a:p>
              <a:pPr lvl="2">
                <a:lnSpc>
                  <a:spcPct val="80000"/>
                </a:lnSpc>
              </a:pPr>
              <a:r>
                <a:rPr lang="id-ID" sz="3600" b="1" dirty="0" smtClean="0">
                  <a:ln w="28575">
                    <a:noFill/>
                  </a:ln>
                  <a:solidFill>
                    <a:schemeClr val="bg1"/>
                  </a:solidFill>
                  <a:latin typeface="Copperplate Gothic Bold" pitchFamily="34" charset="0"/>
                  <a:cs typeface="Calibri" pitchFamily="34" charset="0"/>
                </a:rPr>
                <a:t>DAMPAK  KESEHATAN</a:t>
              </a:r>
              <a:endParaRPr lang="en-US" sz="3600" b="1" dirty="0">
                <a:ln w="28575">
                  <a:noFill/>
                </a:ln>
                <a:solidFill>
                  <a:schemeClr val="bg1"/>
                </a:solidFill>
                <a:latin typeface="Copperplate Gothic Bold" pitchFamily="34" charset="0"/>
                <a:cs typeface="Calibri" pitchFamily="34" charset="0"/>
              </a:endParaRPr>
            </a:p>
          </p:txBody>
        </p:sp>
        <p:pic>
          <p:nvPicPr>
            <p:cNvPr id="18" name="Picture 2" descr="D:\DATA PIDUM 2013\DATA TAHUN 2013\01 JANUARI\KUMPULAN LOGO\bnn copy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46831" y="35707"/>
              <a:ext cx="958876" cy="928694"/>
            </a:xfrm>
            <a:prstGeom prst="rect">
              <a:avLst/>
            </a:prstGeom>
            <a:noFill/>
          </p:spPr>
        </p:pic>
      </p:grpSp>
      <p:sp>
        <p:nvSpPr>
          <p:cNvPr id="19" name="Rounded Rectangle 18"/>
          <p:cNvSpPr/>
          <p:nvPr/>
        </p:nvSpPr>
        <p:spPr>
          <a:xfrm>
            <a:off x="351663" y="3357562"/>
            <a:ext cx="3071813" cy="257176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id-ID" sz="2000" b="1" dirty="0">
                <a:solidFill>
                  <a:srgbClr val="FF0000"/>
                </a:solidFill>
              </a:rPr>
              <a:t> Murung</a:t>
            </a:r>
          </a:p>
          <a:p>
            <a:pPr algn="ctr" fontAlgn="auto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id-ID" sz="2000" b="1" dirty="0" smtClean="0">
                <a:solidFill>
                  <a:srgbClr val="FF0000"/>
                </a:solidFill>
              </a:rPr>
              <a:t> </a:t>
            </a:r>
            <a:r>
              <a:rPr lang="id-ID" sz="2000" b="1" dirty="0">
                <a:solidFill>
                  <a:srgbClr val="FF0000"/>
                </a:solidFill>
              </a:rPr>
              <a:t>Tegang</a:t>
            </a:r>
          </a:p>
          <a:p>
            <a:pPr algn="ctr" fontAlgn="auto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id-ID" sz="2000" b="1" dirty="0" smtClean="0">
                <a:solidFill>
                  <a:srgbClr val="FF0000"/>
                </a:solidFill>
              </a:rPr>
              <a:t> </a:t>
            </a:r>
            <a:r>
              <a:rPr lang="id-ID" sz="2000" b="1" dirty="0">
                <a:solidFill>
                  <a:srgbClr val="FF0000"/>
                </a:solidFill>
              </a:rPr>
              <a:t>Mudah marah</a:t>
            </a:r>
          </a:p>
          <a:p>
            <a:pPr algn="ctr" fontAlgn="auto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id-ID" sz="2000" b="1" dirty="0" smtClean="0">
                <a:solidFill>
                  <a:srgbClr val="FF0000"/>
                </a:solidFill>
              </a:rPr>
              <a:t> </a:t>
            </a:r>
            <a:r>
              <a:rPr lang="id-ID" sz="2000" b="1" dirty="0">
                <a:solidFill>
                  <a:srgbClr val="FF0000"/>
                </a:solidFill>
              </a:rPr>
              <a:t>Rasa cemas berlebihan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 sz="2000" b="1" dirty="0">
              <a:solidFill>
                <a:srgbClr val="FF0000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5313370" y="3357562"/>
            <a:ext cx="3571875" cy="257176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buFont typeface="Arial" pitchFamily="34" charset="0"/>
              <a:buChar char="•"/>
              <a:defRPr/>
            </a:pPr>
            <a:r>
              <a:rPr lang="id-ID" b="1" dirty="0">
                <a:solidFill>
                  <a:srgbClr val="FF0000"/>
                </a:solidFill>
              </a:rPr>
              <a:t> Motivasi rendah &amp; susah dikendalikan</a:t>
            </a:r>
          </a:p>
          <a:p>
            <a:pPr algn="ctr" fontAlgn="auto">
              <a:buFont typeface="Arial" pitchFamily="34" charset="0"/>
              <a:buChar char="•"/>
              <a:defRPr/>
            </a:pPr>
            <a:r>
              <a:rPr lang="id-ID" b="1" dirty="0" smtClean="0">
                <a:solidFill>
                  <a:srgbClr val="FF0000"/>
                </a:solidFill>
              </a:rPr>
              <a:t>Depresi </a:t>
            </a:r>
            <a:r>
              <a:rPr lang="id-ID" b="1" dirty="0">
                <a:solidFill>
                  <a:srgbClr val="FF0000"/>
                </a:solidFill>
              </a:rPr>
              <a:t>&amp; Paranoid</a:t>
            </a:r>
          </a:p>
          <a:p>
            <a:pPr algn="ctr" fontAlgn="auto">
              <a:buFont typeface="Arial" pitchFamily="34" charset="0"/>
              <a:buChar char="•"/>
              <a:defRPr/>
            </a:pPr>
            <a:r>
              <a:rPr lang="id-ID" b="1" dirty="0" smtClean="0">
                <a:solidFill>
                  <a:srgbClr val="FF0000"/>
                </a:solidFill>
              </a:rPr>
              <a:t>Gangguan </a:t>
            </a:r>
            <a:r>
              <a:rPr lang="id-ID" b="1" dirty="0">
                <a:solidFill>
                  <a:srgbClr val="FF0000"/>
                </a:solidFill>
              </a:rPr>
              <a:t>persepsi &amp; berfikir</a:t>
            </a:r>
          </a:p>
          <a:p>
            <a:pPr algn="ctr" fontAlgn="auto">
              <a:buFont typeface="Arial" pitchFamily="34" charset="0"/>
              <a:buChar char="•"/>
              <a:defRPr/>
            </a:pPr>
            <a:r>
              <a:rPr lang="id-ID" b="1" dirty="0" smtClean="0">
                <a:solidFill>
                  <a:srgbClr val="FF0000"/>
                </a:solidFill>
              </a:rPr>
              <a:t>Gangguan </a:t>
            </a:r>
            <a:r>
              <a:rPr lang="id-ID" b="1" dirty="0">
                <a:solidFill>
                  <a:srgbClr val="FF0000"/>
                </a:solidFill>
              </a:rPr>
              <a:t>keseimbangan tubuh</a:t>
            </a:r>
          </a:p>
          <a:p>
            <a:pPr algn="ctr" fontAlgn="auto">
              <a:buFont typeface="Arial" pitchFamily="34" charset="0"/>
              <a:buChar char="•"/>
              <a:defRPr/>
            </a:pPr>
            <a:r>
              <a:rPr lang="id-ID" b="1" dirty="0" smtClean="0">
                <a:solidFill>
                  <a:srgbClr val="FF0000"/>
                </a:solidFill>
              </a:rPr>
              <a:t>Sulit </a:t>
            </a:r>
            <a:r>
              <a:rPr lang="id-ID" b="1" dirty="0">
                <a:solidFill>
                  <a:srgbClr val="FF0000"/>
                </a:solidFill>
              </a:rPr>
              <a:t>konsentrasi</a:t>
            </a:r>
          </a:p>
          <a:p>
            <a:pPr algn="ctr" fontAlgn="auto">
              <a:buFont typeface="Arial" pitchFamily="34" charset="0"/>
              <a:buChar char="•"/>
              <a:defRPr/>
            </a:pPr>
            <a:r>
              <a:rPr lang="id-ID" b="1" dirty="0" smtClean="0">
                <a:solidFill>
                  <a:srgbClr val="FF0000"/>
                </a:solidFill>
              </a:rPr>
              <a:t>Gerakan </a:t>
            </a:r>
            <a:r>
              <a:rPr lang="id-ID" b="1" dirty="0">
                <a:solidFill>
                  <a:srgbClr val="FF0000"/>
                </a:solidFill>
              </a:rPr>
              <a:t>lambat</a:t>
            </a:r>
          </a:p>
        </p:txBody>
      </p:sp>
      <p:sp>
        <p:nvSpPr>
          <p:cNvPr id="21" name="Flowchart: Preparation 20"/>
          <p:cNvSpPr/>
          <p:nvPr/>
        </p:nvSpPr>
        <p:spPr>
          <a:xfrm>
            <a:off x="483548" y="2357431"/>
            <a:ext cx="2637712" cy="899073"/>
          </a:xfrm>
          <a:prstGeom prst="flowChartPreparation">
            <a:avLst/>
          </a:prstGeom>
          <a:solidFill>
            <a:srgbClr val="008000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800" b="1" cap="all" dirty="0">
                <a:ln/>
                <a:solidFill>
                  <a:srgbClr val="FFC000"/>
                </a:solidFill>
                <a:effectLst>
                  <a:reflection blurRad="10000" stA="55000" endPos="48000" dist="500" dir="5400000" sy="-100000" algn="bl" rotWithShape="0"/>
                </a:effectLst>
                <a:latin typeface="Impact" pitchFamily="34" charset="0"/>
              </a:rPr>
              <a:t>GEJALA</a:t>
            </a:r>
          </a:p>
        </p:txBody>
      </p:sp>
      <p:sp>
        <p:nvSpPr>
          <p:cNvPr id="22" name="Flowchart: Preparation 21"/>
          <p:cNvSpPr/>
          <p:nvPr/>
        </p:nvSpPr>
        <p:spPr>
          <a:xfrm>
            <a:off x="5890856" y="2357431"/>
            <a:ext cx="2637711" cy="899073"/>
          </a:xfrm>
          <a:prstGeom prst="flowChartPreparation">
            <a:avLst/>
          </a:prstGeom>
          <a:solidFill>
            <a:srgbClr val="008000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800" b="1" cap="all" dirty="0">
                <a:ln/>
                <a:solidFill>
                  <a:srgbClr val="FFC000"/>
                </a:solidFill>
                <a:effectLst>
                  <a:reflection blurRad="10000" stA="55000" endPos="48000" dist="500" dir="5400000" sy="-100000" algn="bl" rotWithShape="0"/>
                </a:effectLst>
                <a:latin typeface="Impact" pitchFamily="34" charset="0"/>
              </a:rPr>
              <a:t>DAMPAK</a:t>
            </a:r>
          </a:p>
        </p:txBody>
      </p:sp>
      <p:sp>
        <p:nvSpPr>
          <p:cNvPr id="23" name="Curved Up Arrow 22"/>
          <p:cNvSpPr/>
          <p:nvPr/>
        </p:nvSpPr>
        <p:spPr>
          <a:xfrm>
            <a:off x="3385030" y="4429132"/>
            <a:ext cx="2044226" cy="500062"/>
          </a:xfrm>
          <a:prstGeom prst="curved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 dirty="0">
              <a:solidFill>
                <a:srgbClr val="FF0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789111" y="1000108"/>
            <a:ext cx="4243413" cy="600776"/>
          </a:xfrm>
          <a:prstGeom prst="rect">
            <a:avLst/>
          </a:prstGeom>
          <a:noFill/>
        </p:spPr>
        <p:txBody>
          <a:bodyPr wrap="none" lIns="107287" tIns="53643" rIns="107287" bIns="53643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id-ID" sz="3200" spc="59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  <a:cs typeface="Arial" charset="0"/>
              </a:rPr>
              <a:t>MARIYUANA/GANJA</a:t>
            </a:r>
            <a:endParaRPr lang="en-US" sz="3200" spc="59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28" name="Picture 2" descr="D:\George\Image\Ganja.jpg"/>
          <p:cNvPicPr>
            <a:picLocks noChangeAspect="1" noChangeArrowheads="1"/>
          </p:cNvPicPr>
          <p:nvPr/>
        </p:nvPicPr>
        <p:blipFill>
          <a:blip r:embed="rId5" cstate="print"/>
          <a:srcRect l="9214" t="84480" r="9821" b="3962"/>
          <a:stretch>
            <a:fillRect/>
          </a:stretch>
        </p:blipFill>
        <p:spPr bwMode="auto">
          <a:xfrm>
            <a:off x="5099542" y="1571612"/>
            <a:ext cx="3231196" cy="45530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1" name="Picture 8" descr="Kupu-2.jpg"/>
          <p:cNvPicPr>
            <a:picLocks noChangeAspect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32909" y="142852"/>
            <a:ext cx="703422" cy="726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73909432"/>
      </p:ext>
    </p:extLst>
  </p:cSld>
  <p:clrMapOvr>
    <a:masterClrMapping/>
  </p:clrMapOvr>
  <p:transition xmlns:p14="http://schemas.microsoft.com/office/powerpoint/2010/main" spd="med">
    <p:circl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"/>
          <p:cNvSpPr>
            <a:spLocks noGrp="1"/>
          </p:cNvSpPr>
          <p:nvPr>
            <p:ph idx="1"/>
          </p:nvPr>
        </p:nvSpPr>
        <p:spPr>
          <a:xfrm>
            <a:off x="1638571" y="428604"/>
            <a:ext cx="8440645" cy="457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v-SE" sz="2400" b="1" u="sng" dirty="0" smtClean="0">
                <a:latin typeface="Calibri" pitchFamily="34" charset="0"/>
                <a:cs typeface="Calibri" pitchFamily="34" charset="0"/>
              </a:rPr>
              <a:t>DIMASUKAN </a:t>
            </a:r>
            <a:r>
              <a:rPr lang="sv-SE" sz="2400" b="1" u="sng" dirty="0">
                <a:latin typeface="Calibri" pitchFamily="34" charset="0"/>
                <a:cs typeface="Calibri" pitchFamily="34" charset="0"/>
              </a:rPr>
              <a:t>KE DALAM </a:t>
            </a:r>
            <a:r>
              <a:rPr lang="sv-SE" sz="2400" b="1" u="sng" dirty="0" smtClean="0">
                <a:latin typeface="Calibri" pitchFamily="34" charset="0"/>
                <a:cs typeface="Calibri" pitchFamily="34" charset="0"/>
              </a:rPr>
              <a:t>KANCING PAKAIAN</a:t>
            </a:r>
            <a:endParaRPr lang="sv-SE" sz="2400" b="1" u="sng" dirty="0">
              <a:latin typeface="Calibri" pitchFamily="34" charset="0"/>
              <a:cs typeface="Calibri" pitchFamily="34" charset="0"/>
            </a:endParaRPr>
          </a:p>
          <a:p>
            <a:pPr marL="0" indent="0">
              <a:buNone/>
            </a:pPr>
            <a:endParaRPr lang="en-US" sz="2400" b="1" u="sng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1" name="Picture 3" descr="N:\kancing isi kokain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99"/>
          <a:stretch/>
        </p:blipFill>
        <p:spPr bwMode="auto">
          <a:xfrm>
            <a:off x="549491" y="928670"/>
            <a:ext cx="2879402" cy="22038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N:\kancing isi kokain 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44" y="928670"/>
            <a:ext cx="3426076" cy="22145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User\Desktop\bali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7370" y="3256387"/>
            <a:ext cx="3165253" cy="2881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4" descr="C:\Users\User\Desktop\bali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66175" y="3256388"/>
            <a:ext cx="3033367" cy="28872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10686435"/>
      </p:ext>
    </p:extLst>
  </p:cSld>
  <p:clrMapOvr>
    <a:masterClrMapping/>
  </p:clrMapOvr>
  <p:transition xmlns:p14="http://schemas.microsoft.com/office/powerpoint/2010/main" spd="med">
    <p:circl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indonesiakreatif.net/cms/wp-content/uploads/kontain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149" y="1358428"/>
            <a:ext cx="5952392" cy="44581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ontent Placeholder 1"/>
          <p:cNvSpPr>
            <a:spLocks noGrp="1"/>
          </p:cNvSpPr>
          <p:nvPr>
            <p:ph idx="1"/>
          </p:nvPr>
        </p:nvSpPr>
        <p:spPr>
          <a:xfrm>
            <a:off x="1062878" y="457200"/>
            <a:ext cx="8374702" cy="457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    </a:t>
            </a:r>
            <a:r>
              <a:rPr lang="sv-SE" sz="2400" b="1" u="sng" dirty="0" smtClean="0">
                <a:latin typeface="Calibri" pitchFamily="34" charset="0"/>
                <a:cs typeface="Calibri" pitchFamily="34" charset="0"/>
              </a:rPr>
              <a:t>DIMASUKAN </a:t>
            </a:r>
            <a:r>
              <a:rPr lang="sv-SE" sz="2400" b="1" u="sng" dirty="0">
                <a:latin typeface="Calibri" pitchFamily="34" charset="0"/>
                <a:cs typeface="Calibri" pitchFamily="34" charset="0"/>
              </a:rPr>
              <a:t>KE DALAM </a:t>
            </a:r>
            <a:r>
              <a:rPr lang="sv-SE" sz="2400" b="1" u="sng" dirty="0" smtClean="0">
                <a:latin typeface="Calibri" pitchFamily="34" charset="0"/>
                <a:cs typeface="Calibri" pitchFamily="34" charset="0"/>
              </a:rPr>
              <a:t>PETI KEMAS KONTAINER</a:t>
            </a:r>
            <a:endParaRPr lang="sv-SE" sz="2400" b="1" u="sng" dirty="0">
              <a:latin typeface="Calibri" pitchFamily="34" charset="0"/>
              <a:cs typeface="Calibri" pitchFamily="34" charset="0"/>
            </a:endParaRPr>
          </a:p>
          <a:p>
            <a:pPr marL="0" indent="0">
              <a:buNone/>
            </a:pPr>
            <a:endParaRPr lang="en-US" sz="2400" b="1" u="sng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257989"/>
      </p:ext>
    </p:extLst>
  </p:cSld>
  <p:clrMapOvr>
    <a:masterClrMapping/>
  </p:clrMapOvr>
  <p:transition xmlns:p14="http://schemas.microsoft.com/office/powerpoint/2010/main" spd="med">
    <p:circl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360989" y="0"/>
            <a:ext cx="4783015" cy="15467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 descr="scan0002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170090" y="214294"/>
            <a:ext cx="4286280" cy="64828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Rectangle 1"/>
          <p:cNvSpPr/>
          <p:nvPr/>
        </p:nvSpPr>
        <p:spPr>
          <a:xfrm>
            <a:off x="1208919" y="2296890"/>
            <a:ext cx="7761270" cy="2489432"/>
          </a:xfrm>
          <a:prstGeom prst="rect">
            <a:avLst/>
          </a:prstGeom>
          <a:noFill/>
        </p:spPr>
        <p:txBody>
          <a:bodyPr lIns="87915" tIns="43958" rIns="87915" bIns="43958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 dirty="0">
                <a:ln w="11430"/>
                <a:solidFill>
                  <a:srgbClr val="FFFF00"/>
                </a:solidFill>
                <a:effectLst>
                  <a:glow rad="228600">
                    <a:srgbClr val="A379BB">
                      <a:satMod val="175000"/>
                      <a:alpha val="40000"/>
                    </a:srgb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 Antiqua"/>
                <a:cs typeface="Arial" charset="0"/>
              </a:rPr>
              <a:t>SEKIAN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b="1" dirty="0">
                <a:ln w="11430"/>
                <a:solidFill>
                  <a:srgbClr val="FFFF00"/>
                </a:solidFill>
                <a:effectLst>
                  <a:glow rad="228600">
                    <a:srgbClr val="A379BB">
                      <a:satMod val="175000"/>
                      <a:alpha val="40000"/>
                    </a:srgb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 Antiqua"/>
                <a:cs typeface="Arial" charset="0"/>
              </a:rPr>
              <a:t>&amp;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dirty="0">
                <a:ln w="11430"/>
                <a:solidFill>
                  <a:srgbClr val="FFFF00"/>
                </a:solidFill>
                <a:effectLst>
                  <a:glow rad="228600">
                    <a:srgbClr val="A379BB">
                      <a:satMod val="175000"/>
                      <a:alpha val="40000"/>
                    </a:srgb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 Antiqua"/>
                <a:cs typeface="Arial" charset="0"/>
              </a:rPr>
              <a:t>TERIMA KASIH</a:t>
            </a:r>
            <a:endParaRPr lang="en-US" sz="4800" b="1" dirty="0">
              <a:ln w="11430"/>
              <a:solidFill>
                <a:srgbClr val="FFFF00"/>
              </a:solidFill>
              <a:effectLst>
                <a:glow rad="228600">
                  <a:srgbClr val="A379BB">
                    <a:satMod val="175000"/>
                    <a:alpha val="40000"/>
                  </a:srgb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Book Antiqua"/>
              <a:cs typeface="Arial" charset="0"/>
            </a:endParaRPr>
          </a:p>
        </p:txBody>
      </p:sp>
      <p:sp>
        <p:nvSpPr>
          <p:cNvPr id="54277" name="TextBox 7"/>
          <p:cNvSpPr txBox="1">
            <a:spLocks noChangeArrowheads="1"/>
          </p:cNvSpPr>
          <p:nvPr/>
        </p:nvSpPr>
        <p:spPr bwMode="auto">
          <a:xfrm>
            <a:off x="4408668" y="6313012"/>
            <a:ext cx="4735332" cy="3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7915" tIns="43958" rIns="87915" bIns="43958">
            <a:spAutoFit/>
          </a:bodyPr>
          <a:lstStyle/>
          <a:p>
            <a:pPr>
              <a:defRPr/>
            </a:pPr>
            <a:r>
              <a:rPr lang="en-US" b="1" dirty="0">
                <a:solidFill>
                  <a:srgbClr val="FFFF00"/>
                </a:solidFill>
                <a:effectLst>
                  <a:glow rad="228600">
                    <a:srgbClr val="CEB966">
                      <a:satMod val="175000"/>
                      <a:alpha val="40000"/>
                    </a:srgbClr>
                  </a:glow>
                </a:effectLst>
                <a:cs typeface="Arial" charset="0"/>
              </a:rPr>
              <a:t>www.bnn.go.id – E-mail: info@bnn.go.id</a:t>
            </a:r>
          </a:p>
        </p:txBody>
      </p:sp>
      <p:sp>
        <p:nvSpPr>
          <p:cNvPr id="92161" name="Rectangle 1"/>
          <p:cNvSpPr>
            <a:spLocks noChangeArrowheads="1"/>
          </p:cNvSpPr>
          <p:nvPr/>
        </p:nvSpPr>
        <p:spPr bwMode="auto">
          <a:xfrm>
            <a:off x="4344315" y="4888555"/>
            <a:ext cx="4799685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 eaLnBrk="0" hangingPunct="0">
              <a:defRPr/>
            </a:pPr>
            <a:r>
              <a:rPr lang="sv-SE" sz="1600" b="1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Jl. MT. Haryono No. 11 Cawang  Jakarta Timur</a:t>
            </a:r>
            <a:endParaRPr lang="en-US" sz="2400" b="1" dirty="0">
              <a:solidFill>
                <a:prstClr val="black"/>
              </a:solidFill>
              <a:latin typeface="Arial" pitchFamily="34" charset="0"/>
              <a:cs typeface="Arial" charset="0"/>
            </a:endParaRPr>
          </a:p>
          <a:p>
            <a:pPr algn="ctr" eaLnBrk="0" hangingPunct="0">
              <a:defRPr/>
            </a:pPr>
            <a:r>
              <a:rPr lang="en-US" sz="1400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Telepon  :  (62-21)  80871566,  80871567</a:t>
            </a:r>
            <a:endParaRPr lang="en-US" sz="2000" dirty="0">
              <a:solidFill>
                <a:prstClr val="black"/>
              </a:solidFill>
              <a:latin typeface="Arial" pitchFamily="34" charset="0"/>
              <a:cs typeface="Arial" charset="0"/>
            </a:endParaRPr>
          </a:p>
          <a:p>
            <a:pPr algn="ctr" eaLnBrk="0" hangingPunct="0">
              <a:defRPr/>
            </a:pPr>
            <a:r>
              <a:rPr lang="en-US" sz="1400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Faksimili :  (62-21)  80885225,  80871591,  80871592</a:t>
            </a:r>
          </a:p>
          <a:p>
            <a:pPr algn="ctr" eaLnBrk="0" hangingPunct="0">
              <a:defRPr/>
            </a:pPr>
            <a:r>
              <a:rPr lang="en-US" sz="1600" b="1" i="1" dirty="0">
                <a:solidFill>
                  <a:srgbClr val="FFFF00"/>
                </a:solidFill>
                <a:effectLst>
                  <a:glow rad="139700">
                    <a:srgbClr val="7E6BC9">
                      <a:satMod val="175000"/>
                      <a:alpha val="40000"/>
                    </a:srgbClr>
                  </a:glow>
                </a:effectLst>
                <a:latin typeface="Arial" pitchFamily="34" charset="0"/>
                <a:cs typeface="Arial" pitchFamily="34" charset="0"/>
              </a:rPr>
              <a:t>Call Center : 021- 80 88 00 11</a:t>
            </a:r>
          </a:p>
          <a:p>
            <a:pPr algn="ctr" eaLnBrk="0" hangingPunct="0">
              <a:defRPr/>
            </a:pPr>
            <a:r>
              <a:rPr lang="en-US" sz="1600" b="1" i="1" dirty="0">
                <a:solidFill>
                  <a:srgbClr val="FFFF00"/>
                </a:solidFill>
                <a:effectLst>
                  <a:glow rad="139700">
                    <a:srgbClr val="7E6BC9">
                      <a:satMod val="175000"/>
                      <a:alpha val="40000"/>
                    </a:srgbClr>
                  </a:glow>
                </a:effectLst>
                <a:latin typeface="Arial" pitchFamily="34" charset="0"/>
                <a:cs typeface="Arial" pitchFamily="34" charset="0"/>
              </a:rPr>
              <a:t>SMS : 081-221-675-675</a:t>
            </a:r>
          </a:p>
          <a:p>
            <a:pPr algn="ctr" eaLnBrk="0" hangingPunct="0">
              <a:defRPr/>
            </a:pPr>
            <a:endParaRPr lang="en-US" sz="3200" b="1" i="1" dirty="0">
              <a:solidFill>
                <a:prstClr val="black"/>
              </a:solidFill>
              <a:latin typeface="Arial" pitchFamily="34" charset="0"/>
              <a:cs typeface="Arial" charset="0"/>
            </a:endParaRPr>
          </a:p>
        </p:txBody>
      </p:sp>
      <p:pic>
        <p:nvPicPr>
          <p:cNvPr id="80903" name="Picture 8" descr="Kupu-2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85051" y="338138"/>
            <a:ext cx="1722438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131886" y="71414"/>
            <a:ext cx="4440114" cy="9286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4" descr="ina gif.gif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344315" y="1683415"/>
            <a:ext cx="1973270" cy="197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62200683"/>
      </p:ext>
    </p:extLst>
  </p:cSld>
  <p:clrMapOvr>
    <a:masterClrMapping/>
  </p:clrMapOvr>
  <p:transition xmlns:p14="http://schemas.microsoft.com/office/powerpoint/2010/main">
    <p:pull dir="l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www.drogeninfo.ch/kokain.jpg"/>
          <p:cNvPicPr>
            <a:picLocks noChangeAspect="1" noChangeArrowheads="1"/>
          </p:cNvPicPr>
          <p:nvPr/>
        </p:nvPicPr>
        <p:blipFill>
          <a:blip r:embed="rId3"/>
          <a:srcRect r="10736"/>
          <a:stretch>
            <a:fillRect/>
          </a:stretch>
        </p:blipFill>
        <p:spPr bwMode="auto">
          <a:xfrm rot="5400000">
            <a:off x="2906493" y="1455761"/>
            <a:ext cx="3067242" cy="31652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ounded Rectangle 4"/>
          <p:cNvSpPr/>
          <p:nvPr/>
        </p:nvSpPr>
        <p:spPr bwMode="auto">
          <a:xfrm>
            <a:off x="132025" y="182049"/>
            <a:ext cx="8879951" cy="6493902"/>
          </a:xfrm>
          <a:prstGeom prst="roundRect">
            <a:avLst>
              <a:gd name="adj" fmla="val 3827"/>
            </a:avLst>
          </a:prstGeom>
          <a:noFill/>
          <a:ln w="28575" cap="flat" cmpd="sng" algn="ctr">
            <a:solidFill>
              <a:srgbClr val="0000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0" y="0"/>
            <a:ext cx="9144000" cy="1000108"/>
            <a:chOff x="0" y="0"/>
            <a:chExt cx="9906000" cy="100010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452538" cy="100010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452538" y="0"/>
              <a:ext cx="8453462" cy="1000108"/>
            </a:xfrm>
            <a:prstGeom prst="rect">
              <a:avLst/>
            </a:prstGeom>
            <a:gradFill flip="none" rotWithShape="1">
              <a:gsLst>
                <a:gs pos="0">
                  <a:srgbClr val="0000CC">
                    <a:shade val="30000"/>
                    <a:satMod val="115000"/>
                    <a:alpha val="77000"/>
                  </a:srgbClr>
                </a:gs>
                <a:gs pos="50000">
                  <a:srgbClr val="0000CC">
                    <a:shade val="67500"/>
                    <a:satMod val="115000"/>
                  </a:srgbClr>
                </a:gs>
                <a:gs pos="100000">
                  <a:srgbClr val="0000CC">
                    <a:shade val="100000"/>
                    <a:satMod val="115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666852" y="285728"/>
              <a:ext cx="6355793" cy="553998"/>
            </a:xfrm>
            <a:prstGeom prst="rect">
              <a:avLst/>
            </a:prstGeom>
            <a:ln w="19050">
              <a:noFill/>
            </a:ln>
          </p:spPr>
          <p:txBody>
            <a:bodyPr wrap="none">
              <a:spAutoFit/>
            </a:bodyPr>
            <a:lstStyle/>
            <a:p>
              <a:pPr lvl="2">
                <a:lnSpc>
                  <a:spcPct val="80000"/>
                </a:lnSpc>
              </a:pPr>
              <a:r>
                <a:rPr lang="id-ID" sz="3600" b="1" dirty="0" smtClean="0">
                  <a:ln w="28575">
                    <a:noFill/>
                  </a:ln>
                  <a:solidFill>
                    <a:schemeClr val="bg1"/>
                  </a:solidFill>
                  <a:latin typeface="Copperplate Gothic Bold" pitchFamily="34" charset="0"/>
                  <a:cs typeface="Calibri" pitchFamily="34" charset="0"/>
                </a:rPr>
                <a:t>DAMPAK  KESEHATAN</a:t>
              </a:r>
              <a:endParaRPr lang="en-US" sz="3600" b="1" dirty="0">
                <a:ln w="28575">
                  <a:noFill/>
                </a:ln>
                <a:solidFill>
                  <a:schemeClr val="bg1"/>
                </a:solidFill>
                <a:latin typeface="Copperplate Gothic Bold" pitchFamily="34" charset="0"/>
                <a:cs typeface="Calibri" pitchFamily="34" charset="0"/>
              </a:endParaRPr>
            </a:p>
          </p:txBody>
        </p:sp>
        <p:pic>
          <p:nvPicPr>
            <p:cNvPr id="16" name="Picture 2" descr="D:\DATA PIDUM 2013\DATA TAHUN 2013\01 JANUARI\KUMPULAN LOGO\bnn copy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46831" y="35707"/>
              <a:ext cx="958876" cy="928694"/>
            </a:xfrm>
            <a:prstGeom prst="rect">
              <a:avLst/>
            </a:prstGeom>
            <a:noFill/>
          </p:spPr>
        </p:pic>
      </p:grpSp>
      <p:grpSp>
        <p:nvGrpSpPr>
          <p:cNvPr id="17" name="Group 12"/>
          <p:cNvGrpSpPr>
            <a:grpSpLocks/>
          </p:cNvGrpSpPr>
          <p:nvPr/>
        </p:nvGrpSpPr>
        <p:grpSpPr bwMode="auto">
          <a:xfrm>
            <a:off x="417606" y="2071678"/>
            <a:ext cx="2286000" cy="4071938"/>
            <a:chOff x="1000100" y="3000372"/>
            <a:chExt cx="2286016" cy="4071966"/>
          </a:xfrm>
        </p:grpSpPr>
        <p:sp>
          <p:nvSpPr>
            <p:cNvPr id="18" name="Flowchart: Magnetic Disk 17"/>
            <p:cNvSpPr/>
            <p:nvPr/>
          </p:nvSpPr>
          <p:spPr>
            <a:xfrm>
              <a:off x="1000100" y="3000372"/>
              <a:ext cx="2286016" cy="4071966"/>
            </a:xfrm>
            <a:prstGeom prst="flowChartMagneticDisk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360363" indent="-360363" fontAlgn="auto"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q"/>
                <a:defRPr/>
              </a:pPr>
              <a:endParaRPr lang="id-ID" dirty="0">
                <a:solidFill>
                  <a:schemeClr val="bg1"/>
                </a:solidFill>
              </a:endParaRPr>
            </a:p>
            <a:p>
              <a:pPr marL="360363" indent="-360363" fontAlgn="auto"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q"/>
                <a:defRPr/>
              </a:pPr>
              <a:endParaRPr lang="id-ID" dirty="0">
                <a:solidFill>
                  <a:schemeClr val="bg1"/>
                </a:solidFill>
              </a:endParaRPr>
            </a:p>
            <a:p>
              <a:pPr marL="360363" indent="-360363" fontAlgn="auto"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q"/>
                <a:defRPr/>
              </a:pPr>
              <a:r>
                <a:rPr lang="id-ID" dirty="0">
                  <a:solidFill>
                    <a:schemeClr val="bg1"/>
                  </a:solidFill>
                </a:rPr>
                <a:t> Mudah marah, depresi,cemas &amp; gelisah</a:t>
              </a:r>
            </a:p>
            <a:p>
              <a:pPr marL="360363" indent="-36036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solidFill>
                  <a:schemeClr val="bg1"/>
                </a:solidFill>
              </a:endParaRPr>
            </a:p>
            <a:p>
              <a:pPr marL="360363" indent="-360363" fontAlgn="auto"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q"/>
                <a:defRPr/>
              </a:pPr>
              <a:r>
                <a:rPr lang="id-ID" dirty="0">
                  <a:solidFill>
                    <a:schemeClr val="bg1"/>
                  </a:solidFill>
                </a:rPr>
                <a:t> Kehilangan gairah untuk melakukan sesuatu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/>
            </a:p>
          </p:txBody>
        </p:sp>
        <p:sp>
          <p:nvSpPr>
            <p:cNvPr id="19" name="Oval 18"/>
            <p:cNvSpPr/>
            <p:nvPr/>
          </p:nvSpPr>
          <p:spPr>
            <a:xfrm>
              <a:off x="1000100" y="3000372"/>
              <a:ext cx="2286016" cy="1357322"/>
            </a:xfrm>
            <a:prstGeom prst="ellipse">
              <a:avLst/>
            </a:prstGeom>
            <a:solidFill>
              <a:srgbClr val="FF3399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2800" b="1" dirty="0">
                  <a:solidFill>
                    <a:schemeClr val="bg1"/>
                  </a:solidFill>
                </a:rPr>
                <a:t>GEJALA</a:t>
              </a:r>
            </a:p>
          </p:txBody>
        </p:sp>
      </p:grpSp>
      <p:grpSp>
        <p:nvGrpSpPr>
          <p:cNvPr id="20" name="Group 15"/>
          <p:cNvGrpSpPr>
            <a:grpSpLocks/>
          </p:cNvGrpSpPr>
          <p:nvPr/>
        </p:nvGrpSpPr>
        <p:grpSpPr bwMode="auto">
          <a:xfrm>
            <a:off x="6154627" y="2071679"/>
            <a:ext cx="2637712" cy="4000526"/>
            <a:chOff x="2786049" y="3000372"/>
            <a:chExt cx="2786083" cy="4000554"/>
          </a:xfrm>
        </p:grpSpPr>
        <p:sp>
          <p:nvSpPr>
            <p:cNvPr id="21" name="Flowchart: Magnetic Disk 20"/>
            <p:cNvSpPr/>
            <p:nvPr/>
          </p:nvSpPr>
          <p:spPr>
            <a:xfrm>
              <a:off x="2786049" y="3143248"/>
              <a:ext cx="2786082" cy="3857678"/>
            </a:xfrm>
            <a:prstGeom prst="flowChartMagneticDisk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360363" indent="-360363" fontAlgn="auto"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q"/>
                <a:defRPr/>
              </a:pPr>
              <a:endParaRPr lang="id-ID" dirty="0">
                <a:solidFill>
                  <a:schemeClr val="tx1"/>
                </a:solidFill>
              </a:endParaRPr>
            </a:p>
            <a:p>
              <a:pPr marL="269875" indent="-26987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solidFill>
                  <a:schemeClr val="tx1"/>
                </a:solidFill>
              </a:endParaRPr>
            </a:p>
            <a:p>
              <a:pPr marL="269875" indent="-269875" fontAlgn="auto"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Ø"/>
                <a:defRPr/>
              </a:pPr>
              <a:r>
                <a:rPr lang="id-ID" dirty="0">
                  <a:solidFill>
                    <a:schemeClr val="tx1"/>
                  </a:solidFill>
                </a:rPr>
                <a:t> Memicu serangan jantung, stroke &amp; gagal ginjal</a:t>
              </a:r>
            </a:p>
            <a:p>
              <a:pPr marL="269875" indent="-269875" fontAlgn="auto"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Ø"/>
                <a:defRPr/>
              </a:pPr>
              <a:r>
                <a:rPr lang="id-ID" dirty="0">
                  <a:solidFill>
                    <a:schemeClr val="tx1"/>
                  </a:solidFill>
                </a:rPr>
                <a:t> Perilaku agresif</a:t>
              </a:r>
            </a:p>
            <a:p>
              <a:pPr marL="269875" indent="-269875" fontAlgn="auto"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Ø"/>
                <a:defRPr/>
              </a:pPr>
              <a:r>
                <a:rPr lang="id-ID" dirty="0">
                  <a:solidFill>
                    <a:schemeClr val="tx1"/>
                  </a:solidFill>
                </a:rPr>
                <a:t> Gemetar berlebihan</a:t>
              </a:r>
            </a:p>
            <a:p>
              <a:pPr marL="269875" indent="-269875" fontAlgn="auto"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Ø"/>
                <a:defRPr/>
              </a:pPr>
              <a:r>
                <a:rPr lang="id-ID" dirty="0">
                  <a:solidFill>
                    <a:schemeClr val="tx1"/>
                  </a:solidFill>
                </a:rPr>
                <a:t> Pandangan kabur &amp; halusinasi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solidFill>
                  <a:schemeClr val="tx1"/>
                </a:solidFill>
              </a:endParaRPr>
            </a:p>
          </p:txBody>
        </p:sp>
        <p:sp>
          <p:nvSpPr>
            <p:cNvPr id="22" name="Oval 21"/>
            <p:cNvSpPr/>
            <p:nvPr/>
          </p:nvSpPr>
          <p:spPr>
            <a:xfrm>
              <a:off x="2786050" y="3000372"/>
              <a:ext cx="2786082" cy="1357322"/>
            </a:xfrm>
            <a:prstGeom prst="ellipse">
              <a:avLst/>
            </a:prstGeom>
            <a:solidFill>
              <a:srgbClr val="92D050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2400" b="1" dirty="0"/>
                <a:t>DAMPAK</a:t>
              </a:r>
            </a:p>
          </p:txBody>
        </p:sp>
      </p:grpSp>
      <p:sp>
        <p:nvSpPr>
          <p:cNvPr id="23" name="Right Arrow 22"/>
          <p:cNvSpPr/>
          <p:nvPr/>
        </p:nvSpPr>
        <p:spPr>
          <a:xfrm>
            <a:off x="3055316" y="4714884"/>
            <a:ext cx="2835539" cy="714380"/>
          </a:xfrm>
          <a:prstGeom prst="rightArrow">
            <a:avLst/>
          </a:prstGeom>
          <a:solidFill>
            <a:srgbClr val="00206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758962" y="928670"/>
            <a:ext cx="2386719" cy="785442"/>
          </a:xfrm>
          <a:prstGeom prst="rect">
            <a:avLst/>
          </a:prstGeom>
          <a:noFill/>
        </p:spPr>
        <p:txBody>
          <a:bodyPr wrap="none" lIns="107287" tIns="53643" rIns="107287" bIns="53643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id-ID" sz="4400" spc="59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  <a:cs typeface="Arial" charset="0"/>
              </a:rPr>
              <a:t>KOKAIN</a:t>
            </a:r>
            <a:endParaRPr lang="en-US" sz="4400" spc="59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25" name="Picture 3" descr="Kokain.jpg"/>
          <p:cNvPicPr>
            <a:picLocks noChangeAspect="1"/>
          </p:cNvPicPr>
          <p:nvPr/>
        </p:nvPicPr>
        <p:blipFill>
          <a:blip r:embed="rId5" cstate="print"/>
          <a:srcRect l="39183" t="86974" r="10336" b="1"/>
          <a:stretch>
            <a:fillRect/>
          </a:stretch>
        </p:blipFill>
        <p:spPr bwMode="auto">
          <a:xfrm>
            <a:off x="285720" y="1571612"/>
            <a:ext cx="5737021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8" descr="Kupu-2.jpg"/>
          <p:cNvPicPr>
            <a:picLocks noChangeAspect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32909" y="142852"/>
            <a:ext cx="703422" cy="726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40944496"/>
      </p:ext>
    </p:extLst>
  </p:cSld>
  <p:clrMapOvr>
    <a:masterClrMapping/>
  </p:clrMapOvr>
  <p:transition xmlns:p14="http://schemas.microsoft.com/office/powerpoint/2010/main" spd="med">
    <p:circl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www.emcdda.europa.eu/imglib/Drugprofiles/350Heroi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9373" y="1714489"/>
            <a:ext cx="2901482" cy="23624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Rounded Rectangle 12"/>
          <p:cNvSpPr/>
          <p:nvPr/>
        </p:nvSpPr>
        <p:spPr bwMode="auto">
          <a:xfrm>
            <a:off x="132025" y="182049"/>
            <a:ext cx="8879951" cy="6493902"/>
          </a:xfrm>
          <a:prstGeom prst="roundRect">
            <a:avLst>
              <a:gd name="adj" fmla="val 3827"/>
            </a:avLst>
          </a:prstGeom>
          <a:noFill/>
          <a:ln w="28575" cap="flat" cmpd="sng" algn="ctr">
            <a:solidFill>
              <a:srgbClr val="0000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0" y="0"/>
            <a:ext cx="9144000" cy="1000108"/>
            <a:chOff x="0" y="0"/>
            <a:chExt cx="9906000" cy="1000108"/>
          </a:xfrm>
        </p:grpSpPr>
        <p:sp>
          <p:nvSpPr>
            <p:cNvPr id="23" name="Rectangle 22"/>
            <p:cNvSpPr/>
            <p:nvPr/>
          </p:nvSpPr>
          <p:spPr>
            <a:xfrm>
              <a:off x="0" y="0"/>
              <a:ext cx="1452538" cy="100010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1452538" y="0"/>
              <a:ext cx="8453462" cy="1000108"/>
            </a:xfrm>
            <a:prstGeom prst="rect">
              <a:avLst/>
            </a:prstGeom>
            <a:gradFill flip="none" rotWithShape="1">
              <a:gsLst>
                <a:gs pos="0">
                  <a:srgbClr val="0000CC">
                    <a:shade val="30000"/>
                    <a:satMod val="115000"/>
                    <a:alpha val="77000"/>
                  </a:srgbClr>
                </a:gs>
                <a:gs pos="50000">
                  <a:srgbClr val="0000CC">
                    <a:shade val="67500"/>
                    <a:satMod val="115000"/>
                  </a:srgbClr>
                </a:gs>
                <a:gs pos="100000">
                  <a:srgbClr val="0000CC">
                    <a:shade val="100000"/>
                    <a:satMod val="115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1595414" y="285728"/>
              <a:ext cx="6355793" cy="553998"/>
            </a:xfrm>
            <a:prstGeom prst="rect">
              <a:avLst/>
            </a:prstGeom>
            <a:ln w="19050">
              <a:noFill/>
            </a:ln>
          </p:spPr>
          <p:txBody>
            <a:bodyPr wrap="none">
              <a:spAutoFit/>
            </a:bodyPr>
            <a:lstStyle/>
            <a:p>
              <a:pPr lvl="2">
                <a:lnSpc>
                  <a:spcPct val="80000"/>
                </a:lnSpc>
              </a:pPr>
              <a:r>
                <a:rPr lang="id-ID" sz="3600" b="1" dirty="0" smtClean="0">
                  <a:ln w="28575">
                    <a:noFill/>
                  </a:ln>
                  <a:solidFill>
                    <a:schemeClr val="bg1"/>
                  </a:solidFill>
                  <a:latin typeface="Copperplate Gothic Bold" pitchFamily="34" charset="0"/>
                  <a:cs typeface="Calibri" pitchFamily="34" charset="0"/>
                </a:rPr>
                <a:t>DAMPAK  KESEHATAN</a:t>
              </a:r>
              <a:endParaRPr lang="en-US" sz="3600" b="1" dirty="0">
                <a:ln w="28575">
                  <a:noFill/>
                </a:ln>
                <a:solidFill>
                  <a:schemeClr val="bg1"/>
                </a:solidFill>
                <a:latin typeface="Copperplate Gothic Bold" pitchFamily="34" charset="0"/>
                <a:cs typeface="Calibri" pitchFamily="34" charset="0"/>
              </a:endParaRPr>
            </a:p>
          </p:txBody>
        </p:sp>
        <p:pic>
          <p:nvPicPr>
            <p:cNvPr id="26" name="Picture 2" descr="D:\DATA PIDUM 2013\DATA TAHUN 2013\01 JANUARI\KUMPULAN LOGO\bnn copy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46831" y="35707"/>
              <a:ext cx="958876" cy="928694"/>
            </a:xfrm>
            <a:prstGeom prst="rect">
              <a:avLst/>
            </a:prstGeom>
            <a:noFill/>
          </p:spPr>
        </p:pic>
      </p:grpSp>
      <p:sp>
        <p:nvSpPr>
          <p:cNvPr id="27" name="Rectangle 26"/>
          <p:cNvSpPr/>
          <p:nvPr/>
        </p:nvSpPr>
        <p:spPr>
          <a:xfrm>
            <a:off x="129089" y="1000108"/>
            <a:ext cx="2448986" cy="785442"/>
          </a:xfrm>
          <a:prstGeom prst="rect">
            <a:avLst/>
          </a:prstGeom>
          <a:noFill/>
        </p:spPr>
        <p:txBody>
          <a:bodyPr wrap="none" lIns="107287" tIns="53643" rIns="107287" bIns="53643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id-ID" sz="4400" spc="59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  <a:cs typeface="Arial" charset="0"/>
              </a:rPr>
              <a:t>HEROIN</a:t>
            </a:r>
            <a:endParaRPr lang="en-US" sz="4400" spc="59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351663" y="1785927"/>
            <a:ext cx="8377464" cy="4397647"/>
            <a:chOff x="160979" y="1785926"/>
            <a:chExt cx="9435459" cy="4572027"/>
          </a:xfrm>
        </p:grpSpPr>
        <p:sp>
          <p:nvSpPr>
            <p:cNvPr id="28" name="Down Arrow Callout 27"/>
            <p:cNvSpPr/>
            <p:nvPr/>
          </p:nvSpPr>
          <p:spPr>
            <a:xfrm>
              <a:off x="696486" y="1785926"/>
              <a:ext cx="2244344" cy="1714512"/>
            </a:xfrm>
            <a:prstGeom prst="downArrowCallout">
              <a:avLst/>
            </a:prstGeom>
            <a:solidFill>
              <a:srgbClr val="7030A0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2800" dirty="0"/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2800" b="1" dirty="0"/>
                <a:t>GEJALA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2800" dirty="0"/>
            </a:p>
          </p:txBody>
        </p:sp>
        <p:sp>
          <p:nvSpPr>
            <p:cNvPr id="29" name="Down Arrow Callout 28"/>
            <p:cNvSpPr/>
            <p:nvPr/>
          </p:nvSpPr>
          <p:spPr>
            <a:xfrm>
              <a:off x="6578214" y="1785926"/>
              <a:ext cx="2244344" cy="1714512"/>
            </a:xfrm>
            <a:prstGeom prst="downArrowCallout">
              <a:avLst/>
            </a:prstGeom>
            <a:solidFill>
              <a:srgbClr val="7030A0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2800" dirty="0"/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2800" b="1" dirty="0"/>
                <a:t>DAMPAK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2800" dirty="0"/>
            </a:p>
          </p:txBody>
        </p:sp>
        <p:sp>
          <p:nvSpPr>
            <p:cNvPr id="30" name="Flowchart: Card 29"/>
            <p:cNvSpPr/>
            <p:nvPr/>
          </p:nvSpPr>
          <p:spPr>
            <a:xfrm>
              <a:off x="160979" y="3500438"/>
              <a:ext cx="3631162" cy="2214562"/>
            </a:xfrm>
            <a:prstGeom prst="flowChartPunchedCard">
              <a:avLst/>
            </a:prstGeom>
            <a:solidFill>
              <a:srgbClr val="D303C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274638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2000" b="1" dirty="0"/>
                <a:t>- Sulit tidur</a:t>
              </a:r>
            </a:p>
            <a:p>
              <a:pPr marL="274638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2000" b="1" dirty="0"/>
                <a:t>- Mata &amp; hidung berair</a:t>
              </a:r>
            </a:p>
            <a:p>
              <a:pPr marL="274638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2000" b="1" dirty="0"/>
                <a:t>- Mudah marah &amp; gelisah</a:t>
              </a:r>
            </a:p>
            <a:p>
              <a:pPr marL="274638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2000" b="1" dirty="0"/>
                <a:t>- Tremor &amp; kram tubuh</a:t>
              </a:r>
            </a:p>
            <a:p>
              <a:pPr marL="274638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2000" b="1" dirty="0"/>
                <a:t>- Menggigil &amp; berkeringat</a:t>
              </a:r>
            </a:p>
            <a:p>
              <a:pPr marL="274638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2000" b="1" dirty="0"/>
                <a:t>- Diare &amp; muntah</a:t>
              </a:r>
            </a:p>
            <a:p>
              <a:pPr marL="274638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2000" b="1" dirty="0"/>
            </a:p>
          </p:txBody>
        </p:sp>
        <p:sp>
          <p:nvSpPr>
            <p:cNvPr id="31" name="Flowchart: Card 30"/>
            <p:cNvSpPr/>
            <p:nvPr/>
          </p:nvSpPr>
          <p:spPr>
            <a:xfrm>
              <a:off x="5185173" y="3500438"/>
              <a:ext cx="4411265" cy="2214562"/>
            </a:xfrm>
            <a:prstGeom prst="flowChartPunchedCard">
              <a:avLst/>
            </a:prstGeom>
            <a:solidFill>
              <a:srgbClr val="D303C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2000" b="1" dirty="0"/>
                <a:t>- Detak jantung lemah &amp; sesak napas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2000" b="1" dirty="0"/>
                <a:t>- Kerusakan paru-paru, ginjal &amp; hati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2000" b="1" dirty="0"/>
                <a:t>- Sulit buang air besar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2000" b="1" dirty="0"/>
                <a:t>- Sulit konsentrasi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1050" b="1" dirty="0"/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2000" b="1" dirty="0"/>
            </a:p>
          </p:txBody>
        </p:sp>
        <p:sp>
          <p:nvSpPr>
            <p:cNvPr id="32" name="Teardrop 31"/>
            <p:cNvSpPr/>
            <p:nvPr/>
          </p:nvSpPr>
          <p:spPr>
            <a:xfrm>
              <a:off x="232173" y="5572140"/>
              <a:ext cx="9364265" cy="785813"/>
            </a:xfrm>
            <a:prstGeom prst="teardrop">
              <a:avLst/>
            </a:prstGeom>
            <a:solidFill>
              <a:srgbClr val="FFFF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2000" dirty="0">
                  <a:solidFill>
                    <a:srgbClr val="FF0000"/>
                  </a:solidFill>
                </a:rPr>
                <a:t>OVERDOSIS </a:t>
              </a:r>
              <a:r>
                <a:rPr lang="id-ID" dirty="0">
                  <a:solidFill>
                    <a:srgbClr val="002060"/>
                  </a:solidFill>
                </a:rPr>
                <a:t>bisa menyebabkan kematian karena pusat pernafasan di otak tertekan dan lumpuh</a:t>
              </a:r>
            </a:p>
          </p:txBody>
        </p:sp>
      </p:grpSp>
      <p:pic>
        <p:nvPicPr>
          <p:cNvPr id="34" name="Picture 6" descr="Heroin.jpg"/>
          <p:cNvPicPr>
            <a:picLocks noChangeAspect="1"/>
          </p:cNvPicPr>
          <p:nvPr/>
        </p:nvPicPr>
        <p:blipFill>
          <a:blip r:embed="rId4" cstate="print">
            <a:biLevel thresh="50000"/>
          </a:blip>
          <a:srcRect l="13221" t="78222" r="21154" b="4167"/>
          <a:stretch>
            <a:fillRect/>
          </a:stretch>
        </p:blipFill>
        <p:spPr bwMode="auto">
          <a:xfrm>
            <a:off x="2395889" y="1142985"/>
            <a:ext cx="4727797" cy="575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8" descr="Kupu-2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32909" y="142852"/>
            <a:ext cx="703422" cy="726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94456584"/>
      </p:ext>
    </p:extLst>
  </p:cSld>
  <p:clrMapOvr>
    <a:masterClrMapping/>
  </p:clrMapOvr>
  <p:transition xmlns:p14="http://schemas.microsoft.com/office/powerpoint/2010/main" spd="med">
    <p:circl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 bwMode="auto">
          <a:xfrm>
            <a:off x="132025" y="182049"/>
            <a:ext cx="8879951" cy="6493902"/>
          </a:xfrm>
          <a:prstGeom prst="roundRect">
            <a:avLst>
              <a:gd name="adj" fmla="val 3827"/>
            </a:avLst>
          </a:prstGeom>
          <a:noFill/>
          <a:ln w="28575" cap="flat" cmpd="sng" algn="ctr">
            <a:solidFill>
              <a:srgbClr val="0000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-15678" y="0"/>
            <a:ext cx="9144000" cy="1000108"/>
            <a:chOff x="0" y="0"/>
            <a:chExt cx="9906000" cy="1000108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452538" cy="100010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1452538" y="0"/>
              <a:ext cx="8453462" cy="1000108"/>
            </a:xfrm>
            <a:prstGeom prst="rect">
              <a:avLst/>
            </a:prstGeom>
            <a:gradFill flip="none" rotWithShape="1">
              <a:gsLst>
                <a:gs pos="0">
                  <a:srgbClr val="0000CC">
                    <a:shade val="30000"/>
                    <a:satMod val="115000"/>
                    <a:alpha val="77000"/>
                  </a:srgbClr>
                </a:gs>
                <a:gs pos="50000">
                  <a:srgbClr val="0000CC">
                    <a:shade val="67500"/>
                    <a:satMod val="115000"/>
                  </a:srgbClr>
                </a:gs>
                <a:gs pos="100000">
                  <a:srgbClr val="0000CC">
                    <a:shade val="100000"/>
                    <a:satMod val="115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1103379" y="285728"/>
              <a:ext cx="6355793" cy="553998"/>
            </a:xfrm>
            <a:prstGeom prst="rect">
              <a:avLst/>
            </a:prstGeom>
            <a:ln w="19050">
              <a:noFill/>
            </a:ln>
          </p:spPr>
          <p:txBody>
            <a:bodyPr wrap="none">
              <a:spAutoFit/>
            </a:bodyPr>
            <a:lstStyle/>
            <a:p>
              <a:pPr lvl="2">
                <a:lnSpc>
                  <a:spcPct val="80000"/>
                </a:lnSpc>
              </a:pPr>
              <a:r>
                <a:rPr lang="id-ID" sz="3600" b="1" dirty="0" smtClean="0">
                  <a:ln w="28575">
                    <a:noFill/>
                  </a:ln>
                  <a:solidFill>
                    <a:schemeClr val="bg1"/>
                  </a:solidFill>
                  <a:latin typeface="Copperplate Gothic Bold" pitchFamily="34" charset="0"/>
                  <a:cs typeface="Calibri" pitchFamily="34" charset="0"/>
                </a:rPr>
                <a:t>DAMPAK  KESEHATAN</a:t>
              </a:r>
              <a:endParaRPr lang="en-US" sz="3600" b="1" dirty="0">
                <a:ln w="28575">
                  <a:noFill/>
                </a:ln>
                <a:solidFill>
                  <a:schemeClr val="bg1"/>
                </a:solidFill>
                <a:latin typeface="Copperplate Gothic Bold" pitchFamily="34" charset="0"/>
                <a:cs typeface="Calibri" pitchFamily="34" charset="0"/>
              </a:endParaRPr>
            </a:p>
          </p:txBody>
        </p:sp>
        <p:pic>
          <p:nvPicPr>
            <p:cNvPr id="18" name="Picture 2" descr="D:\DATA PIDUM 2013\DATA TAHUN 2013\01 JANUARI\KUMPULAN LOGO\bnn copy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46831" y="35707"/>
              <a:ext cx="958876" cy="928694"/>
            </a:xfrm>
            <a:prstGeom prst="rect">
              <a:avLst/>
            </a:prstGeom>
            <a:noFill/>
          </p:spPr>
        </p:pic>
      </p:grpSp>
      <p:graphicFrame>
        <p:nvGraphicFramePr>
          <p:cNvPr id="19" name="Diagram 18"/>
          <p:cNvGraphicFramePr/>
          <p:nvPr>
            <p:extLst>
              <p:ext uri="{D42A27DB-BD31-4B8C-83A1-F6EECF244321}">
                <p14:modId xmlns:p14="http://schemas.microsoft.com/office/powerpoint/2010/main" val="3592539839"/>
              </p:ext>
            </p:extLst>
          </p:nvPr>
        </p:nvGraphicFramePr>
        <p:xfrm>
          <a:off x="0" y="1214422"/>
          <a:ext cx="4945708" cy="4714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0" name="Plaque 19"/>
          <p:cNvSpPr/>
          <p:nvPr/>
        </p:nvSpPr>
        <p:spPr>
          <a:xfrm>
            <a:off x="5346827" y="3929066"/>
            <a:ext cx="2901482" cy="2143140"/>
          </a:xfrm>
          <a:prstGeom prst="plaqu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dirty="0"/>
              <a:t>Kematian dapat terjadi karena gangguan pembuluh darah jantung, dehidrasi dan pecahnya pembuluh darah otak</a:t>
            </a:r>
          </a:p>
        </p:txBody>
      </p:sp>
      <p:pic>
        <p:nvPicPr>
          <p:cNvPr id="15362" name="Picture 2" descr="http://pekanbaru.tribunnews.com/foto/berita/2013/1/30/ekstasi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967656" y="1500174"/>
            <a:ext cx="3679913" cy="22090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3" descr="Ectasy.jpg"/>
          <p:cNvPicPr>
            <a:picLocks noChangeAspect="1"/>
          </p:cNvPicPr>
          <p:nvPr/>
        </p:nvPicPr>
        <p:blipFill>
          <a:blip r:embed="rId9" cstate="print"/>
          <a:srcRect l="11111" t="85727" r="11645" b="3606"/>
          <a:stretch>
            <a:fillRect/>
          </a:stretch>
        </p:blipFill>
        <p:spPr bwMode="auto">
          <a:xfrm>
            <a:off x="5050085" y="3254271"/>
            <a:ext cx="3494967" cy="551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Rectangle 22"/>
          <p:cNvSpPr/>
          <p:nvPr/>
        </p:nvSpPr>
        <p:spPr>
          <a:xfrm>
            <a:off x="5694555" y="1000109"/>
            <a:ext cx="2206029" cy="616165"/>
          </a:xfrm>
          <a:prstGeom prst="rect">
            <a:avLst/>
          </a:prstGeom>
          <a:noFill/>
        </p:spPr>
        <p:txBody>
          <a:bodyPr wrap="none" lIns="107287" tIns="53643" rIns="107287" bIns="53643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id-ID" sz="3300" spc="59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  <a:cs typeface="Arial" charset="0"/>
              </a:rPr>
              <a:t>ECSTASY</a:t>
            </a:r>
            <a:endParaRPr lang="en-US" sz="3300" spc="59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25" name="Picture 8" descr="Kupu-2.jpg"/>
          <p:cNvPicPr>
            <a:picLocks noChangeAspect="1"/>
          </p:cNvPicPr>
          <p:nvPr/>
        </p:nvPicPr>
        <p:blipFill>
          <a:blip r:embed="rId10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32909" y="142852"/>
            <a:ext cx="703422" cy="726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37438315"/>
      </p:ext>
    </p:extLst>
  </p:cSld>
  <p:clrMapOvr>
    <a:masterClrMapping/>
  </p:clrMapOvr>
  <p:transition xmlns:p14="http://schemas.microsoft.com/office/powerpoint/2010/main" spd="med">
    <p:circl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www.globalhealthhub.org/wp-content/uploads/2011/05/Ketamine_10ml_bottle1.jpg"/>
          <p:cNvPicPr>
            <a:picLocks noChangeAspect="1" noChangeArrowheads="1"/>
          </p:cNvPicPr>
          <p:nvPr/>
        </p:nvPicPr>
        <p:blipFill>
          <a:blip r:embed="rId2"/>
          <a:srcRect b="13762"/>
          <a:stretch>
            <a:fillRect/>
          </a:stretch>
        </p:blipFill>
        <p:spPr bwMode="auto">
          <a:xfrm>
            <a:off x="191642" y="1928802"/>
            <a:ext cx="2533961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4514" name="Picture 4" descr="Ketamine.jpg"/>
          <p:cNvPicPr>
            <a:picLocks noChangeAspect="1"/>
          </p:cNvPicPr>
          <p:nvPr/>
        </p:nvPicPr>
        <p:blipFill>
          <a:blip r:embed="rId3" cstate="print"/>
          <a:srcRect l="6667" t="83309" r="10667"/>
          <a:stretch>
            <a:fillRect/>
          </a:stretch>
        </p:blipFill>
        <p:spPr bwMode="auto">
          <a:xfrm>
            <a:off x="2989373" y="1142984"/>
            <a:ext cx="441816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972028101"/>
              </p:ext>
            </p:extLst>
          </p:nvPr>
        </p:nvGraphicFramePr>
        <p:xfrm>
          <a:off x="2828223" y="192880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Folded Corner 5"/>
          <p:cNvSpPr/>
          <p:nvPr/>
        </p:nvSpPr>
        <p:spPr>
          <a:xfrm>
            <a:off x="235949" y="4429132"/>
            <a:ext cx="2445347" cy="1500198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 sz="2400" dirty="0">
              <a:solidFill>
                <a:srgbClr val="FF0000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b="1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Impact" pitchFamily="34" charset="0"/>
              </a:rPr>
              <a:t>OVERDOSIS</a:t>
            </a:r>
            <a:r>
              <a:rPr lang="id-ID" sz="240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</a:rPr>
              <a:t> </a:t>
            </a:r>
            <a:r>
              <a:rPr lang="id-ID" sz="2400" dirty="0">
                <a:ln>
                  <a:solidFill>
                    <a:schemeClr val="bg1"/>
                  </a:solidFill>
                </a:ln>
              </a:rPr>
              <a:t> </a:t>
            </a:r>
            <a:endParaRPr lang="id-ID" sz="2400" dirty="0" smtClean="0">
              <a:ln>
                <a:solidFill>
                  <a:schemeClr val="bg1"/>
                </a:solidFill>
              </a:ln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000" dirty="0" smtClean="0"/>
              <a:t>bisa </a:t>
            </a:r>
            <a:r>
              <a:rPr lang="id-ID" sz="2000" dirty="0"/>
              <a:t>menyebabkan kesulitan bernafas dan </a:t>
            </a:r>
            <a:r>
              <a:rPr lang="id-ID" sz="2000" dirty="0" smtClean="0"/>
              <a:t>kematian</a:t>
            </a:r>
            <a:endParaRPr lang="id-ID" sz="2000" dirty="0"/>
          </a:p>
        </p:txBody>
      </p:sp>
      <p:sp>
        <p:nvSpPr>
          <p:cNvPr id="5" name="Rounded Rectangle 4"/>
          <p:cNvSpPr/>
          <p:nvPr/>
        </p:nvSpPr>
        <p:spPr bwMode="auto">
          <a:xfrm>
            <a:off x="132025" y="182049"/>
            <a:ext cx="8879951" cy="6493902"/>
          </a:xfrm>
          <a:prstGeom prst="roundRect">
            <a:avLst>
              <a:gd name="adj" fmla="val 3827"/>
            </a:avLst>
          </a:prstGeom>
          <a:noFill/>
          <a:ln w="28575" cap="flat" cmpd="sng" algn="ctr">
            <a:solidFill>
              <a:srgbClr val="0000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0" y="0"/>
            <a:ext cx="9144000" cy="1000108"/>
            <a:chOff x="0" y="0"/>
            <a:chExt cx="9906000" cy="1000108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452538" cy="100010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452538" y="0"/>
              <a:ext cx="8453462" cy="1000108"/>
            </a:xfrm>
            <a:prstGeom prst="rect">
              <a:avLst/>
            </a:prstGeom>
            <a:gradFill flip="none" rotWithShape="1">
              <a:gsLst>
                <a:gs pos="0">
                  <a:srgbClr val="0000CC">
                    <a:shade val="30000"/>
                    <a:satMod val="115000"/>
                    <a:alpha val="77000"/>
                  </a:srgbClr>
                </a:gs>
                <a:gs pos="50000">
                  <a:srgbClr val="0000CC">
                    <a:shade val="67500"/>
                    <a:satMod val="115000"/>
                  </a:srgbClr>
                </a:gs>
                <a:gs pos="100000">
                  <a:srgbClr val="0000CC">
                    <a:shade val="100000"/>
                    <a:satMod val="115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1738290" y="285728"/>
              <a:ext cx="6355793" cy="553998"/>
            </a:xfrm>
            <a:prstGeom prst="rect">
              <a:avLst/>
            </a:prstGeom>
            <a:ln w="19050">
              <a:noFill/>
            </a:ln>
          </p:spPr>
          <p:txBody>
            <a:bodyPr wrap="none">
              <a:spAutoFit/>
            </a:bodyPr>
            <a:lstStyle/>
            <a:p>
              <a:pPr lvl="2">
                <a:lnSpc>
                  <a:spcPct val="80000"/>
                </a:lnSpc>
              </a:pPr>
              <a:r>
                <a:rPr lang="id-ID" sz="3600" b="1" dirty="0" smtClean="0">
                  <a:ln w="28575">
                    <a:noFill/>
                  </a:ln>
                  <a:solidFill>
                    <a:schemeClr val="bg1"/>
                  </a:solidFill>
                  <a:latin typeface="Copperplate Gothic Bold" pitchFamily="34" charset="0"/>
                  <a:cs typeface="Calibri" pitchFamily="34" charset="0"/>
                </a:rPr>
                <a:t>DAMPAK  KESEHATAN</a:t>
              </a:r>
              <a:endParaRPr lang="en-US" sz="3600" b="1" dirty="0">
                <a:ln w="28575">
                  <a:noFill/>
                </a:ln>
                <a:solidFill>
                  <a:schemeClr val="bg1"/>
                </a:solidFill>
                <a:latin typeface="Copperplate Gothic Bold" pitchFamily="34" charset="0"/>
                <a:cs typeface="Calibri" pitchFamily="34" charset="0"/>
              </a:endParaRPr>
            </a:p>
          </p:txBody>
        </p:sp>
        <p:pic>
          <p:nvPicPr>
            <p:cNvPr id="17" name="Picture 2" descr="D:\DATA PIDUM 2013\DATA TAHUN 2013\01 JANUARI\KUMPULAN LOGO\bnn copy.pn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46831" y="35707"/>
              <a:ext cx="958876" cy="928694"/>
            </a:xfrm>
            <a:prstGeom prst="rect">
              <a:avLst/>
            </a:prstGeom>
            <a:noFill/>
          </p:spPr>
        </p:pic>
      </p:grpSp>
      <p:sp>
        <p:nvSpPr>
          <p:cNvPr id="18" name="Rectangle 17"/>
          <p:cNvSpPr/>
          <p:nvPr/>
        </p:nvSpPr>
        <p:spPr>
          <a:xfrm>
            <a:off x="104050" y="1000108"/>
            <a:ext cx="3112132" cy="785442"/>
          </a:xfrm>
          <a:prstGeom prst="rect">
            <a:avLst/>
          </a:prstGeom>
          <a:noFill/>
        </p:spPr>
        <p:txBody>
          <a:bodyPr wrap="none" lIns="107287" tIns="53643" rIns="107287" bIns="53643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id-ID" sz="4400" spc="59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  <a:cs typeface="Arial" charset="0"/>
              </a:rPr>
              <a:t>KETAMINE</a:t>
            </a:r>
            <a:endParaRPr lang="en-US" sz="4400" spc="59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19" name="Picture 8" descr="Kupu-2.jpg"/>
          <p:cNvPicPr>
            <a:picLocks noChangeAspect="1"/>
          </p:cNvPicPr>
          <p:nvPr/>
        </p:nvPicPr>
        <p:blipFill>
          <a:blip r:embed="rId10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32909" y="142852"/>
            <a:ext cx="703422" cy="726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59247930"/>
      </p:ext>
    </p:extLst>
  </p:cSld>
  <p:clrMapOvr>
    <a:masterClrMapping/>
  </p:clrMapOvr>
  <p:transition xmlns:p14="http://schemas.microsoft.com/office/powerpoint/2010/main" spd="med">
    <p:circl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http://t3.gstatic.com/images?q=tbn:ANd9GcQs8JBUpvCQiWvTgnpHMoqAX2L_a9apKZyBp2zl9A5vRVksdKT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56798" y="928670"/>
            <a:ext cx="2991140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ounded Rectangle 3"/>
          <p:cNvSpPr/>
          <p:nvPr/>
        </p:nvSpPr>
        <p:spPr bwMode="auto">
          <a:xfrm>
            <a:off x="132025" y="182049"/>
            <a:ext cx="8879951" cy="6493902"/>
          </a:xfrm>
          <a:prstGeom prst="roundRect">
            <a:avLst>
              <a:gd name="adj" fmla="val 3827"/>
            </a:avLst>
          </a:prstGeom>
          <a:noFill/>
          <a:ln w="28575" cap="flat" cmpd="sng" algn="ctr">
            <a:solidFill>
              <a:srgbClr val="0000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0" y="0"/>
            <a:ext cx="9144000" cy="1000108"/>
            <a:chOff x="0" y="0"/>
            <a:chExt cx="9906000" cy="100010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452538" cy="100010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452538" y="0"/>
              <a:ext cx="8453462" cy="1000108"/>
            </a:xfrm>
            <a:prstGeom prst="rect">
              <a:avLst/>
            </a:prstGeom>
            <a:gradFill flip="none" rotWithShape="1">
              <a:gsLst>
                <a:gs pos="0">
                  <a:srgbClr val="0000CC">
                    <a:shade val="30000"/>
                    <a:satMod val="115000"/>
                    <a:alpha val="77000"/>
                  </a:srgbClr>
                </a:gs>
                <a:gs pos="50000">
                  <a:srgbClr val="0000CC">
                    <a:shade val="67500"/>
                    <a:satMod val="115000"/>
                  </a:srgbClr>
                </a:gs>
                <a:gs pos="100000">
                  <a:srgbClr val="0000CC">
                    <a:shade val="100000"/>
                    <a:satMod val="115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123348" y="285728"/>
              <a:ext cx="6355793" cy="553998"/>
            </a:xfrm>
            <a:prstGeom prst="rect">
              <a:avLst/>
            </a:prstGeom>
            <a:ln w="19050">
              <a:noFill/>
            </a:ln>
          </p:spPr>
          <p:txBody>
            <a:bodyPr wrap="none">
              <a:spAutoFit/>
            </a:bodyPr>
            <a:lstStyle/>
            <a:p>
              <a:pPr lvl="2">
                <a:lnSpc>
                  <a:spcPct val="80000"/>
                </a:lnSpc>
              </a:pPr>
              <a:r>
                <a:rPr lang="id-ID" sz="3600" b="1" dirty="0" smtClean="0">
                  <a:ln w="28575">
                    <a:noFill/>
                  </a:ln>
                  <a:solidFill>
                    <a:schemeClr val="bg1"/>
                  </a:solidFill>
                  <a:latin typeface="Copperplate Gothic Bold" pitchFamily="34" charset="0"/>
                  <a:cs typeface="Calibri" pitchFamily="34" charset="0"/>
                </a:rPr>
                <a:t>DAMPAK  KESEHATAN</a:t>
              </a:r>
              <a:endParaRPr lang="en-US" sz="3600" b="1" dirty="0">
                <a:ln w="28575">
                  <a:noFill/>
                </a:ln>
                <a:solidFill>
                  <a:schemeClr val="bg1"/>
                </a:solidFill>
                <a:latin typeface="Copperplate Gothic Bold" pitchFamily="34" charset="0"/>
                <a:cs typeface="Calibri" pitchFamily="34" charset="0"/>
              </a:endParaRPr>
            </a:p>
          </p:txBody>
        </p:sp>
        <p:pic>
          <p:nvPicPr>
            <p:cNvPr id="15" name="Picture 2" descr="D:\DATA PIDUM 2013\DATA TAHUN 2013\01 JANUARI\KUMPULAN LOGO\bnn copy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46831" y="35707"/>
              <a:ext cx="958876" cy="928694"/>
            </a:xfrm>
            <a:prstGeom prst="rect">
              <a:avLst/>
            </a:prstGeom>
            <a:noFill/>
          </p:spPr>
        </p:pic>
      </p:grpSp>
      <p:sp>
        <p:nvSpPr>
          <p:cNvPr id="23" name="Flowchart: Direct Access Storage 22"/>
          <p:cNvSpPr/>
          <p:nvPr/>
        </p:nvSpPr>
        <p:spPr>
          <a:xfrm>
            <a:off x="1868347" y="2272068"/>
            <a:ext cx="6704130" cy="1428754"/>
          </a:xfrm>
          <a:prstGeom prst="flowChartMagneticDrum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id-ID" sz="1600" dirty="0">
                <a:solidFill>
                  <a:schemeClr val="bg1"/>
                </a:solidFill>
              </a:rPr>
              <a:t> </a:t>
            </a:r>
            <a:r>
              <a:rPr lang="id-ID" sz="2400" dirty="0">
                <a:solidFill>
                  <a:schemeClr val="bg1"/>
                </a:solidFill>
              </a:rPr>
              <a:t>Senantiasa merasa lapar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id-ID" sz="2400" dirty="0" smtClean="0">
                <a:solidFill>
                  <a:schemeClr val="bg1"/>
                </a:solidFill>
              </a:rPr>
              <a:t> </a:t>
            </a:r>
            <a:r>
              <a:rPr lang="id-ID" sz="2400" dirty="0">
                <a:solidFill>
                  <a:schemeClr val="bg1"/>
                </a:solidFill>
              </a:rPr>
              <a:t>Cemas, depresi &amp; marah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dirty="0">
                <a:solidFill>
                  <a:schemeClr val="bg1"/>
                </a:solidFill>
              </a:rPr>
              <a:t>     </a:t>
            </a:r>
            <a:r>
              <a:rPr lang="id-ID" sz="2400" dirty="0" smtClean="0">
                <a:solidFill>
                  <a:schemeClr val="bg1"/>
                </a:solidFill>
              </a:rPr>
              <a:t> </a:t>
            </a:r>
            <a:r>
              <a:rPr lang="id-ID" sz="2400" dirty="0">
                <a:solidFill>
                  <a:schemeClr val="bg1"/>
                </a:solidFill>
              </a:rPr>
              <a:t>Susah tidur</a:t>
            </a:r>
          </a:p>
        </p:txBody>
      </p:sp>
      <p:sp>
        <p:nvSpPr>
          <p:cNvPr id="24" name="Flowchart: Direct Access Storage 23"/>
          <p:cNvSpPr/>
          <p:nvPr/>
        </p:nvSpPr>
        <p:spPr>
          <a:xfrm>
            <a:off x="747321" y="4170856"/>
            <a:ext cx="7995559" cy="1646390"/>
          </a:xfrm>
          <a:prstGeom prst="flowChartMagneticDrum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id-ID" dirty="0" smtClean="0">
                <a:solidFill>
                  <a:schemeClr val="tx1"/>
                </a:solidFill>
              </a:rPr>
              <a:t>Gangguan </a:t>
            </a:r>
            <a:r>
              <a:rPr lang="id-ID" dirty="0">
                <a:solidFill>
                  <a:schemeClr val="tx1"/>
                </a:solidFill>
              </a:rPr>
              <a:t>fungsi hati, ginjal &amp; urat syaraf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id-ID" dirty="0" smtClean="0">
                <a:solidFill>
                  <a:schemeClr val="tx1"/>
                </a:solidFill>
              </a:rPr>
              <a:t>Perilaku </a:t>
            </a:r>
            <a:r>
              <a:rPr lang="id-ID" dirty="0">
                <a:solidFill>
                  <a:schemeClr val="tx1"/>
                </a:solidFill>
              </a:rPr>
              <a:t>abnormal &amp; mudah </a:t>
            </a:r>
            <a:r>
              <a:rPr lang="id-ID" dirty="0" smtClean="0">
                <a:solidFill>
                  <a:schemeClr val="tx1"/>
                </a:solidFill>
              </a:rPr>
              <a:t>bingung   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id-ID" dirty="0" smtClean="0">
                <a:solidFill>
                  <a:schemeClr val="tx1"/>
                </a:solidFill>
              </a:rPr>
              <a:t> Berkhayal &amp; berhalusinasi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id-ID" dirty="0" smtClean="0">
                <a:solidFill>
                  <a:schemeClr val="tx1"/>
                </a:solidFill>
              </a:rPr>
              <a:t> </a:t>
            </a:r>
            <a:r>
              <a:rPr lang="id-ID" dirty="0">
                <a:solidFill>
                  <a:schemeClr val="tx1"/>
                </a:solidFill>
              </a:rPr>
              <a:t>Mudah cemas &amp; </a:t>
            </a:r>
            <a:r>
              <a:rPr lang="id-ID" dirty="0" smtClean="0">
                <a:solidFill>
                  <a:schemeClr val="tx1"/>
                </a:solidFill>
              </a:rPr>
              <a:t>marah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25" name="TextBox 6"/>
          <p:cNvSpPr txBox="1">
            <a:spLocks noChangeArrowheads="1"/>
          </p:cNvSpPr>
          <p:nvPr/>
        </p:nvSpPr>
        <p:spPr bwMode="auto">
          <a:xfrm>
            <a:off x="6154626" y="2786059"/>
            <a:ext cx="2286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d-ID" sz="4000" dirty="0">
                <a:latin typeface="Rockwell" pitchFamily="18" charset="0"/>
              </a:rPr>
              <a:t>GEJALA</a:t>
            </a:r>
          </a:p>
        </p:txBody>
      </p:sp>
      <p:sp>
        <p:nvSpPr>
          <p:cNvPr id="26" name="TextBox 8"/>
          <p:cNvSpPr txBox="1">
            <a:spLocks noChangeArrowheads="1"/>
          </p:cNvSpPr>
          <p:nvPr/>
        </p:nvSpPr>
        <p:spPr bwMode="auto">
          <a:xfrm>
            <a:off x="6418398" y="4500570"/>
            <a:ext cx="20002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d-ID" sz="3200" dirty="0">
                <a:solidFill>
                  <a:srgbClr val="C00000"/>
                </a:solidFill>
                <a:latin typeface="Rockwell" pitchFamily="18" charset="0"/>
              </a:rPr>
              <a:t>DAMPAK</a:t>
            </a:r>
          </a:p>
        </p:txBody>
      </p:sp>
      <p:sp>
        <p:nvSpPr>
          <p:cNvPr id="27" name="Flowchart: Card 26"/>
          <p:cNvSpPr/>
          <p:nvPr/>
        </p:nvSpPr>
        <p:spPr>
          <a:xfrm>
            <a:off x="227844" y="5817246"/>
            <a:ext cx="8610284" cy="752636"/>
          </a:xfrm>
          <a:prstGeom prst="flowChartPunchedCar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000" b="1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Impact" pitchFamily="34" charset="0"/>
              </a:rPr>
              <a:t>OVERDOSIS</a:t>
            </a:r>
            <a:r>
              <a:rPr lang="id-ID" sz="200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</a:rPr>
              <a:t> </a:t>
            </a:r>
            <a:r>
              <a:rPr lang="id-ID" dirty="0" smtClean="0"/>
              <a:t>dapat </a:t>
            </a:r>
            <a:r>
              <a:rPr lang="id-ID" dirty="0"/>
              <a:t>menyebabkan kematian karena pecahnya pembuluh darah di otak</a:t>
            </a:r>
          </a:p>
        </p:txBody>
      </p:sp>
      <p:cxnSp>
        <p:nvCxnSpPr>
          <p:cNvPr id="28" name="Curved Connector 27"/>
          <p:cNvCxnSpPr>
            <a:stCxn id="23" idx="4"/>
            <a:endCxn id="24" idx="4"/>
          </p:cNvCxnSpPr>
          <p:nvPr/>
        </p:nvCxnSpPr>
        <p:spPr>
          <a:xfrm>
            <a:off x="8572477" y="2986445"/>
            <a:ext cx="170403" cy="2007606"/>
          </a:xfrm>
          <a:prstGeom prst="curvedConnector3">
            <a:avLst>
              <a:gd name="adj1" fmla="val 234153"/>
            </a:avLst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36" name="Picture 3" descr="Shabu.jpg"/>
          <p:cNvPicPr>
            <a:picLocks noChangeAspect="1"/>
          </p:cNvPicPr>
          <p:nvPr/>
        </p:nvPicPr>
        <p:blipFill>
          <a:blip r:embed="rId4" cstate="print"/>
          <a:srcRect t="82849" r="2292"/>
          <a:stretch>
            <a:fillRect/>
          </a:stretch>
        </p:blipFill>
        <p:spPr bwMode="auto">
          <a:xfrm>
            <a:off x="219777" y="1714489"/>
            <a:ext cx="4681937" cy="269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Rectangle 36"/>
          <p:cNvSpPr/>
          <p:nvPr/>
        </p:nvSpPr>
        <p:spPr>
          <a:xfrm>
            <a:off x="139186" y="1000108"/>
            <a:ext cx="2190976" cy="785442"/>
          </a:xfrm>
          <a:prstGeom prst="rect">
            <a:avLst/>
          </a:prstGeom>
          <a:noFill/>
        </p:spPr>
        <p:txBody>
          <a:bodyPr wrap="none" lIns="107287" tIns="53643" rIns="107287" bIns="53643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id-ID" sz="4400" spc="59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  <a:cs typeface="Arial" charset="0"/>
              </a:rPr>
              <a:t>SHABU</a:t>
            </a:r>
            <a:endParaRPr lang="en-US" sz="4400" spc="59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8194" name="Picture 2" descr="http://flapsblog.com/wp-content/uploads/meth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3834" y="2050792"/>
            <a:ext cx="2703654" cy="2000264"/>
          </a:xfrm>
          <a:prstGeom prst="rect">
            <a:avLst/>
          </a:prstGeom>
          <a:noFill/>
        </p:spPr>
      </p:pic>
      <p:pic>
        <p:nvPicPr>
          <p:cNvPr id="40" name="Picture 8" descr="Kupu-2.jpg"/>
          <p:cNvPicPr>
            <a:picLocks noChangeAspect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32909" y="142852"/>
            <a:ext cx="703422" cy="726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95701116"/>
      </p:ext>
    </p:extLst>
  </p:cSld>
  <p:clrMapOvr>
    <a:masterClrMapping/>
  </p:clrMapOvr>
  <p:transition xmlns:p14="http://schemas.microsoft.com/office/powerpoint/2010/main" spd="med">
    <p:circl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Revolution">
  <a:themeElements>
    <a:clrScheme name="Revolution">
      <a:dk1>
        <a:sysClr val="windowText" lastClr="000000"/>
      </a:dk1>
      <a:lt1>
        <a:sysClr val="window" lastClr="FFFFFF"/>
      </a:lt1>
      <a:dk2>
        <a:srgbClr val="1B3861"/>
      </a:dk2>
      <a:lt2>
        <a:srgbClr val="38ABED"/>
      </a:lt2>
      <a:accent1>
        <a:srgbClr val="0C5986"/>
      </a:accent1>
      <a:accent2>
        <a:srgbClr val="DDF53D"/>
      </a:accent2>
      <a:accent3>
        <a:srgbClr val="508709"/>
      </a:accent3>
      <a:accent4>
        <a:srgbClr val="BF5E00"/>
      </a:accent4>
      <a:accent5>
        <a:srgbClr val="9C0001"/>
      </a:accent5>
      <a:accent6>
        <a:srgbClr val="660075"/>
      </a:accent6>
      <a:hlink>
        <a:srgbClr val="ABF24D"/>
      </a:hlink>
      <a:folHlink>
        <a:srgbClr val="A0E7FB"/>
      </a:folHlink>
    </a:clrScheme>
    <a:fontScheme name="Revolution">
      <a:majorFont>
        <a:latin typeface="Trebuchet MS"/>
        <a:ea typeface=""/>
        <a:cs typeface=""/>
        <a:font script="Jpan" typeface="ＭＳ ゴシック"/>
      </a:majorFont>
      <a:minorFont>
        <a:latin typeface="Trebuchet MS"/>
        <a:ea typeface=""/>
        <a:cs typeface=""/>
        <a:font script="Jpan" typeface="ＭＳ ゴシック"/>
      </a:minorFont>
    </a:fontScheme>
    <a:fmtScheme name="Revolution">
      <a: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0800000">
              <a:srgbClr val="808080">
                <a:alpha val="75000"/>
              </a:srgbClr>
            </a:innerShdw>
          </a:effectLst>
        </a:effectStyle>
        <a:effectStyle>
          <a:effectLst>
            <a:innerShdw blurRad="50800" dist="25400" dir="13500000">
              <a:srgbClr val="808080">
                <a:alpha val="75000"/>
              </a:srgbClr>
            </a:innerShdw>
            <a:outerShdw blurRad="63500" dist="50800" dir="5400000" algn="br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1400000"/>
            </a:lightRig>
          </a:scene3d>
          <a:sp3d contourW="12700" prstMaterial="softmetal">
            <a:bevelT w="63500" h="254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Revolution.thmx</Template>
  <TotalTime>612</TotalTime>
  <Words>1579</Words>
  <Application>Microsoft Macintosh PowerPoint</Application>
  <PresentationFormat>On-screen Show (4:3)</PresentationFormat>
  <Paragraphs>513</Paragraphs>
  <Slides>42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Revolution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CIRI-CIRI PENGGUNA NARKOBA</vt:lpstr>
      <vt:lpstr>DAMPAK PSIKOLOGIS AKIBAT  PENYALAHGUNAAN NARKOBA</vt:lpstr>
      <vt:lpstr>  KETERGANTUNGAN NARKOBA</vt:lpstr>
      <vt:lpstr>PROSES TERBENTUKNYA KETERGANTUNGAN NARKOBA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Depkominfo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PERMASALAHAN NARKOBA   DAN  UPAYA PENANGGULANGANNYA</dc:title>
  <dc:creator>Yappi Manafe</dc:creator>
  <cp:lastModifiedBy>Yappi Manafe</cp:lastModifiedBy>
  <cp:revision>70</cp:revision>
  <dcterms:created xsi:type="dcterms:W3CDTF">2012-06-03T10:37:48Z</dcterms:created>
  <dcterms:modified xsi:type="dcterms:W3CDTF">2013-05-22T04:45:15Z</dcterms:modified>
</cp:coreProperties>
</file>